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Lst>
  <p:sldSz cy="6858000" cx="12192000"/>
  <p:notesSz cx="6858000" cy="9144000"/>
  <p:embeddedFontLst>
    <p:embeddedFont>
      <p:font typeface="Play"/>
      <p:regular r:id="rId137"/>
      <p:bold r:id="rId138"/>
    </p:embeddedFont>
    <p:embeddedFont>
      <p:font typeface="Roboto"/>
      <p:regular r:id="rId139"/>
      <p:bold r:id="rId140"/>
      <p:italic r:id="rId141"/>
      <p:boldItalic r:id="rId142"/>
    </p:embeddedFont>
    <p:embeddedFont>
      <p:font typeface="Montserrat"/>
      <p:regular r:id="rId143"/>
      <p:bold r:id="rId144"/>
      <p:italic r:id="rId145"/>
      <p:boldItalic r:id="rId146"/>
    </p:embeddedFont>
    <p:embeddedFont>
      <p:font typeface="Helvetica Neue"/>
      <p:regular r:id="rId147"/>
      <p:bold r:id="rId148"/>
      <p:italic r:id="rId149"/>
      <p:boldItalic r:id="rId150"/>
    </p:embeddedFont>
    <p:embeddedFont>
      <p:font typeface="Helvetica Neue Light"/>
      <p:regular r:id="rId151"/>
      <p:bold r:id="rId152"/>
      <p:italic r:id="rId153"/>
      <p:boldItalic r:id="rId1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5" roundtripDataSignature="AMtx7mjayLTHXCinwNiiykwaNIOsV8Es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23EC9F-B434-4D28-8D55-F346F87FAE27}">
  <a:tblStyle styleId="{2123EC9F-B434-4D28-8D55-F346F87FAE2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150" Type="http://schemas.openxmlformats.org/officeDocument/2006/relationships/font" Target="fonts/HelveticaNeue-boldItalic.fntdata"/><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font" Target="fonts/HelveticaNeue-italic.fntdata"/><Relationship Id="rId4" Type="http://schemas.openxmlformats.org/officeDocument/2006/relationships/slideMaster" Target="slideMasters/slideMaster1.xml"/><Relationship Id="rId148" Type="http://schemas.openxmlformats.org/officeDocument/2006/relationships/font" Target="fonts/HelveticaNeue-bold.fntdata"/><Relationship Id="rId9" Type="http://schemas.openxmlformats.org/officeDocument/2006/relationships/slide" Target="slides/slide2.xml"/><Relationship Id="rId143" Type="http://schemas.openxmlformats.org/officeDocument/2006/relationships/font" Target="fonts/Montserrat-regular.fntdata"/><Relationship Id="rId142" Type="http://schemas.openxmlformats.org/officeDocument/2006/relationships/font" Target="fonts/Roboto-boldItalic.fntdata"/><Relationship Id="rId141" Type="http://schemas.openxmlformats.org/officeDocument/2006/relationships/font" Target="fonts/Roboto-italic.fntdata"/><Relationship Id="rId140" Type="http://schemas.openxmlformats.org/officeDocument/2006/relationships/font" Target="fonts/Roboto-bold.fntdata"/><Relationship Id="rId5" Type="http://schemas.openxmlformats.org/officeDocument/2006/relationships/slideMaster" Target="slideMasters/slideMaster2.xml"/><Relationship Id="rId147" Type="http://schemas.openxmlformats.org/officeDocument/2006/relationships/font" Target="fonts/HelveticaNeue-regular.fntdata"/><Relationship Id="rId6" Type="http://schemas.openxmlformats.org/officeDocument/2006/relationships/slideMaster" Target="slideMasters/slideMaster3.xml"/><Relationship Id="rId146" Type="http://schemas.openxmlformats.org/officeDocument/2006/relationships/font" Target="fonts/Montserrat-boldItalic.fntdata"/><Relationship Id="rId7" Type="http://schemas.openxmlformats.org/officeDocument/2006/relationships/notesMaster" Target="notesMasters/notesMaster1.xml"/><Relationship Id="rId145" Type="http://schemas.openxmlformats.org/officeDocument/2006/relationships/font" Target="fonts/Montserrat-italic.fntdata"/><Relationship Id="rId8" Type="http://schemas.openxmlformats.org/officeDocument/2006/relationships/slide" Target="slides/slide1.xml"/><Relationship Id="rId144" Type="http://schemas.openxmlformats.org/officeDocument/2006/relationships/font" Target="fonts/Montserrat-bold.fntdata"/><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9" Type="http://schemas.openxmlformats.org/officeDocument/2006/relationships/font" Target="fonts/Roboto-regular.fntdata"/><Relationship Id="rId138" Type="http://schemas.openxmlformats.org/officeDocument/2006/relationships/font" Target="fonts/Play-bold.fntdata"/><Relationship Id="rId137" Type="http://schemas.openxmlformats.org/officeDocument/2006/relationships/font" Target="fonts/Play-regular.fntdata"/><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schemas.openxmlformats.org/officeDocument/2006/relationships/slide" Target="slides/slide129.xml"/><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154" Type="http://schemas.openxmlformats.org/officeDocument/2006/relationships/font" Target="fonts/HelveticaNeueLight-boldItalic.fntdata"/><Relationship Id="rId58" Type="http://schemas.openxmlformats.org/officeDocument/2006/relationships/slide" Target="slides/slide51.xml"/><Relationship Id="rId153" Type="http://schemas.openxmlformats.org/officeDocument/2006/relationships/font" Target="fonts/HelveticaNeueLight-italic.fntdata"/><Relationship Id="rId152" Type="http://schemas.openxmlformats.org/officeDocument/2006/relationships/font" Target="fonts/HelveticaNeueLight-bold.fntdata"/><Relationship Id="rId151" Type="http://schemas.openxmlformats.org/officeDocument/2006/relationships/font" Target="fonts/HelveticaNeueLight-regular.fntdata"/><Relationship Id="rId15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ba7bbf45a4_1_17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2ba7bbf45a4_1_17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2d3a82ef00d_11_15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g2d3a82ef00d_11_15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d3a82ef00d_11_15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g2d3a82ef00d_11_1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7" name="Shape 1107"/>
        <p:cNvGrpSpPr/>
        <p:nvPr/>
      </p:nvGrpSpPr>
      <p:grpSpPr>
        <a:xfrm>
          <a:off x="0" y="0"/>
          <a:ext cx="0" cy="0"/>
          <a:chOff x="0" y="0"/>
          <a:chExt cx="0" cy="0"/>
        </a:xfrm>
      </p:grpSpPr>
      <p:sp>
        <p:nvSpPr>
          <p:cNvPr id="1108" name="Google Shape;1108;g2d3a82ef00d_11_15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9" name="Google Shape;1109;g2d3a82ef00d_11_15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2d3a82ef00d_11_15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g2d3a82ef00d_11_15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2d3a82ef00d_11_16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4" name="Google Shape;1124;g2d3a82ef00d_11_1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d3a82ef00d_11_16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g2d3a82ef00d_11_1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2d3a82ef00d_11_16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0" name="Google Shape;1140;g2d3a82ef00d_11_1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g2d3a82ef00d_11_16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8" name="Google Shape;1148;g2d3a82ef00d_11_16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2d3a82ef00d_11_16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6" name="Google Shape;1156;g2d3a82ef00d_11_1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d3a82ef00d_11_16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4" name="Google Shape;1164;g2d3a82ef00d_11_1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ba7bbf45a4_1_16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ba7bbf45a4_1_16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2ba7bbf45a4_1_16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2d3a82ef00d_11_16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 name="Google Shape;1171;g2d3a82ef00d_11_16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2bbb6828562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2bbb6828562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g2bbb6828562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d3a82ef00d_11_1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6" name="Google Shape;1186;g2d3a82ef00d_11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d3a82ef00d_11_1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4" name="Google Shape;1194;g2d3a82ef00d_11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2d3a82ef00d_11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2" name="Google Shape;1202;g2d3a82ef00d_11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2d3a82ef00d_11_1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0" name="Google Shape;1210;g2d3a82ef00d_11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d3a82ef00d_11_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8" name="Google Shape;1218;g2d3a82ef00d_11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2d3a82ef00d_11_2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6" name="Google Shape;1226;g2d3a82ef00d_11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2d3a82ef00d_11_2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4" name="Google Shape;1234;g2d3a82ef00d_11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2d3a82ef00d_11_2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2" name="Google Shape;1242;g2d3a82ef00d_11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d3a82ef00d_11_10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2d3a82ef00d_11_10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2d3a82ef00d_11_2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0" name="Google Shape;1250;g2d3a82ef00d_11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2d3a82ef00d_11_2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8" name="Google Shape;1258;g2d3a82ef00d_11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d3a82ef00d_11_2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6" name="Google Shape;1266;g2d3a82ef00d_11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2d3a82ef00d_11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g2d3a82ef00d_11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d3a82ef00d_11_2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2" name="Google Shape;1282;g2d3a82ef00d_11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2d3a82ef00d_11_2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0" name="Google Shape;1290;g2d3a82ef00d_11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2d3a82ef00d_11_2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8" name="Google Shape;1298;g2d3a82ef00d_11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2ba7bbf45a4_1_1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2ba7bbf45a4_1_15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7" name="Google Shape;1307;g2ba7bbf45a4_1_15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ba7bbf45a4_1_18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2ba7bbf45a4_1_18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g2ba7bbf45a4_1_18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2ba7bbf45a4_1_19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5" name="Google Shape;1325;g2ba7bbf45a4_1_19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d3a82ef00d_11_10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2d3a82ef00d_11_10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d3a82ef00d_11_10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g2d3a82ef00d_11_10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d3a82ef00d_11_10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d3a82ef00d_11_10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d3a82ef00d_11_10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2d3a82ef00d_11_10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d3a82ef00d_11_10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2d3a82ef00d_11_10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d3a82ef00d_11_10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2d3a82ef00d_11_10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d3a82ef00d_11_10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2d3a82ef00d_11_10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a7bbf45a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ba7bbf45a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2ba7bbf45a4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d3a82ef00d_11_10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g2d3a82ef00d_11_10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d3a82ef00d_11_10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2d3a82ef00d_11_10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d3a82ef00d_11_10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2d3a82ef00d_11_10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d3a82ef00d_11_1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d3a82ef00d_11_1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d3a82ef00d_11_1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2d3a82ef00d_11_1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d3a82ef00d_11_1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d3a82ef00d_11_1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d3a82ef00d_11_1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g2d3a82ef00d_11_1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d3a82ef00d_11_1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2d3a82ef00d_11_1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d3a82ef00d_11_1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2d3a82ef00d_11_1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d3a82ef00d_11_11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2d3a82ef00d_11_1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ba7bbf45a4_1_1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ba7bbf45a4_1_15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2ba7bbf45a4_1_15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d3a82ef00d_11_1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g2d3a82ef00d_11_1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d3a82ef00d_11_1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g2d3a82ef00d_11_1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d3a82ef00d_11_1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g2d3a82ef00d_11_1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d3a82ef00d_11_1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g2d3a82ef00d_11_1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d3a82ef00d_11_11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2d3a82ef00d_11_1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d3a82ef00d_11_11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2d3a82ef00d_11_1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d3a82ef00d_11_1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g2d3a82ef00d_11_1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d3a82ef00d_11_11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2d3a82ef00d_11_1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d3a82ef00d_11_1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2d3a82ef00d_11_1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d3a82ef00d_11_12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2d3a82ef00d_11_1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ba7bbf45a4_1_15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ba7bbf45a4_1_15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ba7bbf45a4_1_15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d3a82ef00d_11_12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g2d3a82ef00d_11_1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d3a82ef00d_11_12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g2d3a82ef00d_11_12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d3a82ef00d_11_1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g2d3a82ef00d_11_1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2d3a82ef00d_11_1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g2d3a82ef00d_11_1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d3a82ef00d_11_12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g2d3a82ef00d_11_1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d3a82ef00d_11_12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2d3a82ef00d_11_1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d3a82ef00d_11_1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2d3a82ef00d_11_1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d3a82ef00d_11_1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2d3a82ef00d_11_1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d3a82ef00d_11_1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2d3a82ef00d_11_1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d3a82ef00d_11_12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g2d3a82ef00d_11_1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a7bbf45a4_1_15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a7bbf45a4_1_15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2ba7bbf45a4_1_15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d3a82ef00d_11_12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g2d3a82ef00d_11_1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2d3a82ef00d_11_12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g2d3a82ef00d_11_1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d3a82ef00d_11_12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g2d3a82ef00d_11_1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d3a82ef00d_11_12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g2d3a82ef00d_11_12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d3a82ef00d_11_12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g2d3a82ef00d_11_12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d3a82ef00d_11_13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g2d3a82ef00d_11_1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2d3a82ef00d_11_13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g2d3a82ef00d_11_1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2d3a82ef00d_11_13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g2d3a82ef00d_11_1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d3a82ef00d_11_13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g2d3a82ef00d_11_1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d3a82ef00d_11_13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g2d3a82ef00d_11_1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ba7bbf45a4_1_1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ba7bbf45a4_1_15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2ba7bbf45a4_1_15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d3a82ef00d_11_13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g2d3a82ef00d_11_13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d3a82ef00d_11_13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g2d3a82ef00d_11_1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2d3a82ef00d_11_13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g2d3a82ef00d_11_13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d3a82ef00d_11_13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8" name="Google Shape;798;g2d3a82ef00d_11_1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d3a82ef00d_11_13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g2d3a82ef00d_11_13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d3a82ef00d_11_13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g2d3a82ef00d_11_1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2d3a82ef00d_11_13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g2d3a82ef00d_11_13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2d3a82ef00d_11_13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0" name="Google Shape;830;g2d3a82ef00d_11_1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d3a82ef00d_11_13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g2d3a82ef00d_11_1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2d3a82ef00d_11_13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g2d3a82ef00d_11_1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ba7bbf45a4_1_16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ba7bbf45a4_1_16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2ba7bbf45a4_1_16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g2d3a82ef00d_11_13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g2d3a82ef00d_11_13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d3a82ef00d_11_13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g2d3a82ef00d_11_1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d3a82ef00d_11_14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g2d3a82ef00d_11_1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d3a82ef00d_11_14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g2d3a82ef00d_11_1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d3a82ef00d_11_14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g2d3a82ef00d_11_1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d3a82ef00d_11_14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g2d3a82ef00d_11_1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2d3a82ef00d_11_14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g2d3a82ef00d_11_1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2d3a82ef00d_11_14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0" name="Google Shape;910;g2d3a82ef00d_11_1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d3a82ef00d_11_14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g2d3a82ef00d_11_1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d3a82ef00d_11_14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g2d3a82ef00d_11_1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4636365c6_2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04636365c6_2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04636365c6_2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2d3a82ef00d_11_14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g2d3a82ef00d_11_14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d3a82ef00d_11_14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2" name="Google Shape;942;g2d3a82ef00d_11_1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2d3a82ef00d_11_14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g2d3a82ef00d_11_1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2d3a82ef00d_11_14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g2d3a82ef00d_11_1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2d3a82ef00d_11_14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6" name="Google Shape;966;g2d3a82ef00d_11_1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d3a82ef00d_11_14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g2d3a82ef00d_11_14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d3a82ef00d_11_14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g2d3a82ef00d_11_1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d3a82ef00d_11_14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g2d3a82ef00d_11_1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2d3a82ef00d_11_15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g2d3a82ef00d_11_1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2d3a82ef00d_11_15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g2d3a82ef00d_11_1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ba7bbf45a4_1_16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ba7bbf45a4_1_1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2d3a82ef00d_11_15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g2d3a82ef00d_11_1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0" name="Shape 1020"/>
        <p:cNvGrpSpPr/>
        <p:nvPr/>
      </p:nvGrpSpPr>
      <p:grpSpPr>
        <a:xfrm>
          <a:off x="0" y="0"/>
          <a:ext cx="0" cy="0"/>
          <a:chOff x="0" y="0"/>
          <a:chExt cx="0" cy="0"/>
        </a:xfrm>
      </p:grpSpPr>
      <p:sp>
        <p:nvSpPr>
          <p:cNvPr id="1021" name="Google Shape;1021;g2d3a82ef00d_11_15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2" name="Google Shape;1022;g2d3a82ef00d_11_15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2d3a82ef00d_11_15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g2d3a82ef00d_11_15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d3a82ef00d_11_15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g2d3a82ef00d_11_15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g2d3a82ef00d_11_15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 name="Google Shape;1046;g2d3a82ef00d_11_1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2" name="Shape 1052"/>
        <p:cNvGrpSpPr/>
        <p:nvPr/>
      </p:nvGrpSpPr>
      <p:grpSpPr>
        <a:xfrm>
          <a:off x="0" y="0"/>
          <a:ext cx="0" cy="0"/>
          <a:chOff x="0" y="0"/>
          <a:chExt cx="0" cy="0"/>
        </a:xfrm>
      </p:grpSpPr>
      <p:sp>
        <p:nvSpPr>
          <p:cNvPr id="1053" name="Google Shape;1053;g2d3a82ef00d_11_15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4" name="Google Shape;1054;g2d3a82ef00d_11_1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2d3a82ef00d_11_15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g2d3a82ef00d_11_15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2d3a82ef00d_11_15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0" name="Google Shape;1070;g2d3a82ef00d_11_15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d3a82ef00d_11_15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 name="Google Shape;1077;g2d3a82ef00d_11_1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2d3a82ef00d_11_15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5" name="Google Shape;1085;g2d3a82ef00d_11_15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66"/>
          <p:cNvSpPr/>
          <p:nvPr>
            <p:ph idx="2" type="pic"/>
          </p:nvPr>
        </p:nvSpPr>
        <p:spPr>
          <a:xfrm>
            <a:off x="0" y="1306513"/>
            <a:ext cx="12192000" cy="5551487"/>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7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7"/>
          <p:cNvSpPr/>
          <p:nvPr>
            <p:ph idx="2" type="pic"/>
          </p:nvPr>
        </p:nvSpPr>
        <p:spPr>
          <a:xfrm>
            <a:off x="5183188" y="987425"/>
            <a:ext cx="6172200" cy="4873625"/>
          </a:xfrm>
          <a:prstGeom prst="rect">
            <a:avLst/>
          </a:prstGeom>
          <a:noFill/>
          <a:ln>
            <a:noFill/>
          </a:ln>
        </p:spPr>
      </p:sp>
      <p:sp>
        <p:nvSpPr>
          <p:cNvPr id="70" name="Google Shape;70;p7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7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7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2" name="Shape 92"/>
        <p:cNvGrpSpPr/>
        <p:nvPr/>
      </p:nvGrpSpPr>
      <p:grpSpPr>
        <a:xfrm>
          <a:off x="0" y="0"/>
          <a:ext cx="0" cy="0"/>
          <a:chOff x="0" y="0"/>
          <a:chExt cx="0" cy="0"/>
        </a:xfrm>
      </p:grpSpPr>
      <p:sp>
        <p:nvSpPr>
          <p:cNvPr id="93" name="Google Shape;93;g304636365c6_2_99"/>
          <p:cNvSpPr/>
          <p:nvPr>
            <p:ph idx="2" type="pic"/>
          </p:nvPr>
        </p:nvSpPr>
        <p:spPr>
          <a:xfrm>
            <a:off x="0" y="1306513"/>
            <a:ext cx="12192000" cy="5551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304636365c6_2_10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96" name="Google Shape;96;g304636365c6_2_10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g304636365c6_2_1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8" name="Google Shape;98;g304636365c6_2_1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99" name="Google Shape;99;g304636365c6_2_1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304636365c6_2_10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2" name="Google Shape;102;g304636365c6_2_10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 name="Google Shape;103;g304636365c6_2_1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04" name="Google Shape;104;g304636365c6_2_1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05" name="Google Shape;105;g304636365c6_2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304636365c6_2_11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08" name="Google Shape;108;g304636365c6_2_11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900"/>
              <a:buNone/>
              <a:defRPr sz="19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109" name="Google Shape;109;g304636365c6_2_1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0" name="Google Shape;110;g304636365c6_2_1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1" name="Google Shape;111;g304636365c6_2_1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304636365c6_2_1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14" name="Google Shape;114;g304636365c6_2_11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 name="Google Shape;115;g304636365c6_2_11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6" name="Google Shape;116;g304636365c6_2_1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7" name="Google Shape;117;g304636365c6_2_1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18" name="Google Shape;118;g304636365c6_2_1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304636365c6_2_12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21" name="Google Shape;121;g304636365c6_2_126"/>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g304636365c6_2_126"/>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3" name="Google Shape;123;g304636365c6_2_126"/>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g304636365c6_2_126"/>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5" name="Google Shape;125;g304636365c6_2_1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26" name="Google Shape;126;g304636365c6_2_1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27" name="Google Shape;127;g304636365c6_2_1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304636365c6_2_1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30" name="Google Shape;130;g304636365c6_2_1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1" name="Google Shape;131;g304636365c6_2_1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2" name="Google Shape;132;g304636365c6_2_1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6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g304636365c6_2_14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5" name="Google Shape;135;g304636365c6_2_14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36" name="Google Shape;136;g304636365c6_2_1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7" name="Shape 137"/>
        <p:cNvGrpSpPr/>
        <p:nvPr/>
      </p:nvGrpSpPr>
      <p:grpSpPr>
        <a:xfrm>
          <a:off x="0" y="0"/>
          <a:ext cx="0" cy="0"/>
          <a:chOff x="0" y="0"/>
          <a:chExt cx="0" cy="0"/>
        </a:xfrm>
      </p:grpSpPr>
      <p:sp>
        <p:nvSpPr>
          <p:cNvPr id="138" name="Google Shape;138;g304636365c6_2_144"/>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39" name="Google Shape;139;g304636365c6_2_144"/>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0" name="Google Shape;140;g304636365c6_2_14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41" name="Google Shape;141;g304636365c6_2_1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42" name="Google Shape;142;g304636365c6_2_1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43" name="Google Shape;143;g304636365c6_2_1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g304636365c6_2_151"/>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46" name="Google Shape;146;g304636365c6_2_151"/>
          <p:cNvSpPr/>
          <p:nvPr>
            <p:ph idx="2" type="pic"/>
          </p:nvPr>
        </p:nvSpPr>
        <p:spPr>
          <a:xfrm>
            <a:off x="5183188" y="987425"/>
            <a:ext cx="6172500" cy="4873500"/>
          </a:xfrm>
          <a:prstGeom prst="rect">
            <a:avLst/>
          </a:prstGeom>
          <a:noFill/>
          <a:ln>
            <a:noFill/>
          </a:ln>
        </p:spPr>
      </p:sp>
      <p:sp>
        <p:nvSpPr>
          <p:cNvPr id="147" name="Google Shape;147;g304636365c6_2_15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48" name="Google Shape;148;g304636365c6_2_1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49" name="Google Shape;149;g304636365c6_2_1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50" name="Google Shape;150;g304636365c6_2_1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1" name="Shape 151"/>
        <p:cNvGrpSpPr/>
        <p:nvPr/>
      </p:nvGrpSpPr>
      <p:grpSpPr>
        <a:xfrm>
          <a:off x="0" y="0"/>
          <a:ext cx="0" cy="0"/>
          <a:chOff x="0" y="0"/>
          <a:chExt cx="0" cy="0"/>
        </a:xfrm>
      </p:grpSpPr>
      <p:sp>
        <p:nvSpPr>
          <p:cNvPr id="152" name="Google Shape;152;g304636365c6_2_1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53" name="Google Shape;153;g304636365c6_2_15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4" name="Google Shape;154;g304636365c6_2_15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55" name="Google Shape;155;g304636365c6_2_15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56" name="Google Shape;156;g304636365c6_2_1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7" name="Shape 157"/>
        <p:cNvGrpSpPr/>
        <p:nvPr/>
      </p:nvGrpSpPr>
      <p:grpSpPr>
        <a:xfrm>
          <a:off x="0" y="0"/>
          <a:ext cx="0" cy="0"/>
          <a:chOff x="0" y="0"/>
          <a:chExt cx="0" cy="0"/>
        </a:xfrm>
      </p:grpSpPr>
      <p:sp>
        <p:nvSpPr>
          <p:cNvPr id="158" name="Google Shape;158;g304636365c6_2_16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59" name="Google Shape;159;g304636365c6_2_16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0" name="Google Shape;160;g304636365c6_2_16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61" name="Google Shape;161;g304636365c6_2_16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62" name="Google Shape;162;g304636365c6_2_1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69" name="Shape 169"/>
        <p:cNvGrpSpPr/>
        <p:nvPr/>
      </p:nvGrpSpPr>
      <p:grpSpPr>
        <a:xfrm>
          <a:off x="0" y="0"/>
          <a:ext cx="0" cy="0"/>
          <a:chOff x="0" y="0"/>
          <a:chExt cx="0" cy="0"/>
        </a:xfrm>
      </p:grpSpPr>
      <p:sp>
        <p:nvSpPr>
          <p:cNvPr id="170" name="Google Shape;170;g2d3a82ef00d_11_1649"/>
          <p:cNvSpPr/>
          <p:nvPr>
            <p:ph idx="2" type="pic"/>
          </p:nvPr>
        </p:nvSpPr>
        <p:spPr>
          <a:xfrm>
            <a:off x="0" y="1306513"/>
            <a:ext cx="12192000" cy="55515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g2d3a82ef00d_11_165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73" name="Google Shape;173;g2d3a82ef00d_11_165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4" name="Google Shape;174;g2d3a82ef00d_11_16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75" name="Google Shape;175;g2d3a82ef00d_11_16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76" name="Google Shape;176;g2d3a82ef00d_11_16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7" name="Shape 177"/>
        <p:cNvGrpSpPr/>
        <p:nvPr/>
      </p:nvGrpSpPr>
      <p:grpSpPr>
        <a:xfrm>
          <a:off x="0" y="0"/>
          <a:ext cx="0" cy="0"/>
          <a:chOff x="0" y="0"/>
          <a:chExt cx="0" cy="0"/>
        </a:xfrm>
      </p:grpSpPr>
      <p:sp>
        <p:nvSpPr>
          <p:cNvPr id="178" name="Google Shape;178;g2d3a82ef00d_11_16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79" name="Google Shape;179;g2d3a82ef00d_11_16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0" name="Google Shape;180;g2d3a82ef00d_11_16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1" name="Google Shape;181;g2d3a82ef00d_11_16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2" name="Google Shape;182;g2d3a82ef00d_11_16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3" name="Shape 183"/>
        <p:cNvGrpSpPr/>
        <p:nvPr/>
      </p:nvGrpSpPr>
      <p:grpSpPr>
        <a:xfrm>
          <a:off x="0" y="0"/>
          <a:ext cx="0" cy="0"/>
          <a:chOff x="0" y="0"/>
          <a:chExt cx="0" cy="0"/>
        </a:xfrm>
      </p:grpSpPr>
      <p:sp>
        <p:nvSpPr>
          <p:cNvPr id="184" name="Google Shape;184;g2d3a82ef00d_11_166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85" name="Google Shape;185;g2d3a82ef00d_11_166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6" name="Google Shape;186;g2d3a82ef00d_11_166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7" name="Google Shape;187;g2d3a82ef00d_11_16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88" name="Google Shape;188;g2d3a82ef00d_11_16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9" name="Shape 189"/>
        <p:cNvGrpSpPr/>
        <p:nvPr/>
      </p:nvGrpSpPr>
      <p:grpSpPr>
        <a:xfrm>
          <a:off x="0" y="0"/>
          <a:ext cx="0" cy="0"/>
          <a:chOff x="0" y="0"/>
          <a:chExt cx="0" cy="0"/>
        </a:xfrm>
      </p:grpSpPr>
      <p:sp>
        <p:nvSpPr>
          <p:cNvPr id="190" name="Google Shape;190;g2d3a82ef00d_11_16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91" name="Google Shape;191;g2d3a82ef00d_11_166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2" name="Google Shape;192;g2d3a82ef00d_11_166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3" name="Google Shape;193;g2d3a82ef00d_11_166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94" name="Google Shape;194;g2d3a82ef00d_11_166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195" name="Google Shape;195;g2d3a82ef00d_11_166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6" name="Shape 196"/>
        <p:cNvGrpSpPr/>
        <p:nvPr/>
      </p:nvGrpSpPr>
      <p:grpSpPr>
        <a:xfrm>
          <a:off x="0" y="0"/>
          <a:ext cx="0" cy="0"/>
          <a:chOff x="0" y="0"/>
          <a:chExt cx="0" cy="0"/>
        </a:xfrm>
      </p:grpSpPr>
      <p:sp>
        <p:nvSpPr>
          <p:cNvPr id="197" name="Google Shape;197;g2d3a82ef00d_11_1676"/>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198" name="Google Shape;198;g2d3a82ef00d_11_1676"/>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g2d3a82ef00d_11_1676"/>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0" name="Google Shape;200;g2d3a82ef00d_11_1676"/>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1" name="Google Shape;201;g2d3a82ef00d_11_1676"/>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2" name="Google Shape;202;g2d3a82ef00d_11_167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03" name="Google Shape;203;g2d3a82ef00d_11_167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04" name="Google Shape;204;g2d3a82ef00d_11_167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g2d3a82ef00d_11_16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07" name="Google Shape;207;g2d3a82ef00d_11_16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08" name="Google Shape;208;g2d3a82ef00d_11_16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09" name="Google Shape;209;g2d3a82ef00d_11_16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
        <p:nvSpPr>
          <p:cNvPr id="211" name="Google Shape;211;g2d3a82ef00d_11_169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2" name="Google Shape;212;g2d3a82ef00d_11_169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3" name="Google Shape;213;g2d3a82ef00d_11_169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4" name="Shape 214"/>
        <p:cNvGrpSpPr/>
        <p:nvPr/>
      </p:nvGrpSpPr>
      <p:grpSpPr>
        <a:xfrm>
          <a:off x="0" y="0"/>
          <a:ext cx="0" cy="0"/>
          <a:chOff x="0" y="0"/>
          <a:chExt cx="0" cy="0"/>
        </a:xfrm>
      </p:grpSpPr>
      <p:sp>
        <p:nvSpPr>
          <p:cNvPr id="215" name="Google Shape;215;g2d3a82ef00d_11_1694"/>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16" name="Google Shape;216;g2d3a82ef00d_11_1694"/>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7" name="Google Shape;217;g2d3a82ef00d_11_169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218" name="Google Shape;218;g2d3a82ef00d_11_16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19" name="Google Shape;219;g2d3a82ef00d_11_16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20" name="Google Shape;220;g2d3a82ef00d_11_16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1" name="Shape 221"/>
        <p:cNvGrpSpPr/>
        <p:nvPr/>
      </p:nvGrpSpPr>
      <p:grpSpPr>
        <a:xfrm>
          <a:off x="0" y="0"/>
          <a:ext cx="0" cy="0"/>
          <a:chOff x="0" y="0"/>
          <a:chExt cx="0" cy="0"/>
        </a:xfrm>
      </p:grpSpPr>
      <p:sp>
        <p:nvSpPr>
          <p:cNvPr id="222" name="Google Shape;222;g2d3a82ef00d_11_1701"/>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23" name="Google Shape;223;g2d3a82ef00d_11_1701"/>
          <p:cNvSpPr/>
          <p:nvPr>
            <p:ph idx="2" type="pic"/>
          </p:nvPr>
        </p:nvSpPr>
        <p:spPr>
          <a:xfrm>
            <a:off x="5183188" y="987425"/>
            <a:ext cx="6172500" cy="4873500"/>
          </a:xfrm>
          <a:prstGeom prst="rect">
            <a:avLst/>
          </a:prstGeom>
          <a:noFill/>
          <a:ln>
            <a:noFill/>
          </a:ln>
        </p:spPr>
      </p:sp>
      <p:sp>
        <p:nvSpPr>
          <p:cNvPr id="224" name="Google Shape;224;g2d3a82ef00d_11_170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225" name="Google Shape;225;g2d3a82ef00d_11_17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26" name="Google Shape;226;g2d3a82ef00d_11_17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27" name="Google Shape;227;g2d3a82ef00d_11_17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8" name="Shape 228"/>
        <p:cNvGrpSpPr/>
        <p:nvPr/>
      </p:nvGrpSpPr>
      <p:grpSpPr>
        <a:xfrm>
          <a:off x="0" y="0"/>
          <a:ext cx="0" cy="0"/>
          <a:chOff x="0" y="0"/>
          <a:chExt cx="0" cy="0"/>
        </a:xfrm>
      </p:grpSpPr>
      <p:sp>
        <p:nvSpPr>
          <p:cNvPr id="229" name="Google Shape;229;g2d3a82ef00d_11_170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30" name="Google Shape;230;g2d3a82ef00d_11_170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1" name="Google Shape;231;g2d3a82ef00d_11_170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2" name="Google Shape;232;g2d3a82ef00d_11_170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3" name="Google Shape;233;g2d3a82ef00d_11_170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4" name="Shape 234"/>
        <p:cNvGrpSpPr/>
        <p:nvPr/>
      </p:nvGrpSpPr>
      <p:grpSpPr>
        <a:xfrm>
          <a:off x="0" y="0"/>
          <a:ext cx="0" cy="0"/>
          <a:chOff x="0" y="0"/>
          <a:chExt cx="0" cy="0"/>
        </a:xfrm>
      </p:grpSpPr>
      <p:sp>
        <p:nvSpPr>
          <p:cNvPr id="235" name="Google Shape;235;g2d3a82ef00d_11_171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236" name="Google Shape;236;g2d3a82ef00d_11_171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7" name="Google Shape;237;g2d3a82ef00d_11_17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8" name="Google Shape;238;g2d3a82ef00d_11_17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500"/>
              <a:buNone/>
              <a:defRPr/>
            </a:lvl1pPr>
            <a:lvl2pPr lvl="1" algn="l">
              <a:spcBef>
                <a:spcPts val="0"/>
              </a:spcBef>
              <a:spcAft>
                <a:spcPts val="0"/>
              </a:spcAft>
              <a:buSzPts val="1500"/>
              <a:buNone/>
              <a:defRPr/>
            </a:lvl2pPr>
            <a:lvl3pPr lvl="2" algn="l">
              <a:spcBef>
                <a:spcPts val="0"/>
              </a:spcBef>
              <a:spcAft>
                <a:spcPts val="0"/>
              </a:spcAft>
              <a:buSzPts val="1500"/>
              <a:buNone/>
              <a:defRPr/>
            </a:lvl3pPr>
            <a:lvl4pPr lvl="3" algn="l">
              <a:spcBef>
                <a:spcPts val="0"/>
              </a:spcBef>
              <a:spcAft>
                <a:spcPts val="0"/>
              </a:spcAft>
              <a:buSzPts val="1500"/>
              <a:buNone/>
              <a:defRPr/>
            </a:lvl4pPr>
            <a:lvl5pPr lvl="4" algn="l">
              <a:spcBef>
                <a:spcPts val="0"/>
              </a:spcBef>
              <a:spcAft>
                <a:spcPts val="0"/>
              </a:spcAft>
              <a:buSzPts val="1500"/>
              <a:buNone/>
              <a:defRPr/>
            </a:lvl5pPr>
            <a:lvl6pPr lvl="5" algn="l">
              <a:spcBef>
                <a:spcPts val="0"/>
              </a:spcBef>
              <a:spcAft>
                <a:spcPts val="0"/>
              </a:spcAft>
              <a:buSzPts val="1500"/>
              <a:buNone/>
              <a:defRPr/>
            </a:lvl6pPr>
            <a:lvl7pPr lvl="6" algn="l">
              <a:spcBef>
                <a:spcPts val="0"/>
              </a:spcBef>
              <a:spcAft>
                <a:spcPts val="0"/>
              </a:spcAft>
              <a:buSzPts val="1500"/>
              <a:buNone/>
              <a:defRPr/>
            </a:lvl7pPr>
            <a:lvl8pPr lvl="7" algn="l">
              <a:spcBef>
                <a:spcPts val="0"/>
              </a:spcBef>
              <a:spcAft>
                <a:spcPts val="0"/>
              </a:spcAft>
              <a:buSzPts val="1500"/>
              <a:buNone/>
              <a:defRPr/>
            </a:lvl8pPr>
            <a:lvl9pPr lvl="8" algn="l">
              <a:spcBef>
                <a:spcPts val="0"/>
              </a:spcBef>
              <a:spcAft>
                <a:spcPts val="0"/>
              </a:spcAft>
              <a:buSzPts val="1500"/>
              <a:buNone/>
              <a:defRPr/>
            </a:lvl9pPr>
          </a:lstStyle>
          <a:p/>
        </p:txBody>
      </p:sp>
      <p:sp>
        <p:nvSpPr>
          <p:cNvPr id="239" name="Google Shape;239;g2d3a82ef00d_11_17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7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2" name="Google Shape;32;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7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7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4.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2.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g304636365c6_2_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88" name="Google Shape;88;g304636365c6_2_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89" name="Google Shape;89;g304636365c6_2_9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500"/>
              <a:buNone/>
              <a:defRPr b="0" i="0" sz="1200" u="none" cap="none" strike="noStrike">
                <a:solidFill>
                  <a:srgbClr val="757575"/>
                </a:solidFill>
                <a:latin typeface="Arial"/>
                <a:ea typeface="Arial"/>
                <a:cs typeface="Arial"/>
                <a:sym typeface="Arial"/>
              </a:defRPr>
            </a:lvl1pPr>
            <a:lvl2pPr lvl="1" marR="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90" name="Google Shape;90;g304636365c6_2_9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500"/>
              <a:buNone/>
              <a:defRPr b="0" i="0" sz="1200" u="none" cap="none" strike="noStrike">
                <a:solidFill>
                  <a:srgbClr val="757575"/>
                </a:solidFill>
                <a:latin typeface="Arial"/>
                <a:ea typeface="Arial"/>
                <a:cs typeface="Arial"/>
                <a:sym typeface="Arial"/>
              </a:defRPr>
            </a:lvl1pPr>
            <a:lvl2pPr lvl="1" marR="0" algn="l">
              <a:spcBef>
                <a:spcPts val="0"/>
              </a:spcBef>
              <a:spcAft>
                <a:spcPts val="0"/>
              </a:spcAft>
              <a:buSzPts val="1500"/>
              <a:buNone/>
              <a:defRPr b="0" i="0" sz="1900" u="none" cap="none" strike="noStrike">
                <a:solidFill>
                  <a:schemeClr val="dk1"/>
                </a:solidFill>
                <a:latin typeface="Arial"/>
                <a:ea typeface="Arial"/>
                <a:cs typeface="Arial"/>
                <a:sym typeface="Arial"/>
              </a:defRPr>
            </a:lvl2pPr>
            <a:lvl3pPr lvl="2" marR="0" algn="l">
              <a:spcBef>
                <a:spcPts val="0"/>
              </a:spcBef>
              <a:spcAft>
                <a:spcPts val="0"/>
              </a:spcAft>
              <a:buSzPts val="1500"/>
              <a:buNone/>
              <a:defRPr b="0" i="0" sz="1900" u="none" cap="none" strike="noStrike">
                <a:solidFill>
                  <a:schemeClr val="dk1"/>
                </a:solidFill>
                <a:latin typeface="Arial"/>
                <a:ea typeface="Arial"/>
                <a:cs typeface="Arial"/>
                <a:sym typeface="Arial"/>
              </a:defRPr>
            </a:lvl3pPr>
            <a:lvl4pPr lvl="3" marR="0" algn="l">
              <a:spcBef>
                <a:spcPts val="0"/>
              </a:spcBef>
              <a:spcAft>
                <a:spcPts val="0"/>
              </a:spcAft>
              <a:buSzPts val="1500"/>
              <a:buNone/>
              <a:defRPr b="0" i="0" sz="1900" u="none" cap="none" strike="noStrike">
                <a:solidFill>
                  <a:schemeClr val="dk1"/>
                </a:solidFill>
                <a:latin typeface="Arial"/>
                <a:ea typeface="Arial"/>
                <a:cs typeface="Arial"/>
                <a:sym typeface="Arial"/>
              </a:defRPr>
            </a:lvl4pPr>
            <a:lvl5pPr lvl="4" marR="0" algn="l">
              <a:spcBef>
                <a:spcPts val="0"/>
              </a:spcBef>
              <a:spcAft>
                <a:spcPts val="0"/>
              </a:spcAft>
              <a:buSzPts val="1500"/>
              <a:buNone/>
              <a:defRPr b="0" i="0" sz="1900" u="none" cap="none" strike="noStrike">
                <a:solidFill>
                  <a:schemeClr val="dk1"/>
                </a:solidFill>
                <a:latin typeface="Arial"/>
                <a:ea typeface="Arial"/>
                <a:cs typeface="Arial"/>
                <a:sym typeface="Arial"/>
              </a:defRPr>
            </a:lvl5pPr>
            <a:lvl6pPr lvl="5" marR="0" algn="l">
              <a:spcBef>
                <a:spcPts val="0"/>
              </a:spcBef>
              <a:spcAft>
                <a:spcPts val="0"/>
              </a:spcAft>
              <a:buSzPts val="1500"/>
              <a:buNone/>
              <a:defRPr b="0" i="0" sz="1900" u="none" cap="none" strike="noStrike">
                <a:solidFill>
                  <a:schemeClr val="dk1"/>
                </a:solidFill>
                <a:latin typeface="Arial"/>
                <a:ea typeface="Arial"/>
                <a:cs typeface="Arial"/>
                <a:sym typeface="Arial"/>
              </a:defRPr>
            </a:lvl6pPr>
            <a:lvl7pPr lvl="6" marR="0" algn="l">
              <a:spcBef>
                <a:spcPts val="0"/>
              </a:spcBef>
              <a:spcAft>
                <a:spcPts val="0"/>
              </a:spcAft>
              <a:buSzPts val="1500"/>
              <a:buNone/>
              <a:defRPr b="0" i="0" sz="1900" u="none" cap="none" strike="noStrike">
                <a:solidFill>
                  <a:schemeClr val="dk1"/>
                </a:solidFill>
                <a:latin typeface="Arial"/>
                <a:ea typeface="Arial"/>
                <a:cs typeface="Arial"/>
                <a:sym typeface="Arial"/>
              </a:defRPr>
            </a:lvl7pPr>
            <a:lvl8pPr lvl="7" marR="0" algn="l">
              <a:spcBef>
                <a:spcPts val="0"/>
              </a:spcBef>
              <a:spcAft>
                <a:spcPts val="0"/>
              </a:spcAft>
              <a:buSzPts val="1500"/>
              <a:buNone/>
              <a:defRPr b="0" i="0" sz="1900" u="none" cap="none" strike="noStrike">
                <a:solidFill>
                  <a:schemeClr val="dk1"/>
                </a:solidFill>
                <a:latin typeface="Arial"/>
                <a:ea typeface="Arial"/>
                <a:cs typeface="Arial"/>
                <a:sym typeface="Arial"/>
              </a:defRPr>
            </a:lvl8pPr>
            <a:lvl9pPr lvl="8" marR="0" algn="l">
              <a:spcBef>
                <a:spcPts val="0"/>
              </a:spcBef>
              <a:spcAft>
                <a:spcPts val="0"/>
              </a:spcAft>
              <a:buSzPts val="1500"/>
              <a:buNone/>
              <a:defRPr b="0" i="0" sz="1900" u="none" cap="none" strike="noStrike">
                <a:solidFill>
                  <a:schemeClr val="dk1"/>
                </a:solidFill>
                <a:latin typeface="Arial"/>
                <a:ea typeface="Arial"/>
                <a:cs typeface="Arial"/>
                <a:sym typeface="Arial"/>
              </a:defRPr>
            </a:lvl9pPr>
          </a:lstStyle>
          <a:p/>
        </p:txBody>
      </p:sp>
      <p:sp>
        <p:nvSpPr>
          <p:cNvPr id="91" name="Google Shape;91;g304636365c6_2_9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757575"/>
                </a:solidFill>
                <a:latin typeface="Arial"/>
                <a:ea typeface="Arial"/>
                <a:cs typeface="Arial"/>
                <a:sym typeface="Arial"/>
              </a:defRPr>
            </a:lvl1pPr>
            <a:lvl2pPr indent="0" lvl="1" marL="0" marR="0" algn="r">
              <a:spcBef>
                <a:spcPts val="0"/>
              </a:spcBef>
              <a:buNone/>
              <a:defRPr b="0" i="0" sz="1200" u="none" cap="none" strike="noStrike">
                <a:solidFill>
                  <a:srgbClr val="757575"/>
                </a:solidFill>
                <a:latin typeface="Arial"/>
                <a:ea typeface="Arial"/>
                <a:cs typeface="Arial"/>
                <a:sym typeface="Arial"/>
              </a:defRPr>
            </a:lvl2pPr>
            <a:lvl3pPr indent="0" lvl="2" marL="0" marR="0" algn="r">
              <a:spcBef>
                <a:spcPts val="0"/>
              </a:spcBef>
              <a:buNone/>
              <a:defRPr b="0" i="0" sz="1200" u="none" cap="none" strike="noStrike">
                <a:solidFill>
                  <a:srgbClr val="757575"/>
                </a:solidFill>
                <a:latin typeface="Arial"/>
                <a:ea typeface="Arial"/>
                <a:cs typeface="Arial"/>
                <a:sym typeface="Arial"/>
              </a:defRPr>
            </a:lvl3pPr>
            <a:lvl4pPr indent="0" lvl="3" marL="0" marR="0" algn="r">
              <a:spcBef>
                <a:spcPts val="0"/>
              </a:spcBef>
              <a:buNone/>
              <a:defRPr b="0" i="0" sz="1200" u="none" cap="none" strike="noStrike">
                <a:solidFill>
                  <a:srgbClr val="757575"/>
                </a:solidFill>
                <a:latin typeface="Arial"/>
                <a:ea typeface="Arial"/>
                <a:cs typeface="Arial"/>
                <a:sym typeface="Arial"/>
              </a:defRPr>
            </a:lvl4pPr>
            <a:lvl5pPr indent="0" lvl="4" marL="0" marR="0" algn="r">
              <a:spcBef>
                <a:spcPts val="0"/>
              </a:spcBef>
              <a:buNone/>
              <a:defRPr b="0" i="0" sz="1200" u="none" cap="none" strike="noStrike">
                <a:solidFill>
                  <a:srgbClr val="757575"/>
                </a:solidFill>
                <a:latin typeface="Arial"/>
                <a:ea typeface="Arial"/>
                <a:cs typeface="Arial"/>
                <a:sym typeface="Arial"/>
              </a:defRPr>
            </a:lvl5pPr>
            <a:lvl6pPr indent="0" lvl="5" marL="0" marR="0" algn="r">
              <a:spcBef>
                <a:spcPts val="0"/>
              </a:spcBef>
              <a:buNone/>
              <a:defRPr b="0" i="0" sz="1200" u="none" cap="none" strike="noStrike">
                <a:solidFill>
                  <a:srgbClr val="757575"/>
                </a:solidFill>
                <a:latin typeface="Arial"/>
                <a:ea typeface="Arial"/>
                <a:cs typeface="Arial"/>
                <a:sym typeface="Arial"/>
              </a:defRPr>
            </a:lvl6pPr>
            <a:lvl7pPr indent="0" lvl="6" marL="0" marR="0" algn="r">
              <a:spcBef>
                <a:spcPts val="0"/>
              </a:spcBef>
              <a:buNone/>
              <a:defRPr b="0" i="0" sz="1200" u="none" cap="none" strike="noStrike">
                <a:solidFill>
                  <a:srgbClr val="757575"/>
                </a:solidFill>
                <a:latin typeface="Arial"/>
                <a:ea typeface="Arial"/>
                <a:cs typeface="Arial"/>
                <a:sym typeface="Arial"/>
              </a:defRPr>
            </a:lvl7pPr>
            <a:lvl8pPr indent="0" lvl="7" marL="0" marR="0" algn="r">
              <a:spcBef>
                <a:spcPts val="0"/>
              </a:spcBef>
              <a:buNone/>
              <a:defRPr b="0" i="0" sz="1200" u="none" cap="none" strike="noStrike">
                <a:solidFill>
                  <a:srgbClr val="757575"/>
                </a:solidFill>
                <a:latin typeface="Arial"/>
                <a:ea typeface="Arial"/>
                <a:cs typeface="Arial"/>
                <a:sym typeface="Arial"/>
              </a:defRPr>
            </a:lvl8pPr>
            <a:lvl9pPr indent="0" lvl="8" marL="0" marR="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d3a82ef00d_11_16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165" name="Google Shape;165;g2d3a82ef00d_11_16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66" name="Google Shape;166;g2d3a82ef00d_11_16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5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2pPr>
            <a:lvl3pPr lvl="2"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3pPr>
            <a:lvl4pPr lvl="3"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4pPr>
            <a:lvl5pPr lvl="4"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5pPr>
            <a:lvl6pPr lvl="5"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6pPr>
            <a:lvl7pPr lvl="6"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7pPr>
            <a:lvl8pPr lvl="7"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8pPr>
            <a:lvl9pPr lvl="8"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9pPr>
          </a:lstStyle>
          <a:p/>
        </p:txBody>
      </p:sp>
      <p:sp>
        <p:nvSpPr>
          <p:cNvPr id="167" name="Google Shape;167;g2d3a82ef00d_11_16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5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2pPr>
            <a:lvl3pPr lvl="2"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3pPr>
            <a:lvl4pPr lvl="3"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4pPr>
            <a:lvl5pPr lvl="4"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5pPr>
            <a:lvl6pPr lvl="5"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6pPr>
            <a:lvl7pPr lvl="6"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7pPr>
            <a:lvl8pPr lvl="7"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8pPr>
            <a:lvl9pPr lvl="8" marR="0" algn="l">
              <a:spcBef>
                <a:spcPts val="0"/>
              </a:spcBef>
              <a:spcAft>
                <a:spcPts val="0"/>
              </a:spcAft>
              <a:buSzPts val="1500"/>
              <a:buNone/>
              <a:defRPr b="0" i="0" sz="1900" u="none" cap="none" strike="noStrike">
                <a:solidFill>
                  <a:schemeClr val="dk1"/>
                </a:solidFill>
                <a:latin typeface="Calibri"/>
                <a:ea typeface="Calibri"/>
                <a:cs typeface="Calibri"/>
                <a:sym typeface="Calibri"/>
              </a:defRPr>
            </a:lvl9pPr>
          </a:lstStyle>
          <a:p/>
        </p:txBody>
      </p:sp>
      <p:sp>
        <p:nvSpPr>
          <p:cNvPr id="168" name="Google Shape;168;g2d3a82ef00d_11_16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36.png"/><Relationship Id="rId5" Type="http://schemas.openxmlformats.org/officeDocument/2006/relationships/image" Target="../media/image78.png"/><Relationship Id="rId6" Type="http://schemas.openxmlformats.org/officeDocument/2006/relationships/image" Target="../media/image31.png"/><Relationship Id="rId7" Type="http://schemas.openxmlformats.org/officeDocument/2006/relationships/image" Target="../media/image38.png"/><Relationship Id="rId8" Type="http://schemas.openxmlformats.org/officeDocument/2006/relationships/image" Target="../media/image3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0.xml"/><Relationship Id="rId3" Type="http://schemas.openxmlformats.org/officeDocument/2006/relationships/image" Target="../media/image3.png"/><Relationship Id="rId4" Type="http://schemas.openxmlformats.org/officeDocument/2006/relationships/hyperlink" Target="https://www.nngroup.com/articles/contact-us-pages/" TargetMode="External"/><Relationship Id="rId5" Type="http://schemas.openxmlformats.org/officeDocument/2006/relationships/hyperlink" Target="https://www.epa.gov/web-policies-and-procedures/web-standard-contact-us-page" TargetMode="External"/><Relationship Id="rId6" Type="http://schemas.openxmlformats.org/officeDocument/2006/relationships/hyperlink" Target="https://e-albania.al/Pages/Contact.aspx"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7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1.xml"/><Relationship Id="rId3" Type="http://schemas.openxmlformats.org/officeDocument/2006/relationships/image" Target="../media/image3.png"/><Relationship Id="rId4" Type="http://schemas.openxmlformats.org/officeDocument/2006/relationships/hyperlink" Target="https://www.ausweisapp.bund.de/en/how-to-use-the-eid-functio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2.xml"/><Relationship Id="rId3" Type="http://schemas.openxmlformats.org/officeDocument/2006/relationships/image" Target="../media/image3.png"/><Relationship Id="rId4" Type="http://schemas.openxmlformats.org/officeDocument/2006/relationships/hyperlink" Target="https://docs.google.com/document/d/1OQWUt1etSiTqGI4YYD80C8qhu7ISTNbR/edit?usp=sharing&amp;ouid=108933098433708186488&amp;rtpof=true&amp;sd=true" TargetMode="External"/><Relationship Id="rId5" Type="http://schemas.openxmlformats.org/officeDocument/2006/relationships/hyperlink" Target="https://www.belgium.be/en/online_services/my_enterprise"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80.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3.xml"/><Relationship Id="rId3" Type="http://schemas.openxmlformats.org/officeDocument/2006/relationships/image" Target="../media/image3.png"/><Relationship Id="rId4" Type="http://schemas.openxmlformats.org/officeDocument/2006/relationships/hyperlink" Target="https://www.w3.org/WAI/standards-guidelines/mobile/" TargetMode="External"/><Relationship Id="rId5" Type="http://schemas.openxmlformats.org/officeDocument/2006/relationships/hyperlink" Target="https://digital.gov/guides/mobile-principles/accessibility/" TargetMode="External"/><Relationship Id="rId6" Type="http://schemas.openxmlformats.org/officeDocument/2006/relationships/hyperlink" Target="https://docs.google.com/forms/d/e/1FAIpQLSeBg_phTf6o3iWj5LoE5w72mh-mDyzgUlm0mN9A8Ix3d8SK4w/viewform"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4.xml"/><Relationship Id="rId3" Type="http://schemas.openxmlformats.org/officeDocument/2006/relationships/image" Target="../media/image3.png"/><Relationship Id="rId4" Type="http://schemas.openxmlformats.org/officeDocument/2006/relationships/hyperlink" Target="https://www.government.nl/latest"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3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5.xml"/><Relationship Id="rId3" Type="http://schemas.openxmlformats.org/officeDocument/2006/relationships/image" Target="../media/image3.png"/><Relationship Id="rId4" Type="http://schemas.openxmlformats.org/officeDocument/2006/relationships/hyperlink" Target="https://https.cio.gov/guide/" TargetMode="External"/><Relationship Id="rId5" Type="http://schemas.openxmlformats.org/officeDocument/2006/relationships/hyperlink" Target="https://www.sanad.gov.jo/default/ar"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7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6.xml"/><Relationship Id="rId3" Type="http://schemas.openxmlformats.org/officeDocument/2006/relationships/image" Target="../media/image3.png"/><Relationship Id="rId4" Type="http://schemas.openxmlformats.org/officeDocument/2006/relationships/hyperlink" Target="https://u.ae/en/~/link.aspx?_id=DD8269D482A24FF888A5AB11E9226674&amp;_z=z"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4.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7.xml"/><Relationship Id="rId3" Type="http://schemas.openxmlformats.org/officeDocument/2006/relationships/image" Target="../media/image3.png"/><Relationship Id="rId4" Type="http://schemas.openxmlformats.org/officeDocument/2006/relationships/hyperlink" Target="https://311web.innovacion.gob.pa/logi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7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8.xml"/><Relationship Id="rId3" Type="http://schemas.openxmlformats.org/officeDocument/2006/relationships/image" Target="../media/image3.png"/><Relationship Id="rId4" Type="http://schemas.openxmlformats.org/officeDocument/2006/relationships/hyperlink" Target="https://www.dacast.com/blog/webrtc-web-real-time-communication/" TargetMode="External"/><Relationship Id="rId5" Type="http://schemas.openxmlformats.org/officeDocument/2006/relationships/hyperlink" Target="https://www.touchpoint.com/blog/live-chat-support/" TargetMode="External"/><Relationship Id="rId6" Type="http://schemas.openxmlformats.org/officeDocument/2006/relationships/hyperlink" Target="https://www.chat.customs.go.jp/?site_id=1"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6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9.xml"/><Relationship Id="rId3" Type="http://schemas.openxmlformats.org/officeDocument/2006/relationships/image" Target="../media/image3.png"/><Relationship Id="rId4" Type="http://schemas.openxmlformats.org/officeDocument/2006/relationships/hyperlink" Target="https://www.w3.org/TR/2010/NOTE-WCAG20-TECHS-20101014/css.html" TargetMode="External"/><Relationship Id="rId5" Type="http://schemas.openxmlformats.org/officeDocument/2006/relationships/hyperlink" Target="https://docs.google.com/forms/d/e/1FAIpQLSeBg_phTf6o3iWj5LoE5w72mh-mDyzgUlm0mN9A8Ix3d8SK4w/viewfor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0.xml"/><Relationship Id="rId3" Type="http://schemas.openxmlformats.org/officeDocument/2006/relationships/image" Target="../media/image3.png"/><Relationship Id="rId4" Type="http://schemas.openxmlformats.org/officeDocument/2006/relationships/hyperlink" Target="https://www.w3.org/TR/2010/NOTE-WCAG20-TECHS-20101014/css.html" TargetMode="External"/><Relationship Id="rId5" Type="http://schemas.openxmlformats.org/officeDocument/2006/relationships/hyperlink" Target="https://docs.google.com/forms/d/e/1FAIpQLSeBg_phTf6o3iWj5LoE5w72mh-mDyzgUlm0mN9A8Ix3d8SK4w/viewform"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2.jp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2.xml"/><Relationship Id="rId3" Type="http://schemas.openxmlformats.org/officeDocument/2006/relationships/image" Target="../media/image3.png"/><Relationship Id="rId4" Type="http://schemas.openxmlformats.org/officeDocument/2006/relationships/slide" Target="/ppt/slides/slide114.xml"/><Relationship Id="rId9" Type="http://schemas.openxmlformats.org/officeDocument/2006/relationships/slide" Target="/ppt/slides/slide119.xml"/><Relationship Id="rId5" Type="http://schemas.openxmlformats.org/officeDocument/2006/relationships/slide" Target="/ppt/slides/slide115.xml"/><Relationship Id="rId6" Type="http://schemas.openxmlformats.org/officeDocument/2006/relationships/slide" Target="/ppt/slides/slide116.xml"/><Relationship Id="rId7" Type="http://schemas.openxmlformats.org/officeDocument/2006/relationships/slide" Target="/ppt/slides/slide117.xml"/><Relationship Id="rId8" Type="http://schemas.openxmlformats.org/officeDocument/2006/relationships/slide" Target="/ppt/slides/slide118.xml"/><Relationship Id="rId10" Type="http://schemas.openxmlformats.org/officeDocument/2006/relationships/slide" Target="/ppt/slides/slide1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3.xml"/><Relationship Id="rId3" Type="http://schemas.openxmlformats.org/officeDocument/2006/relationships/image" Target="../media/image3.png"/><Relationship Id="rId4" Type="http://schemas.openxmlformats.org/officeDocument/2006/relationships/slide" Target="/ppt/slides/slide121.xml"/><Relationship Id="rId9" Type="http://schemas.openxmlformats.org/officeDocument/2006/relationships/slide" Target="/ppt/slides/slide126.xml"/><Relationship Id="rId5" Type="http://schemas.openxmlformats.org/officeDocument/2006/relationships/slide" Target="/ppt/slides/slide122.xml"/><Relationship Id="rId6" Type="http://schemas.openxmlformats.org/officeDocument/2006/relationships/slide" Target="/ppt/slides/slide123.xml"/><Relationship Id="rId7" Type="http://schemas.openxmlformats.org/officeDocument/2006/relationships/slide" Target="/ppt/slides/slide124.xml"/><Relationship Id="rId8" Type="http://schemas.openxmlformats.org/officeDocument/2006/relationships/slide" Target="/ppt/slides/slide12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4.xml"/><Relationship Id="rId3" Type="http://schemas.openxmlformats.org/officeDocument/2006/relationships/image" Target="../media/image3.png"/><Relationship Id="rId4" Type="http://schemas.openxmlformats.org/officeDocument/2006/relationships/hyperlink" Target="https://www.lyntonweb.com/inbound-marketing-blog/internal-search-how-to-make-content-searchable-on-your-website" TargetMode="External"/><Relationship Id="rId5" Type="http://schemas.openxmlformats.org/officeDocument/2006/relationships/hyperlink" Target="https://www.freshtechtips.com/2018/08/how-to-use-google-custom-search-engine.html" TargetMode="External"/><Relationship Id="rId6" Type="http://schemas.openxmlformats.org/officeDocument/2006/relationships/hyperlink" Target="http://www.ghana.gov.gh/"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81.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5.xml"/><Relationship Id="rId3" Type="http://schemas.openxmlformats.org/officeDocument/2006/relationships/image" Target="../media/image3.png"/><Relationship Id="rId4" Type="http://schemas.openxmlformats.org/officeDocument/2006/relationships/hyperlink" Target="https://www.webfx.com/blog/web-design/website-help-systems/" TargetMode="External"/><Relationship Id="rId5" Type="http://schemas.openxmlformats.org/officeDocument/2006/relationships/hyperlink" Target="https://www.zendesk.com/blog/the-best-faq-page-examples-and-how-to-make-your-own/" TargetMode="External"/><Relationship Id="rId6" Type="http://schemas.openxmlformats.org/officeDocument/2006/relationships/hyperlink" Target="https://mobile.digital.gov.fj/faq"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74.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6.xml"/><Relationship Id="rId3" Type="http://schemas.openxmlformats.org/officeDocument/2006/relationships/image" Target="../media/image3.png"/><Relationship Id="rId4" Type="http://schemas.openxmlformats.org/officeDocument/2006/relationships/hyperlink" Target="https://sproutsocial.com/insights/social-media-and-government/" TargetMode="External"/><Relationship Id="rId5" Type="http://schemas.openxmlformats.org/officeDocument/2006/relationships/hyperlink" Target="https://verbit.ai/social-media-best-practices-for-government/" TargetMode="External"/><Relationship Id="rId6" Type="http://schemas.openxmlformats.org/officeDocument/2006/relationships/hyperlink" Target="https://www.cg.gov.ma/en/social-networks"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35.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7.xml"/><Relationship Id="rId3" Type="http://schemas.openxmlformats.org/officeDocument/2006/relationships/image" Target="../media/image3.png"/><Relationship Id="rId4" Type="http://schemas.openxmlformats.org/officeDocument/2006/relationships/hyperlink" Target="https://www.dacast.com/blog/webrtc-web-real-time-communication/" TargetMode="External"/><Relationship Id="rId5" Type="http://schemas.openxmlformats.org/officeDocument/2006/relationships/hyperlink" Target="https://www.touchpoint.com/blog/live-chat-support/" TargetMode="External"/><Relationship Id="rId6" Type="http://schemas.openxmlformats.org/officeDocument/2006/relationships/hyperlink" Target="https://island.is/en"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6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8.xml"/><Relationship Id="rId3" Type="http://schemas.openxmlformats.org/officeDocument/2006/relationships/image" Target="../media/image3.png"/><Relationship Id="rId4" Type="http://schemas.openxmlformats.org/officeDocument/2006/relationships/hyperlink" Target="https://www.wikihow.com/Create-a-Website-Privacy-Policy" TargetMode="External"/><Relationship Id="rId9" Type="http://schemas.openxmlformats.org/officeDocument/2006/relationships/hyperlink" Target="https://digital.gov/resources/checklist-of-requirements-for-federal-digital-services/" TargetMode="External"/><Relationship Id="rId5" Type="http://schemas.openxmlformats.org/officeDocument/2006/relationships/hyperlink" Target="https://digital.gov/resources/checklist-of-requirements-for-federal-digital-services/" TargetMode="External"/><Relationship Id="rId6" Type="http://schemas.openxmlformats.org/officeDocument/2006/relationships/hyperlink" Target="https://digital.gov/resources/checklist-of-requirements-for-federal-digital-services/" TargetMode="External"/><Relationship Id="rId7" Type="http://schemas.openxmlformats.org/officeDocument/2006/relationships/hyperlink" Target="https://digital.gov/resources/checklist-of-requirements-for-federal-digital-services/" TargetMode="External"/><Relationship Id="rId8" Type="http://schemas.openxmlformats.org/officeDocument/2006/relationships/hyperlink" Target="https://digital.gov/resources/checklist-of-requirements-for-federal-digital-services/" TargetMode="External"/><Relationship Id="rId11" Type="http://schemas.openxmlformats.org/officeDocument/2006/relationships/hyperlink" Target="https://docs.google.com/forms/d/e/1FAIpQLSeBg_phTf6o3iWj5LoE5w72mh-mDyzgUlm0mN9A8Ix3d8SK4w/viewform" TargetMode="External"/><Relationship Id="rId10" Type="http://schemas.openxmlformats.org/officeDocument/2006/relationships/hyperlink" Target="https://www.regjeringen.no/no/om-nettstedet/personvernerklaring/id650340/" TargetMode="External"/><Relationship Id="rId12" Type="http://schemas.openxmlformats.org/officeDocument/2006/relationships/image" Target="../media/image7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9.xml"/><Relationship Id="rId3" Type="http://schemas.openxmlformats.org/officeDocument/2006/relationships/image" Target="../media/image3.png"/><Relationship Id="rId4" Type="http://schemas.openxmlformats.org/officeDocument/2006/relationships/hyperlink" Target="https://u.ae/en/information-and-services/g2g-services/guidance-and-tutorials-on-eservice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4.png"/></Relationships>
</file>

<file path=ppt/slides/_rels/slide12.xml.rels><?xml version="1.0" encoding="UTF-8" standalone="yes"?><Relationships xmlns="http://schemas.openxmlformats.org/package/2006/relationships"><Relationship Id="rId11" Type="http://schemas.openxmlformats.org/officeDocument/2006/relationships/slide" Target="/ppt/slides/slide15.xml"/><Relationship Id="rId10" Type="http://schemas.openxmlformats.org/officeDocument/2006/relationships/slide" Target="/ppt/slides/slide17.xml"/><Relationship Id="rId13" Type="http://schemas.openxmlformats.org/officeDocument/2006/relationships/slide" Target="/ppt/slides/slide18.xml"/><Relationship Id="rId12" Type="http://schemas.openxmlformats.org/officeDocument/2006/relationships/slide" Target="/ppt/slides/slide17.xml"/><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slide" Target="/ppt/slides/slide16.xml"/><Relationship Id="rId15" Type="http://schemas.openxmlformats.org/officeDocument/2006/relationships/slide" Target="/ppt/slides/slide19.xml"/><Relationship Id="rId14" Type="http://schemas.openxmlformats.org/officeDocument/2006/relationships/slide" Target="/ppt/slides/slide18.xml"/><Relationship Id="rId17" Type="http://schemas.openxmlformats.org/officeDocument/2006/relationships/slide" Target="/ppt/slides/slide21.xml"/><Relationship Id="rId16" Type="http://schemas.openxmlformats.org/officeDocument/2006/relationships/slide" Target="/ppt/slides/slide20.xml"/><Relationship Id="rId5" Type="http://schemas.openxmlformats.org/officeDocument/2006/relationships/slide" Target="/ppt/slides/slide14.xml"/><Relationship Id="rId6" Type="http://schemas.openxmlformats.org/officeDocument/2006/relationships/slide" Target="/ppt/slides/slide15.xml"/><Relationship Id="rId18" Type="http://schemas.openxmlformats.org/officeDocument/2006/relationships/slide" Target="/ppt/slides/slide22.xml"/><Relationship Id="rId7" Type="http://schemas.openxmlformats.org/officeDocument/2006/relationships/slide" Target="/ppt/slides/slide16.xml"/><Relationship Id="rId8" Type="http://schemas.openxmlformats.org/officeDocument/2006/relationships/slide" Target="/ppt/slides/slide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0.xml"/><Relationship Id="rId3" Type="http://schemas.openxmlformats.org/officeDocument/2006/relationships/image" Target="../media/image3.png"/><Relationship Id="rId4" Type="http://schemas.openxmlformats.org/officeDocument/2006/relationships/hyperlink" Target="https://www.ncsc.gov.uk/guidance/multi-factor-authentication-online-services" TargetMode="External"/><Relationship Id="rId9" Type="http://schemas.openxmlformats.org/officeDocument/2006/relationships/hyperlink" Target="https://docs.google.com/forms/d/e/1FAIpQLSeBg_phTf6o3iWj5LoE5w72mh-mDyzgUlm0mN9A8Ix3d8SK4w/viewform" TargetMode="External"/><Relationship Id="rId5" Type="http://schemas.openxmlformats.org/officeDocument/2006/relationships/hyperlink" Target="https://cheatsheetseries.owasp.org/cheatsheets/Authentication_Cheat_Sheet.html" TargetMode="External"/><Relationship Id="rId6" Type="http://schemas.openxmlformats.org/officeDocument/2006/relationships/hyperlink" Target="https://cheatsheetseries.owasp.org/cheatsheets/Authentication_Cheat_Sheet.html" TargetMode="External"/><Relationship Id="rId7" Type="http://schemas.openxmlformats.org/officeDocument/2006/relationships/hyperlink" Target="https://cheatsheetseries.owasp.org/cheatsheets/Authentication_Cheat_Sheet.html" TargetMode="External"/><Relationship Id="rId8" Type="http://schemas.openxmlformats.org/officeDocument/2006/relationships/hyperlink" Target="https://login.my.gov.au/las/mygov-login?execution=e1s1" TargetMode="External"/><Relationship Id="rId10" Type="http://schemas.openxmlformats.org/officeDocument/2006/relationships/image" Target="../media/image1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1.xml"/><Relationship Id="rId3" Type="http://schemas.openxmlformats.org/officeDocument/2006/relationships/image" Target="../media/image3.png"/><Relationship Id="rId4" Type="http://schemas.openxmlformats.org/officeDocument/2006/relationships/hyperlink" Target="https://tienda.antel.com.uy/plan/1318/universal_hogare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1.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2.xml"/><Relationship Id="rId3" Type="http://schemas.openxmlformats.org/officeDocument/2006/relationships/image" Target="../media/image3.png"/><Relationship Id="rId4" Type="http://schemas.openxmlformats.org/officeDocument/2006/relationships/hyperlink" Target="https://www.nlb.gov.sg/main/services/facilities/Multimedia-Station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3.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3.xml"/><Relationship Id="rId3" Type="http://schemas.openxmlformats.org/officeDocument/2006/relationships/image" Target="../media/image3.png"/><Relationship Id="rId4" Type="http://schemas.openxmlformats.org/officeDocument/2006/relationships/hyperlink" Target="http://null" TargetMode="External"/><Relationship Id="rId5" Type="http://schemas.openxmlformats.org/officeDocument/2006/relationships/hyperlink" Target="https://centerforgov.gitbooks.io/open-data-metadata-guide/content/" TargetMode="External"/><Relationship Id="rId6" Type="http://schemas.openxmlformats.org/officeDocument/2006/relationships/hyperlink" Target="https://www.cgr.go.cr/01-cgr-transp/datos-abiertos/datos-abiertos.html"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7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4.xml"/><Relationship Id="rId3" Type="http://schemas.openxmlformats.org/officeDocument/2006/relationships/image" Target="../media/image3.png"/><Relationship Id="rId4" Type="http://schemas.openxmlformats.org/officeDocument/2006/relationships/hyperlink" Target="https://guide.data.gov.sg/"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5.xml"/><Relationship Id="rId3" Type="http://schemas.openxmlformats.org/officeDocument/2006/relationships/image" Target="../media/image3.png"/><Relationship Id="rId4" Type="http://schemas.openxmlformats.org/officeDocument/2006/relationships/hyperlink" Target="https://www.suomi.fi/news/log-in-to-the-suomi-fi-web-service-and-add-your-favourites-for-easy-access-to-informatio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0.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6.xml"/><Relationship Id="rId3" Type="http://schemas.openxmlformats.org/officeDocument/2006/relationships/image" Target="../media/image3.png"/><Relationship Id="rId4" Type="http://schemas.openxmlformats.org/officeDocument/2006/relationships/hyperlink" Target="https://sharik.ae/digital-participation/consultation-detail?guid=f0b1158c-a51e-43a3-a4d7-e150356f4e1c&amp;?name=Ideating-with-the-Public-on-Improving-Public-Health-Service---Customer-Councils-(Quarter-2)"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4.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 Id="rId3" Type="http://schemas.openxmlformats.org/officeDocument/2006/relationships/image" Target="../media/image2.jpg"/><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7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9.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hyperlink" Target="https://forms.gle/Rkn89NfUCJToCmsa7" TargetMode="External"/></Relationships>
</file>

<file path=ppt/slides/_rels/slide13.xml.rels><?xml version="1.0" encoding="UTF-8" standalone="yes"?><Relationships xmlns="http://schemas.openxmlformats.org/package/2006/relationships"><Relationship Id="rId20" Type="http://schemas.openxmlformats.org/officeDocument/2006/relationships/slide" Target="/ppt/slides/slide27.xml"/><Relationship Id="rId22" Type="http://schemas.openxmlformats.org/officeDocument/2006/relationships/slide" Target="/ppt/slides/slide28.xml"/><Relationship Id="rId21" Type="http://schemas.openxmlformats.org/officeDocument/2006/relationships/slide" Target="/ppt/slides/slide28.xml"/><Relationship Id="rId24" Type="http://schemas.openxmlformats.org/officeDocument/2006/relationships/slide" Target="/ppt/slides/slide29.xml"/><Relationship Id="rId23" Type="http://schemas.openxmlformats.org/officeDocument/2006/relationships/slide" Target="/ppt/slides/slide28.xml"/><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slide" Target="/ppt/slides/slide24.xml"/><Relationship Id="rId26" Type="http://schemas.openxmlformats.org/officeDocument/2006/relationships/slide" Target="/ppt/slides/slide29.xml"/><Relationship Id="rId25" Type="http://schemas.openxmlformats.org/officeDocument/2006/relationships/slide" Target="/ppt/slides/slide29.xml"/><Relationship Id="rId27" Type="http://schemas.openxmlformats.org/officeDocument/2006/relationships/slide" Target="/ppt/slides/slide29.xml"/><Relationship Id="rId5" Type="http://schemas.openxmlformats.org/officeDocument/2006/relationships/slide" Target="/ppt/slides/slide23.xml"/><Relationship Id="rId6" Type="http://schemas.openxmlformats.org/officeDocument/2006/relationships/slide" Target="/ppt/slides/slide23.xml"/><Relationship Id="rId7" Type="http://schemas.openxmlformats.org/officeDocument/2006/relationships/slide" Target="/ppt/slides/slide23.xml"/><Relationship Id="rId8" Type="http://schemas.openxmlformats.org/officeDocument/2006/relationships/slide" Target="/ppt/slides/slide24.xml"/><Relationship Id="rId11" Type="http://schemas.openxmlformats.org/officeDocument/2006/relationships/slide" Target="/ppt/slides/slide25.xml"/><Relationship Id="rId10" Type="http://schemas.openxmlformats.org/officeDocument/2006/relationships/slide" Target="/ppt/slides/slide24.xml"/><Relationship Id="rId13" Type="http://schemas.openxmlformats.org/officeDocument/2006/relationships/slide" Target="/ppt/slides/slide25.xml"/><Relationship Id="rId12" Type="http://schemas.openxmlformats.org/officeDocument/2006/relationships/slide" Target="/ppt/slides/slide25.xml"/><Relationship Id="rId15" Type="http://schemas.openxmlformats.org/officeDocument/2006/relationships/slide" Target="/ppt/slides/slide26.xml"/><Relationship Id="rId14" Type="http://schemas.openxmlformats.org/officeDocument/2006/relationships/slide" Target="/ppt/slides/slide25.xml"/><Relationship Id="rId17" Type="http://schemas.openxmlformats.org/officeDocument/2006/relationships/slide" Target="/ppt/slides/slide26.xml"/><Relationship Id="rId16" Type="http://schemas.openxmlformats.org/officeDocument/2006/relationships/slide" Target="/ppt/slides/slide26.xml"/><Relationship Id="rId19" Type="http://schemas.openxmlformats.org/officeDocument/2006/relationships/slide" Target="/ppt/slides/slide27.xml"/><Relationship Id="rId18" Type="http://schemas.openxmlformats.org/officeDocument/2006/relationships/slide" Target="/ppt/slides/slide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hyperlink" Target="https://www.canva.com/online-whiteboard/organizational-charts/" TargetMode="External"/><Relationship Id="rId5" Type="http://schemas.openxmlformats.org/officeDocument/2006/relationships/hyperlink" Target="https://www.gov.uk/government/organisations"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hyperlink" Target="https://www.gub.uy/presidencia/estructura-organismo"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hyperlink" Target="https://digital.gov/resources/required-web-content-and-links/#external-links-2" TargetMode="External"/><Relationship Id="rId9" Type="http://schemas.openxmlformats.org/officeDocument/2006/relationships/hyperlink" Target="https://www.gov.uk/guidance/content-design/links" TargetMode="External"/><Relationship Id="rId5" Type="http://schemas.openxmlformats.org/officeDocument/2006/relationships/hyperlink" Target="https://digital.gov/resources/required-web-content-and-links/#external-links-2" TargetMode="External"/><Relationship Id="rId6" Type="http://schemas.openxmlformats.org/officeDocument/2006/relationships/hyperlink" Target="https://digital.gov/resources/required-web-content-and-links/#external-links-2" TargetMode="External"/><Relationship Id="rId7" Type="http://schemas.openxmlformats.org/officeDocument/2006/relationships/hyperlink" Target="https://www.gov.uk/guidance/content-design/links" TargetMode="External"/><Relationship Id="rId8" Type="http://schemas.openxmlformats.org/officeDocument/2006/relationships/hyperlink" Target="https://www.gov.uk/guidance/content-design/links" TargetMode="External"/><Relationship Id="rId11" Type="http://schemas.openxmlformats.org/officeDocument/2006/relationships/hyperlink" Target="https://docs.google.com/forms/d/e/1FAIpQLSeBg_phTf6o3iWj5LoE5w72mh-mDyzgUlm0mN9A8Ix3d8SK4w/viewform" TargetMode="External"/><Relationship Id="rId10" Type="http://schemas.openxmlformats.org/officeDocument/2006/relationships/hyperlink" Target="https://www.sgdi.gov.sg/ministries" TargetMode="External"/><Relationship Id="rId1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hyperlink" Target="https://www.wikihow.com/Create-a-Website-Privacy-Policy" TargetMode="External"/><Relationship Id="rId9" Type="http://schemas.openxmlformats.org/officeDocument/2006/relationships/hyperlink" Target="https://digital.gov/resources/checklist-of-requirements-for-federal-digital-services/" TargetMode="External"/><Relationship Id="rId5" Type="http://schemas.openxmlformats.org/officeDocument/2006/relationships/hyperlink" Target="https://digital.gov/resources/checklist-of-requirements-for-federal-digital-services/" TargetMode="External"/><Relationship Id="rId6" Type="http://schemas.openxmlformats.org/officeDocument/2006/relationships/hyperlink" Target="https://digital.gov/resources/checklist-of-requirements-for-federal-digital-services/" TargetMode="External"/><Relationship Id="rId7" Type="http://schemas.openxmlformats.org/officeDocument/2006/relationships/hyperlink" Target="https://digital.gov/resources/checklist-of-requirements-for-federal-digital-services/" TargetMode="External"/><Relationship Id="rId8" Type="http://schemas.openxmlformats.org/officeDocument/2006/relationships/hyperlink" Target="https://digital.gov/resources/checklist-of-requirements-for-federal-digital-services/" TargetMode="External"/><Relationship Id="rId11" Type="http://schemas.openxmlformats.org/officeDocument/2006/relationships/hyperlink" Target="https://docs.google.com/forms/d/e/1FAIpQLSeBg_phTf6o3iWj5LoE5w72mh-mDyzgUlm0mN9A8Ix3d8SK4w/viewform" TargetMode="External"/><Relationship Id="rId10" Type="http://schemas.openxmlformats.org/officeDocument/2006/relationships/hyperlink" Target="https://www.turkiye.gov.tr/bilgilendirme?konu=gizlilik" TargetMode="External"/><Relationship Id="rId1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hyperlink" Target="https://www.oecd.org/gov/digital-government/recommendation-on-digital-government-strategies.htm" TargetMode="External"/><Relationship Id="rId5" Type="http://schemas.openxmlformats.org/officeDocument/2006/relationships/hyperlink" Target="https://ec.europa.eu/social/BlobServlet?docId=20126&amp;langId=en" TargetMode="External"/><Relationship Id="rId6" Type="http://schemas.openxmlformats.org/officeDocument/2006/relationships/hyperlink" Target="https://www.dta.gov.au/digital-government-strategy"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hyperlink" Target="https://www.foia.gov/about.html" TargetMode="External"/><Relationship Id="rId4" Type="http://schemas.openxmlformats.org/officeDocument/2006/relationships/hyperlink" Target="https://laws-lois.justice.gc.ca/eng/acts/a-1/page-1.html" TargetMode="External"/><Relationship Id="rId9" Type="http://schemas.openxmlformats.org/officeDocument/2006/relationships/hyperlink" Target="https://assets.publishing.service.gov.uk/government/uploads/system/uploads/attachment_data/file/744071/CoP_FOI_Code_of_Practice_-_Minor_Amendments_20180926_.pdf" TargetMode="External"/><Relationship Id="rId5" Type="http://schemas.openxmlformats.org/officeDocument/2006/relationships/hyperlink" Target="https://ico.org.uk/for-organisations/foi-eir-and-access-to-information/guide-to-freedom-of-information/" TargetMode="External"/><Relationship Id="rId6" Type="http://schemas.openxmlformats.org/officeDocument/2006/relationships/hyperlink" Target="https://ico.org.uk/for-organisations/foi-eir-and-access-to-information/guide-to-freedom-of-information/" TargetMode="External"/><Relationship Id="rId7" Type="http://schemas.openxmlformats.org/officeDocument/2006/relationships/hyperlink" Target="https://assets.publishing.service.gov.uk/government/uploads/system/uploads/attachment_data/file/744071/CoP_FOI_Code_of_Practice_-_Minor_Amendments_20180926_.pdf" TargetMode="External"/><Relationship Id="rId8" Type="http://schemas.openxmlformats.org/officeDocument/2006/relationships/hyperlink" Target="https://assets.publishing.service.gov.uk/government/uploads/system/uploads/attachment_data/file/744071/CoP_FOI_Code_of_Practice_-_Minor_Amendments_20180926_.pdf" TargetMode="External"/><Relationship Id="rId11" Type="http://schemas.openxmlformats.org/officeDocument/2006/relationships/hyperlink" Target="https://transparencia.gob.es/transparencia/transparencia_Home/index/Derecho-de-acceso-a-la-informacion-publica.html" TargetMode="External"/><Relationship Id="rId10" Type="http://schemas.openxmlformats.org/officeDocument/2006/relationships/hyperlink" Target="https://assets.publishing.service.gov.uk/government/uploads/system/uploads/attachment_data/file/744071/CoP_FOI_Code_of_Practice_-_Minor_Amendments_20180926_.pdf" TargetMode="External"/><Relationship Id="rId13" Type="http://schemas.openxmlformats.org/officeDocument/2006/relationships/image" Target="../media/image3.png"/><Relationship Id="rId12" Type="http://schemas.openxmlformats.org/officeDocument/2006/relationships/hyperlink" Target="https://docs.google.com/forms/d/e/1FAIpQLSeBg_phTf6o3iWj5LoE5w72mh-mDyzgUlm0mN9A8Ix3d8SK4w/viewform" TargetMode="External"/><Relationship Id="rId1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slide" Target="/ppt/slides/slide3.xml"/><Relationship Id="rId5" Type="http://schemas.openxmlformats.org/officeDocument/2006/relationships/slide" Target="/ppt/slides/slide6.xml"/><Relationship Id="rId6" Type="http://schemas.openxmlformats.org/officeDocument/2006/relationships/slide" Target="/ppt/slides/slide11.xml"/><Relationship Id="rId7" Type="http://schemas.openxmlformats.org/officeDocument/2006/relationships/slide" Target="/ppt/slides/slide127.xml"/><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hyperlink" Target="https://ico.org.uk/media/for-organisations/guide-to-the-general-data-protection-regulation-gdpr-1-0.pdf" TargetMode="External"/><Relationship Id="rId4" Type="http://schemas.openxmlformats.org/officeDocument/2006/relationships/hyperlink" Target="https://id4d.worldbank.org/guide/data-protection-and-privacy-laws" TargetMode="External"/><Relationship Id="rId5" Type="http://schemas.openxmlformats.org/officeDocument/2006/relationships/hyperlink" Target="https://elaws.e-gov.go.jp/document?lawid=415AC0000000057"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3.png"/><Relationship Id="rId8"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hyperlink" Target="https://ec.europa.eu/research/participants/documents/downloadPublic?documentIds=080166e5b5a593b6&amp;appId=PPGMS" TargetMode="External"/><Relationship Id="rId4" Type="http://schemas.openxmlformats.org/officeDocument/2006/relationships/hyperlink" Target="https://www.ncsc.gov.uk/collection/10-steps" TargetMode="External"/><Relationship Id="rId5" Type="http://schemas.openxmlformats.org/officeDocument/2006/relationships/hyperlink" Target="https://www.gov.za/documents/acts/cybercrimes-act-19-2020-english-afrikaans-01-jun-2021"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3.png"/><Relationship Id="rId8"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hyperlink" Target="https://www.cio.gov/assets/files/Handbook-CIO.pdf" TargetMode="External"/><Relationship Id="rId4" Type="http://schemas.openxmlformats.org/officeDocument/2006/relationships/hyperlink" Target="https://www.digital.go.jp/about/member"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3.png"/><Relationship Id="rId7"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hyperlink" Target="https://dig.watch/resource/e-participation-principles-and-guidelines-2020" TargetMode="External"/><Relationship Id="rId4" Type="http://schemas.openxmlformats.org/officeDocument/2006/relationships/hyperlink" Target="https://www.smartrural21.eu/wp-content/uploads/Guidance-document-e-participation-tools.pdf" TargetMode="External"/><Relationship Id="rId5" Type="http://schemas.openxmlformats.org/officeDocument/2006/relationships/hyperlink" Target="https://www.gub.uy/uruguay-digital/en/comunicacion/publicaciones/agenda-uruguay-digital-2025-sociedad-digital-resiliente/01"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3.png"/><Relationship Id="rId8"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hyperlink" Target="https://theodi.org/insights/guides/how-to-write-a-good-open-data-policy/" TargetMode="External"/><Relationship Id="rId4" Type="http://schemas.openxmlformats.org/officeDocument/2006/relationships/hyperlink" Target="https://www.tbs-sct.canada.ca/pol/doc-eng.aspx?id=28108"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3.png"/><Relationship Id="rId7"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hyperlink" Target="https://digital.gov/resources/required-web-content-and-links/#external-links-2" TargetMode="External"/><Relationship Id="rId4" Type="http://schemas.openxmlformats.org/officeDocument/2006/relationships/hyperlink" Target="https://digital.gov/resources/required-web-content-and-links/#external-links-2" TargetMode="External"/><Relationship Id="rId9" Type="http://schemas.openxmlformats.org/officeDocument/2006/relationships/hyperlink" Target="https://www.my.gov.sa/wps/portal/snp/main" TargetMode="External"/><Relationship Id="rId5" Type="http://schemas.openxmlformats.org/officeDocument/2006/relationships/hyperlink" Target="https://digital.gov/resources/required-web-content-and-links/#external-links-2" TargetMode="External"/><Relationship Id="rId6" Type="http://schemas.openxmlformats.org/officeDocument/2006/relationships/hyperlink" Target="https://www.gov.uk/guidance/content-design/links" TargetMode="External"/><Relationship Id="rId7" Type="http://schemas.openxmlformats.org/officeDocument/2006/relationships/hyperlink" Target="https://www.gov.uk/guidance/content-design/links" TargetMode="External"/><Relationship Id="rId8" Type="http://schemas.openxmlformats.org/officeDocument/2006/relationships/hyperlink" Target="https://www.gov.uk/guidance/content-design/links" TargetMode="External"/><Relationship Id="rId11" Type="http://schemas.openxmlformats.org/officeDocument/2006/relationships/image" Target="../media/image3.png"/><Relationship Id="rId10" Type="http://schemas.openxmlformats.org/officeDocument/2006/relationships/hyperlink" Target="https://docs.google.com/forms/d/e/1FAIpQLSeBg_phTf6o3iWj5LoE5w72mh-mDyzgUlm0mN9A8Ix3d8SK4w/viewform" TargetMode="External"/><Relationship Id="rId12" Type="http://schemas.openxmlformats.org/officeDocument/2006/relationships/image" Target="../media/image4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 Id="rId3" Type="http://schemas.openxmlformats.org/officeDocument/2006/relationships/hyperlink" Target="https://www.mohw.go.kr/menu.es?mid=a20201000000" TargetMode="External"/><Relationship Id="rId4" Type="http://schemas.openxmlformats.org/officeDocument/2006/relationships/hyperlink" Target="https://docs.google.com/forms/d/e/1FAIpQLSeBg_phTf6o3iWj5LoE5w72mh-mDyzgUlm0mN9A8Ix3d8SK4w/viewform" TargetMode="External"/><Relationship Id="rId5" Type="http://schemas.openxmlformats.org/officeDocument/2006/relationships/image" Target="../media/image3.png"/><Relationship Id="rId6"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hyperlink" Target="https://ec.europa.eu/eurostat/documents/3859598/14279253/KS-GQ-22-003-EN-N.pdf/d0017a54-e394-3887-d4ce-875aea0606fe?t=1643963795410" TargetMode="External"/><Relationship Id="rId4" Type="http://schemas.openxmlformats.org/officeDocument/2006/relationships/hyperlink" Target="https://www.coe.int/en/web/campaign-free-to-speak-safe-to-learn/dealing-with-propaganda-misinformation-and-fake-news" TargetMode="External"/><Relationship Id="rId5" Type="http://schemas.openxmlformats.org/officeDocument/2006/relationships/hyperlink" Target="https://www.rijksoverheid.nl/onderwerpen/desinformatie-nepnieuws/aanpak-desinformatie-en-nepnieuws"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3.png"/><Relationship Id="rId8"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 Id="rId3" Type="http://schemas.openxmlformats.org/officeDocument/2006/relationships/hyperlink" Target="https://www.gov.uk/government/publications/cloud-guide-for-the-public-sector/cloud-guide-for-the-public-sector" TargetMode="External"/><Relationship Id="rId4" Type="http://schemas.openxmlformats.org/officeDocument/2006/relationships/hyperlink" Target="https://www.cio.gov/about/members-and-leadership/cloud-infrastructure-cop/guidance-and-resources/" TargetMode="External"/><Relationship Id="rId5" Type="http://schemas.openxmlformats.org/officeDocument/2006/relationships/hyperlink" Target="https://cbddo.gov.tr/bulut-bilisim-stratejisi/"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3.png"/><Relationship Id="rId8"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hyperlink" Target="https://coe.gsa.gov/coe/ai-guide-for-government/print-all/index.html" TargetMode="External"/><Relationship Id="rId4" Type="http://schemas.openxmlformats.org/officeDocument/2006/relationships/hyperlink" Target="https://sdgs.un.org/sites/default/files/2020-12/Draft%20Resource%20Guide%20on%20AI%20Strategies%20Dec%2011.pdf" TargetMode="External"/><Relationship Id="rId9" Type="http://schemas.openxmlformats.org/officeDocument/2006/relationships/image" Target="../media/image3.png"/><Relationship Id="rId5" Type="http://schemas.openxmlformats.org/officeDocument/2006/relationships/hyperlink" Target="https://sdgs.un.org/sites/default/files/2020-12/Draft%20Resource%20Guide%20on%20AI%20Strategies%20Dec%2011.pdf" TargetMode="External"/><Relationship Id="rId6" Type="http://schemas.openxmlformats.org/officeDocument/2006/relationships/hyperlink" Target="https://sdgs.un.org/sites/default/files/2020-12/Draft%20Resource%20Guide%20on%20AI%20Strategies%20Dec%2011.pdf" TargetMode="External"/><Relationship Id="rId7" Type="http://schemas.openxmlformats.org/officeDocument/2006/relationships/hyperlink" Target="https://www.sbfi.admin.ch/sbfi/en/home/eri-policy/eri-21-24/cross-cutting-themes/digitalisation-eri/artificial-intelligence.html" TargetMode="External"/><Relationship Id="rId8" Type="http://schemas.openxmlformats.org/officeDocument/2006/relationships/hyperlink" Target="https://docs.google.com/forms/d/e/1FAIpQLSeBg_phTf6o3iWj5LoE5w72mh-mDyzgUlm0mN9A8Ix3d8SK4w/viewform" TargetMode="External"/><Relationship Id="rId10"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slide" Target="/ppt/slides/slide35.xml"/><Relationship Id="rId5" Type="http://schemas.openxmlformats.org/officeDocument/2006/relationships/slide" Target="/ppt/slides/slide31.xml"/><Relationship Id="rId6" Type="http://schemas.openxmlformats.org/officeDocument/2006/relationships/slide" Target="/ppt/slides/slide32.xml"/><Relationship Id="rId7" Type="http://schemas.openxmlformats.org/officeDocument/2006/relationships/slide" Target="/ppt/slides/slide33.xml"/><Relationship Id="rId8" Type="http://schemas.openxmlformats.org/officeDocument/2006/relationships/slide" Target="/ppt/slides/slide34.xml"/><Relationship Id="rId11" Type="http://schemas.openxmlformats.org/officeDocument/2006/relationships/slide" Target="/ppt/slides/slide37.xml"/><Relationship Id="rId10" Type="http://schemas.openxmlformats.org/officeDocument/2006/relationships/slide" Target="/ppt/slides/slide36.xml"/><Relationship Id="rId12" Type="http://schemas.openxmlformats.org/officeDocument/2006/relationships/slide" Target="/ppt/slides/slide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hyperlink" Target="https://digital.gov/2022/05/23/10-tips-to-create-maintain-and-present-non-english-digital-content-a-qa-with-michael-mule/" TargetMode="External"/><Relationship Id="rId5" Type="http://schemas.openxmlformats.org/officeDocument/2006/relationships/hyperlink" Target="https://www.weglot.com/guides/multi-language-website" TargetMode="External"/><Relationship Id="rId6" Type="http://schemas.openxmlformats.org/officeDocument/2006/relationships/hyperlink" Target="https://www.bundesregierung.de/breg-de"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hyperlink" Target="https://docs.google.com/document/d/1cIQoDc43yfgfho57AX16TBQ7bqqyXDaf/edit?usp=sharing&amp;ouid=108933098433708186488&amp;rtpof=true&amp;sd=true" TargetMode="External"/><Relationship Id="rId5" Type="http://schemas.openxmlformats.org/officeDocument/2006/relationships/hyperlink" Target="https://www.marchespublics.gov.ma/pmmp/"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hyperlink" Target="https://docs.google.com/document/d/1cIQoDc43yfgfho57AX16TBQ7bqqyXDaf/edit?usp=sharing&amp;ouid=108933098433708186488&amp;rtpof=true&amp;sd=true" TargetMode="External"/><Relationship Id="rId4" Type="http://schemas.openxmlformats.org/officeDocument/2006/relationships/hyperlink" Target="https://www.tenderned.nl/aankondigingen/overzicht"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3.png"/><Relationship Id="rId7"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hyperlink" Target="https://digital.gov/topics/metrics/" TargetMode="External"/><Relationship Id="rId5" Type="http://schemas.openxmlformats.org/officeDocument/2006/relationships/hyperlink" Target="https://www.gov.uk/service-manual/measuring-success/using-data-to-improve-your-service-an-introduction" TargetMode="External"/><Relationship Id="rId6" Type="http://schemas.openxmlformats.org/officeDocument/2006/relationships/hyperlink" Target="https://credit.jdzx.net.cn/portal/"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hyperlink" Target="https://www.kosaf.go.kr/ko/main.do"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hyperlink" Target="https://www.oecd.org/employment/youth/" TargetMode="External"/><Relationship Id="rId5" Type="http://schemas.openxmlformats.org/officeDocument/2006/relationships/hyperlink" Target="https://www.moel.go.kr/policy/policyinfo/young/list.do"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hyperlink" Target="https://www.mom.gov.sg/workplace-safety-and-health/work-injury-compensatio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hyperlink" Target="https://www.who.int/news/item/14-03-2022-who-launches-new-framework-to-support-countries-achieve-integrated-continuum-of-long-term-care" TargetMode="External"/><Relationship Id="rId5" Type="http://schemas.openxmlformats.org/officeDocument/2006/relationships/hyperlink" Target="https://www.gov.il/he/departments/guides/molsa-senior-citizens-housing-retirement-homes-about"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slide" Target="/ppt/slides/slide42.xml"/><Relationship Id="rId9" Type="http://schemas.openxmlformats.org/officeDocument/2006/relationships/slide" Target="/ppt/slides/slide47.xml"/><Relationship Id="rId5" Type="http://schemas.openxmlformats.org/officeDocument/2006/relationships/slide" Target="/ppt/slides/slide43.xml"/><Relationship Id="rId6" Type="http://schemas.openxmlformats.org/officeDocument/2006/relationships/slide" Target="/ppt/slides/slide44.xml"/><Relationship Id="rId7" Type="http://schemas.openxmlformats.org/officeDocument/2006/relationships/slide" Target="/ppt/slides/slide45.xml"/><Relationship Id="rId8" Type="http://schemas.openxmlformats.org/officeDocument/2006/relationships/slide" Target="/ppt/slides/slide46.xml"/><Relationship Id="rId11" Type="http://schemas.openxmlformats.org/officeDocument/2006/relationships/slide" Target="/ppt/slides/slide49.xml"/><Relationship Id="rId10" Type="http://schemas.openxmlformats.org/officeDocument/2006/relationships/slide" Target="/ppt/slides/slide48.xml"/><Relationship Id="rId13" Type="http://schemas.openxmlformats.org/officeDocument/2006/relationships/slide" Target="/ppt/slides/slide51.xml"/><Relationship Id="rId12" Type="http://schemas.openxmlformats.org/officeDocument/2006/relationships/slide" Target="/ppt/slides/slide50.xml"/><Relationship Id="rId15" Type="http://schemas.openxmlformats.org/officeDocument/2006/relationships/slide" Target="/ppt/slides/slide53.xml"/><Relationship Id="rId14" Type="http://schemas.openxmlformats.org/officeDocument/2006/relationships/slide" Target="/ppt/slides/slide52.xml"/><Relationship Id="rId16" Type="http://schemas.openxmlformats.org/officeDocument/2006/relationships/slide" Target="/ppt/slides/slide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slide" Target="/ppt/slides/slide55.xml"/><Relationship Id="rId9" Type="http://schemas.openxmlformats.org/officeDocument/2006/relationships/slide" Target="/ppt/slides/slide60.xml"/><Relationship Id="rId5" Type="http://schemas.openxmlformats.org/officeDocument/2006/relationships/slide" Target="/ppt/slides/slide56.xml"/><Relationship Id="rId6" Type="http://schemas.openxmlformats.org/officeDocument/2006/relationships/slide" Target="/ppt/slides/slide57.xml"/><Relationship Id="rId7" Type="http://schemas.openxmlformats.org/officeDocument/2006/relationships/slide" Target="/ppt/slides/slide58.xml"/><Relationship Id="rId8" Type="http://schemas.openxmlformats.org/officeDocument/2006/relationships/slide" Target="/ppt/slides/slide59.xml"/><Relationship Id="rId11" Type="http://schemas.openxmlformats.org/officeDocument/2006/relationships/slide" Target="/ppt/slides/slide62.xml"/><Relationship Id="rId10" Type="http://schemas.openxmlformats.org/officeDocument/2006/relationships/slide" Target="/ppt/slides/slide61.xml"/><Relationship Id="rId13" Type="http://schemas.openxmlformats.org/officeDocument/2006/relationships/slide" Target="/ppt/slides/slide64.xml"/><Relationship Id="rId12" Type="http://schemas.openxmlformats.org/officeDocument/2006/relationships/slide" Target="/ppt/slides/slide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slide" Target="/ppt/slides/slide65.xml"/><Relationship Id="rId9" Type="http://schemas.openxmlformats.org/officeDocument/2006/relationships/slide" Target="/ppt/slides/slide70.xml"/><Relationship Id="rId5" Type="http://schemas.openxmlformats.org/officeDocument/2006/relationships/slide" Target="/ppt/slides/slide66.xml"/><Relationship Id="rId6" Type="http://schemas.openxmlformats.org/officeDocument/2006/relationships/slide" Target="/ppt/slides/slide67.xml"/><Relationship Id="rId7" Type="http://schemas.openxmlformats.org/officeDocument/2006/relationships/slide" Target="/ppt/slides/slide68.xml"/><Relationship Id="rId8" Type="http://schemas.openxmlformats.org/officeDocument/2006/relationships/slide" Target="/ppt/slides/slide69.xml"/><Relationship Id="rId10" Type="http://schemas.openxmlformats.org/officeDocument/2006/relationships/slide" Target="/ppt/slides/slide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hyperlink" Target="https://u4ssc.itu.int/procurement-guidelines/" TargetMode="External"/><Relationship Id="rId5" Type="http://schemas.openxmlformats.org/officeDocument/2006/relationships/hyperlink" Target="https://comprar.gob.ar/"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hyperlink" Target="https://www.gov.uk/log-in-file-self-assessment-tax-retur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hyperlink" Target="https://www.oecd-ilibrary.org/docserver/9789264271401-en.pdf?expires=1708273740&amp;id=id&amp;accname=guest&amp;checksum=3CFEFF4A5DF2415829CA4D090307A009" TargetMode="External"/><Relationship Id="rId5" Type="http://schemas.openxmlformats.org/officeDocument/2006/relationships/hyperlink" Target="https://vsreg.rd.go.th/jsp/MainFVATFSBT.jsp"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hyperlink" Target="https://www.immigration.govt.nz/about-us/our-online-systems/applying-for-a-visa-online"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hyperlink" Target="https://monservicepublic.gouv.mc/en/themes/transport-and-mobility/vehicle-registration/registration-and-plates/how-to-register-a-new-vehicle"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 Id="rId3" Type="http://schemas.openxmlformats.org/officeDocument/2006/relationships/image" Target="../media/image3.png"/><Relationship Id="rId4" Type="http://schemas.openxmlformats.org/officeDocument/2006/relationships/hyperlink" Target="https://www.my.gov.sa/wps/portal/snp/servicesDirectory/servicedetails/10262"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 Id="rId3" Type="http://schemas.openxmlformats.org/officeDocument/2006/relationships/image" Target="../media/image3.png"/><Relationship Id="rId4" Type="http://schemas.openxmlformats.org/officeDocument/2006/relationships/hyperlink" Target="https://www.my.gov.sa/wps/portal/snp/servicesDirectory/servicedetails/9646"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Relationship Id="rId3" Type="http://schemas.openxmlformats.org/officeDocument/2006/relationships/image" Target="../media/image3.png"/><Relationship Id="rId4" Type="http://schemas.openxmlformats.org/officeDocument/2006/relationships/hyperlink" Target="https://egov.kz/cms/ru/articles/business_registration/ip-registratio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3.png"/><Relationship Id="rId4" Type="http://schemas.openxmlformats.org/officeDocument/2006/relationships/hyperlink" Target="https://todistukset.dvv.fi/e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3.png"/><Relationship Id="rId4" Type="http://schemas.openxmlformats.org/officeDocument/2006/relationships/hyperlink" Target="https://commission.europa.eu/strategy-and-policy/priorities-2019-2024/europe-fit-digital-age/european-digital-identity_en" TargetMode="External"/><Relationship Id="rId5" Type="http://schemas.openxmlformats.org/officeDocument/2006/relationships/hyperlink" Target="https://www.kojinbango-card.go.jp/en/"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image" Target="../media/image3.png"/><Relationship Id="rId4" Type="http://schemas.openxmlformats.org/officeDocument/2006/relationships/hyperlink" Target="https://permisdeconduire.ants.gouv.fr/demarches-en-ligne/reussite-a-l-examen-du-permis-de-conduire"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image" Target="../media/image3.png"/><Relationship Id="rId4" Type="http://schemas.openxmlformats.org/officeDocument/2006/relationships/hyperlink" Target="https://dafi.lantmateriet.se/en/logi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 Id="rId3" Type="http://schemas.openxmlformats.org/officeDocument/2006/relationships/image" Target="../media/image3.png"/><Relationship Id="rId4" Type="http://schemas.openxmlformats.org/officeDocument/2006/relationships/hyperlink" Target="https://www.gov.il/he/service/application_for_import_or_export_of_hazardous_waste"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5.xml"/><Relationship Id="rId3" Type="http://schemas.openxmlformats.org/officeDocument/2006/relationships/image" Target="../media/image3.png"/><Relationship Id="rId4" Type="http://schemas.openxmlformats.org/officeDocument/2006/relationships/hyperlink" Target="https://docs.google.com/document/d/1GxMU9SfW572SDG6KlfEMePKokzsHJ8h5/edit?usp=sharing&amp;ouid=108933098433708186488&amp;rtpof=true&amp;sd=true" TargetMode="External"/><Relationship Id="rId5" Type="http://schemas.openxmlformats.org/officeDocument/2006/relationships/hyperlink" Target="https://diia.gov.ua/services/dozvil-na-vikonannya-budivelnih-robit"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3.png"/><Relationship Id="rId4" Type="http://schemas.openxmlformats.org/officeDocument/2006/relationships/hyperlink" Target="https://www.ebizneeds.com/blog/guide-to-create-online-job-portal/" TargetMode="External"/><Relationship Id="rId5" Type="http://schemas.openxmlformats.org/officeDocument/2006/relationships/hyperlink" Target="https://resources.workable.com/tutorial/faq-careers-page" TargetMode="External"/><Relationship Id="rId6" Type="http://schemas.openxmlformats.org/officeDocument/2006/relationships/hyperlink" Target="https://app.servir.gob.pe/DifusionOfertasExterno/faces/consultas/ofertas_laborales.xhtml"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5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image" Target="../media/image3.png"/><Relationship Id="rId4" Type="http://schemas.openxmlformats.org/officeDocument/2006/relationships/hyperlink" Target="https://island.is/en/category/Business-Owners-and-Independent-Contractor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6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 Id="rId3" Type="http://schemas.openxmlformats.org/officeDocument/2006/relationships/image" Target="../media/image3.png"/><Relationship Id="rId4" Type="http://schemas.openxmlformats.org/officeDocument/2006/relationships/hyperlink" Target="https://www.scnsoft.com/ecommerce/payment-gateway-integration" TargetMode="External"/><Relationship Id="rId5" Type="http://schemas.openxmlformats.org/officeDocument/2006/relationships/hyperlink" Target="https://portondinosilhas.gov.cv/portonprd/porton.portoncv_v3?p=ACBEABACBEC4A9ADCCCDAEC4C4"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Relationship Id="rId3" Type="http://schemas.openxmlformats.org/officeDocument/2006/relationships/image" Target="../media/image3.png"/><Relationship Id="rId4" Type="http://schemas.openxmlformats.org/officeDocument/2006/relationships/hyperlink" Target="https://ec.europa.eu/digital-building-blocks/sites/display/DIGITAL/eInvoicing" TargetMode="External"/><Relationship Id="rId5" Type="http://schemas.openxmlformats.org/officeDocument/2006/relationships/hyperlink" Target="https://www.fin.ee/riigi-rahandus-ja-maksud/riigi-raamatupidamine/e-arved"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 Id="rId3" Type="http://schemas.openxmlformats.org/officeDocument/2006/relationships/image" Target="../media/image3.png"/><Relationship Id="rId4" Type="http://schemas.openxmlformats.org/officeDocument/2006/relationships/hyperlink" Target="https://ggim.un.org/meetings/ggim-committee/8th-session/documents/part%201-igif-overarching-strategic-framework-24july2018.pdf" TargetMode="External"/><Relationship Id="rId5" Type="http://schemas.openxmlformats.org/officeDocument/2006/relationships/hyperlink" Target="https://u.ae/en/about-the-uae/digital-uae/data/geospatial-data-platforms"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 Id="rId3" Type="http://schemas.openxmlformats.org/officeDocument/2006/relationships/image" Target="../media/image3.png"/><Relationship Id="rId4" Type="http://schemas.openxmlformats.org/officeDocument/2006/relationships/hyperlink" Target="https://mytax.iras.gov.sg/ESVWeb/default.aspx?target=MPORLoginSelectionPage"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 Id="rId3" Type="http://schemas.openxmlformats.org/officeDocument/2006/relationships/image" Target="../media/image3.png"/><Relationship Id="rId4" Type="http://schemas.openxmlformats.org/officeDocument/2006/relationships/hyperlink" Target="https://www.btl.gov.il/English%20Homepage/Benefits/Old%20Age%20Insurance/Pages/default.aspx"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image" Target="../media/image3.png"/><Relationship Id="rId4" Type="http://schemas.openxmlformats.org/officeDocument/2006/relationships/hyperlink" Target="https://www.eesti.ee/en/health-and-care/health-and-medical-care/prescription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4.xml"/><Relationship Id="rId3" Type="http://schemas.openxmlformats.org/officeDocument/2006/relationships/image" Target="../media/image3.png"/><Relationship Id="rId4" Type="http://schemas.openxmlformats.org/officeDocument/2006/relationships/hyperlink" Target="https://digital.gov/resources/mobile-user-experience-guidelines/" TargetMode="External"/><Relationship Id="rId5" Type="http://schemas.openxmlformats.org/officeDocument/2006/relationships/hyperlink" Target="https://www.businessofgovernment.org/sites/default/files/Using%20Mobile%20Apps%20in%20Government.pdf" TargetMode="External"/><Relationship Id="rId6" Type="http://schemas.openxmlformats.org/officeDocument/2006/relationships/hyperlink" Target="https://www.canada.ca/en/mobile.html"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 Id="rId3" Type="http://schemas.openxmlformats.org/officeDocument/2006/relationships/image" Target="../media/image3.png"/><Relationship Id="rId4" Type="http://schemas.openxmlformats.org/officeDocument/2006/relationships/hyperlink" Target="https://www.moe.gov.bn/SitePages/SMS%20Exam%20Results.aspx"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6.xml"/><Relationship Id="rId3" Type="http://schemas.openxmlformats.org/officeDocument/2006/relationships/image" Target="../media/image3.png"/><Relationship Id="rId4" Type="http://schemas.openxmlformats.org/officeDocument/2006/relationships/hyperlink" Target="https://www.gov.za/services/tertiary-education/apply-financial-assistance-national-student-financial-aid-scheme-nsfa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 Id="rId3" Type="http://schemas.openxmlformats.org/officeDocument/2006/relationships/image" Target="../media/image3.png"/><Relationship Id="rId4" Type="http://schemas.openxmlformats.org/officeDocument/2006/relationships/hyperlink" Target="https://1drv.ms/w/s!AidYIFyayfoKhndCbc83LMOt3awk" TargetMode="External"/><Relationship Id="rId5" Type="http://schemas.openxmlformats.org/officeDocument/2006/relationships/hyperlink" Target="https://www.oecd-ilibrary.org/sites/598cc186-en/index.html?itemId=/content/component/598cc186-en" TargetMode="External"/><Relationship Id="rId6" Type="http://schemas.openxmlformats.org/officeDocument/2006/relationships/hyperlink" Target="https://u.ae/en/information-and-services/social-affairs/women/online-services-for-women-and-girls"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4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 Id="rId3" Type="http://schemas.openxmlformats.org/officeDocument/2006/relationships/image" Target="../media/image3.png"/><Relationship Id="rId4" Type="http://schemas.openxmlformats.org/officeDocument/2006/relationships/hyperlink" Target="https://u.ae/en/information-and-services/passports-and-traveling/emirati-nationality"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 Id="rId3" Type="http://schemas.openxmlformats.org/officeDocument/2006/relationships/image" Target="../media/image3.png"/><Relationship Id="rId4" Type="http://schemas.openxmlformats.org/officeDocument/2006/relationships/hyperlink" Target="https://services.bahrain.bh/wps/portal/GoodConductCertificate_en"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 Id="rId3" Type="http://schemas.openxmlformats.org/officeDocument/2006/relationships/image" Target="../media/image3.png"/><Relationship Id="rId4" Type="http://schemas.openxmlformats.org/officeDocument/2006/relationships/hyperlink" Target="https://birosag.hu/ugyfeleknek/elektronikus-ugyintezes/e-ugyintezesi-szolgaltatasok"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6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 Id="rId3" Type="http://schemas.openxmlformats.org/officeDocument/2006/relationships/image" Target="../media/image3.png"/><Relationship Id="rId4" Type="http://schemas.openxmlformats.org/officeDocument/2006/relationships/hyperlink" Target="https://www.anses.gob.ar/hijo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 Id="rId3" Type="http://schemas.openxmlformats.org/officeDocument/2006/relationships/image" Target="../media/image3.png"/><Relationship Id="rId4" Type="http://schemas.openxmlformats.org/officeDocument/2006/relationships/slide" Target="/ppt/slides/slide74.xml"/><Relationship Id="rId9" Type="http://schemas.openxmlformats.org/officeDocument/2006/relationships/slide" Target="/ppt/slides/slide79.xml"/><Relationship Id="rId5" Type="http://schemas.openxmlformats.org/officeDocument/2006/relationships/slide" Target="/ppt/slides/slide75.xml"/><Relationship Id="rId6" Type="http://schemas.openxmlformats.org/officeDocument/2006/relationships/slide" Target="/ppt/slides/slide76.xml"/><Relationship Id="rId7" Type="http://schemas.openxmlformats.org/officeDocument/2006/relationships/slide" Target="/ppt/slides/slide77.xml"/><Relationship Id="rId8" Type="http://schemas.openxmlformats.org/officeDocument/2006/relationships/slide" Target="/ppt/slides/slide78.xml"/><Relationship Id="rId11" Type="http://schemas.openxmlformats.org/officeDocument/2006/relationships/slide" Target="/ppt/slides/slide81.xml"/><Relationship Id="rId10" Type="http://schemas.openxmlformats.org/officeDocument/2006/relationships/slide" Target="/ppt/slides/slide80.xml"/><Relationship Id="rId13" Type="http://schemas.openxmlformats.org/officeDocument/2006/relationships/slide" Target="/ppt/slides/slide83.xml"/><Relationship Id="rId12" Type="http://schemas.openxmlformats.org/officeDocument/2006/relationships/slide" Target="/ppt/slides/slide82.xml"/><Relationship Id="rId14" Type="http://schemas.openxmlformats.org/officeDocument/2006/relationships/slide" Target="/ppt/slides/slide8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 Id="rId3" Type="http://schemas.openxmlformats.org/officeDocument/2006/relationships/image" Target="../media/image3.png"/><Relationship Id="rId4" Type="http://schemas.openxmlformats.org/officeDocument/2006/relationships/slide" Target="/ppt/slides/slide85.xml"/><Relationship Id="rId9" Type="http://schemas.openxmlformats.org/officeDocument/2006/relationships/slide" Target="/ppt/slides/slide90.xml"/><Relationship Id="rId5" Type="http://schemas.openxmlformats.org/officeDocument/2006/relationships/slide" Target="/ppt/slides/slide86.xml"/><Relationship Id="rId6" Type="http://schemas.openxmlformats.org/officeDocument/2006/relationships/slide" Target="/ppt/slides/slide87.xml"/><Relationship Id="rId7" Type="http://schemas.openxmlformats.org/officeDocument/2006/relationships/slide" Target="/ppt/slides/slide88.xml"/><Relationship Id="rId8" Type="http://schemas.openxmlformats.org/officeDocument/2006/relationships/slide" Target="/ppt/slides/slide89.xml"/><Relationship Id="rId11" Type="http://schemas.openxmlformats.org/officeDocument/2006/relationships/slide" Target="/ppt/slides/slide92.xml"/><Relationship Id="rId10" Type="http://schemas.openxmlformats.org/officeDocument/2006/relationships/slide" Target="/ppt/slides/slide91.xml"/><Relationship Id="rId13" Type="http://schemas.openxmlformats.org/officeDocument/2006/relationships/slide" Target="/ppt/slides/slide94.xml"/><Relationship Id="rId12" Type="http://schemas.openxmlformats.org/officeDocument/2006/relationships/slide" Target="/ppt/slides/slide9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4.xml"/><Relationship Id="rId3" Type="http://schemas.openxmlformats.org/officeDocument/2006/relationships/image" Target="../media/image3.png"/><Relationship Id="rId4" Type="http://schemas.openxmlformats.org/officeDocument/2006/relationships/hyperlink" Target="https://www.oecd.org/corruption-integrity/reports/oecd-public-integrity-handbook-ac8ed8e8-en.html" TargetMode="External"/><Relationship Id="rId5" Type="http://schemas.openxmlformats.org/officeDocument/2006/relationships/hyperlink" Target="https://denuncias.cna.hn/us/denounce-here/"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5.xml"/><Relationship Id="rId3" Type="http://schemas.openxmlformats.org/officeDocument/2006/relationships/image" Target="../media/image3.png"/><Relationship Id="rId4" Type="http://schemas.openxmlformats.org/officeDocument/2006/relationships/hyperlink" Target="https://www.oecd.org/gov/oecd-guidelines-for-citizen-participation-processes-highlights.pdf" TargetMode="External"/><Relationship Id="rId9" Type="http://schemas.openxmlformats.org/officeDocument/2006/relationships/hyperlink" Target="https://docs.google.com/forms/d/e/1FAIpQLSeBg_phTf6o3iWj5LoE5w72mh-mDyzgUlm0mN9A8Ix3d8SK4w/viewform" TargetMode="External"/><Relationship Id="rId5" Type="http://schemas.openxmlformats.org/officeDocument/2006/relationships/hyperlink" Target="https://www.oecd.org/gov/oecd-guidelines-for-citizen-participation-processes-highlights.pdf" TargetMode="External"/><Relationship Id="rId6" Type="http://schemas.openxmlformats.org/officeDocument/2006/relationships/hyperlink" Target="https://www.unido.org/sites/default/files/files/2022-03/PPM_WEB_final.pdf" TargetMode="External"/><Relationship Id="rId7" Type="http://schemas.openxmlformats.org/officeDocument/2006/relationships/hyperlink" Target="https://www.unido.org/sites/default/files/files/2022-03/PPM_WEB_final.pdf" TargetMode="External"/><Relationship Id="rId8" Type="http://schemas.openxmlformats.org/officeDocument/2006/relationships/hyperlink" Target="https://www.govt.nz/browse/engaging-with-government/consultations-have-your-say/consultations-listing/" TargetMode="External"/><Relationship Id="rId10" Type="http://schemas.openxmlformats.org/officeDocument/2006/relationships/image" Target="../media/image4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6.xml"/><Relationship Id="rId3" Type="http://schemas.openxmlformats.org/officeDocument/2006/relationships/image" Target="../media/image3.png"/><Relationship Id="rId4" Type="http://schemas.openxmlformats.org/officeDocument/2006/relationships/hyperlink" Target="https://www.un.org/esa/desa/papers/2020/wp163_2020.pdf" TargetMode="External"/><Relationship Id="rId9" Type="http://schemas.openxmlformats.org/officeDocument/2006/relationships/hyperlink" Target="https://docs.google.com/forms/d/e/1FAIpQLSeBg_phTf6o3iWj5LoE5w72mh-mDyzgUlm0mN9A8Ix3d8SK4w/viewform" TargetMode="External"/><Relationship Id="rId5" Type="http://schemas.openxmlformats.org/officeDocument/2006/relationships/hyperlink" Target="https://www.un.org/esa/desa/papers/2020/wp163_2020.pdf" TargetMode="External"/><Relationship Id="rId6" Type="http://schemas.openxmlformats.org/officeDocument/2006/relationships/hyperlink" Target="https://www.oecd.org/gov/oecd-guidelines-for-citizen-participation-processes-highlights.pdf" TargetMode="External"/><Relationship Id="rId7" Type="http://schemas.openxmlformats.org/officeDocument/2006/relationships/hyperlink" Target="https://www.oecd.org/gov/oecd-guidelines-for-citizen-participation-processes-highlights.pdf" TargetMode="External"/><Relationship Id="rId8" Type="http://schemas.openxmlformats.org/officeDocument/2006/relationships/hyperlink" Target="https://e-uprava.gov.si/si/drzava-in-druzba/e-demokracija/predlogi-predpisov.html#eyJmaWx0ZXJzIjp7ImNvbW1lbnQiOlsiLSJdLCJ0eXBlIjpbIi0iXSwic3RhdHVzIjpbIi0iXSwiY2F0IjpbIi0iXSwicmlqcyI6WyItMSJdLCJvZmZzZXQiOlsiMCJdLCJzZW50aW5lbF90eXBlIjpbIm9rIl0sInNlbnRpbmVsX3N0YXR1cyI6WyJvayJdLCJpc19hamF4IjpbIjEiXX19" TargetMode="External"/><Relationship Id="rId10" Type="http://schemas.openxmlformats.org/officeDocument/2006/relationships/image" Target="../media/image6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 Id="rId3" Type="http://schemas.openxmlformats.org/officeDocument/2006/relationships/image" Target="../media/image3.png"/><Relationship Id="rId4" Type="http://schemas.openxmlformats.org/officeDocument/2006/relationships/hyperlink" Target="https://opendata.bratislava.sk/en/page/data" TargetMode="External"/><Relationship Id="rId5" Type="http://schemas.openxmlformats.org/officeDocument/2006/relationships/hyperlink" Target="https://opendata.bratislava.sk/en/page/data" TargetMode="External"/><Relationship Id="rId6" Type="http://schemas.openxmlformats.org/officeDocument/2006/relationships/hyperlink" Target="https://avaandmed.eesti.ee/"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5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8.xml"/><Relationship Id="rId3" Type="http://schemas.openxmlformats.org/officeDocument/2006/relationships/image" Target="../media/image3.png"/><Relationship Id="rId4" Type="http://schemas.openxmlformats.org/officeDocument/2006/relationships/hyperlink" Target="https://opendata.bratislava.sk/en/page/data" TargetMode="External"/><Relationship Id="rId5" Type="http://schemas.openxmlformats.org/officeDocument/2006/relationships/hyperlink" Target="https://opendata.bratislava.sk/en/page/data" TargetMode="External"/><Relationship Id="rId6" Type="http://schemas.openxmlformats.org/officeDocument/2006/relationships/hyperlink" Target="https://data.gov.il/contact"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4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9.xml"/><Relationship Id="rId3" Type="http://schemas.openxmlformats.org/officeDocument/2006/relationships/image" Target="../media/image3.png"/><Relationship Id="rId4" Type="http://schemas.openxmlformats.org/officeDocument/2006/relationships/hyperlink" Target="https://opendata.bratislava.sk/en/page/data" TargetMode="External"/><Relationship Id="rId5" Type="http://schemas.openxmlformats.org/officeDocument/2006/relationships/hyperlink" Target="https://opendata.bratislava.sk/en/page/data" TargetMode="External"/><Relationship Id="rId6" Type="http://schemas.openxmlformats.org/officeDocument/2006/relationships/hyperlink" Target="https://hack.gov.sg/"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0.xml"/><Relationship Id="rId3" Type="http://schemas.openxmlformats.org/officeDocument/2006/relationships/image" Target="../media/image3.png"/><Relationship Id="rId4" Type="http://schemas.openxmlformats.org/officeDocument/2006/relationships/hyperlink" Target="https://presupuestoabierto.gob.cl/budget-execution/consolidated-national"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 Id="rId3" Type="http://schemas.openxmlformats.org/officeDocument/2006/relationships/image" Target="../media/image3.png"/><Relationship Id="rId4" Type="http://schemas.openxmlformats.org/officeDocument/2006/relationships/hyperlink" Target="https://www.epa.gov/planandbudget"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6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2.xml"/><Relationship Id="rId3" Type="http://schemas.openxmlformats.org/officeDocument/2006/relationships/image" Target="../media/image3.png"/><Relationship Id="rId4" Type="http://schemas.openxmlformats.org/officeDocument/2006/relationships/hyperlink" Target="https://consult.education.gov.uk/"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1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 Id="rId3" Type="http://schemas.openxmlformats.org/officeDocument/2006/relationships/image" Target="../media/image3.png"/><Relationship Id="rId4" Type="http://schemas.openxmlformats.org/officeDocument/2006/relationships/hyperlink" Target="https://island.is/samradsgatt"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6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 Id="rId3" Type="http://schemas.openxmlformats.org/officeDocument/2006/relationships/image" Target="../media/image3.png"/><Relationship Id="rId4" Type="http://schemas.openxmlformats.org/officeDocument/2006/relationships/hyperlink" Target="https://data.egov.kz/datasets/listbycategory?categoryId=AVHs8sbVNUjQC95Q0cm9"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 Id="rId3" Type="http://schemas.openxmlformats.org/officeDocument/2006/relationships/image" Target="../media/image3.png"/><Relationship Id="rId4" Type="http://schemas.openxmlformats.org/officeDocument/2006/relationships/hyperlink" Target="https://www.ilo.org/global/standards/subjects-covered-by-international-labour-standards/employment-security/lang--en/index.htm" TargetMode="External"/><Relationship Id="rId5" Type="http://schemas.openxmlformats.org/officeDocument/2006/relationships/hyperlink" Target="https://www.dol.gov/agencies/whd/contact/complaints"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6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 Id="rId3" Type="http://schemas.openxmlformats.org/officeDocument/2006/relationships/image" Target="../media/image3.png"/><Relationship Id="rId4" Type="http://schemas.openxmlformats.org/officeDocument/2006/relationships/hyperlink" Target="https://www.peoplepowered.org/digital-guide-home" TargetMode="External"/><Relationship Id="rId9" Type="http://schemas.openxmlformats.org/officeDocument/2006/relationships/hyperlink" Target="https://docs.google.com/forms/d/e/1FAIpQLSeBg_phTf6o3iWj5LoE5w72mh-mDyzgUlm0mN9A8Ix3d8SK4w/viewform" TargetMode="External"/><Relationship Id="rId5" Type="http://schemas.openxmlformats.org/officeDocument/2006/relationships/hyperlink" Target="https://www.peoplepowered.org/digital-guide-home" TargetMode="External"/><Relationship Id="rId6" Type="http://schemas.openxmlformats.org/officeDocument/2006/relationships/hyperlink" Target="https://www.demsoc.org/resources/digital-tools-digital-participatory-budgeting-resources" TargetMode="External"/><Relationship Id="rId7" Type="http://schemas.openxmlformats.org/officeDocument/2006/relationships/hyperlink" Target="https://www.demsoc.org/resources/digital-tools-digital-participatory-budgeting-resources" TargetMode="External"/><Relationship Id="rId8" Type="http://schemas.openxmlformats.org/officeDocument/2006/relationships/hyperlink" Target="https://mauritiusbudget.com/" TargetMode="External"/><Relationship Id="rId10" Type="http://schemas.openxmlformats.org/officeDocument/2006/relationships/image" Target="../media/image6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 Id="rId3" Type="http://schemas.openxmlformats.org/officeDocument/2006/relationships/image" Target="../media/image3.png"/><Relationship Id="rId4" Type="http://schemas.openxmlformats.org/officeDocument/2006/relationships/hyperlink" Target="https://publicadministration.un.org/egovkb/Portals/egovkb/Documents/un/2020-Survey/2020%20UN%20E-Government%20Survey%20(Full%20Report).pdf" TargetMode="External"/><Relationship Id="rId5" Type="http://schemas.openxmlformats.org/officeDocument/2006/relationships/hyperlink" Target="https://transparencia.gob.es/transparencia/transparencia_Home/index/ParticipacionCiudadana.html"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26.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8.xml"/><Relationship Id="rId3" Type="http://schemas.openxmlformats.org/officeDocument/2006/relationships/image" Target="../media/image3.png"/><Relationship Id="rId4" Type="http://schemas.openxmlformats.org/officeDocument/2006/relationships/hyperlink" Target="https://opendata.bratislava.sk/en/page/data" TargetMode="External"/><Relationship Id="rId5" Type="http://schemas.openxmlformats.org/officeDocument/2006/relationships/hyperlink" Target="https://opendata.bratislava.sk/en/page/data" TargetMode="External"/><Relationship Id="rId6" Type="http://schemas.openxmlformats.org/officeDocument/2006/relationships/hyperlink" Target="https://avaandmed.eesti.ee/instructions/open-data-licensing-guide"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5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9.xml"/><Relationship Id="rId3" Type="http://schemas.openxmlformats.org/officeDocument/2006/relationships/image" Target="../media/image3.png"/><Relationship Id="rId4" Type="http://schemas.openxmlformats.org/officeDocument/2006/relationships/hyperlink" Target="https://www.rijksfinancien.nl/memorie-van-toelichting/2023/OWB/VIII"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20.png"/><Relationship Id="rId5" Type="http://schemas.openxmlformats.org/officeDocument/2006/relationships/image" Target="../media/image39.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3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0.xml"/><Relationship Id="rId3" Type="http://schemas.openxmlformats.org/officeDocument/2006/relationships/image" Target="../media/image3.png"/><Relationship Id="rId4" Type="http://schemas.openxmlformats.org/officeDocument/2006/relationships/hyperlink" Target="https://avaandmed.eesti.ee/usage-stories"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5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1.xml"/><Relationship Id="rId3" Type="http://schemas.openxmlformats.org/officeDocument/2006/relationships/image" Target="../media/image3.png"/><Relationship Id="rId4" Type="http://schemas.openxmlformats.org/officeDocument/2006/relationships/hyperlink" Target="https://www.oecd-ilibrary.org/sites/9f760bc0-en/index.html?itemId=/content/component/9f760bc0-en" TargetMode="External"/><Relationship Id="rId5" Type="http://schemas.openxmlformats.org/officeDocument/2006/relationships/hyperlink" Target="https://www.iju-join.jp/"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6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 Id="rId3" Type="http://schemas.openxmlformats.org/officeDocument/2006/relationships/image" Target="../media/image3.png"/><Relationship Id="rId4" Type="http://schemas.openxmlformats.org/officeDocument/2006/relationships/hyperlink" Target="https://www.un.org/esa/desa/papers/2020/wp163_2020.pdf" TargetMode="External"/><Relationship Id="rId9" Type="http://schemas.openxmlformats.org/officeDocument/2006/relationships/hyperlink" Target="https://docs.google.com/forms/d/e/1FAIpQLSeBg_phTf6o3iWj5LoE5w72mh-mDyzgUlm0mN9A8Ix3d8SK4w/viewform" TargetMode="External"/><Relationship Id="rId5" Type="http://schemas.openxmlformats.org/officeDocument/2006/relationships/hyperlink" Target="https://www.un.org/esa/desa/papers/2020/wp163_2020.pdf" TargetMode="External"/><Relationship Id="rId6" Type="http://schemas.openxmlformats.org/officeDocument/2006/relationships/hyperlink" Target="https://www.oecd.org/gov/oecd-guidelines-for-citizen-participation-processes-highlights.pdf" TargetMode="External"/><Relationship Id="rId7" Type="http://schemas.openxmlformats.org/officeDocument/2006/relationships/hyperlink" Target="https://www.oecd.org/gov/oecd-guidelines-for-citizen-participation-processes-highlights.pdf" TargetMode="External"/><Relationship Id="rId8" Type="http://schemas.openxmlformats.org/officeDocument/2006/relationships/hyperlink" Target="https://epetitionen.bundestag.de/epet/startseite.html" TargetMode="External"/><Relationship Id="rId10" Type="http://schemas.openxmlformats.org/officeDocument/2006/relationships/image" Target="../media/image4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 Id="rId3" Type="http://schemas.openxmlformats.org/officeDocument/2006/relationships/image" Target="../media/image3.png"/><Relationship Id="rId4" Type="http://schemas.openxmlformats.org/officeDocument/2006/relationships/hyperlink" Target="https://www.oecd-ilibrary.org/sites/598cc186-en/index.html?itemId=/content/component/598cc186-en" TargetMode="External"/><Relationship Id="rId5" Type="http://schemas.openxmlformats.org/officeDocument/2006/relationships/hyperlink" Target="https://hoeringsportalen.dk/hearing?search=pension"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7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4.xml"/><Relationship Id="rId3" Type="http://schemas.openxmlformats.org/officeDocument/2006/relationships/image" Target="../media/image3.png"/><Relationship Id="rId4" Type="http://schemas.openxmlformats.org/officeDocument/2006/relationships/hyperlink" Target="https://epetitionen.bundestag.de/epet/petuebersicht/suche.abgeschlossen.$$$.batchsize.10.page.0.html?_charset_=UTF-8&amp;text=migranten&amp;page=1" TargetMode="External"/><Relationship Id="rId5" Type="http://schemas.openxmlformats.org/officeDocument/2006/relationships/hyperlink" Target="https://docs.google.com/forms/d/e/1FAIpQLSeBg_phTf6o3iWj5LoE5w72mh-mDyzgUlm0mN9A8Ix3d8SK4w/viewform" TargetMode="External"/><Relationship Id="rId6" Type="http://schemas.openxmlformats.org/officeDocument/2006/relationships/image" Target="../media/image4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5.xml"/><Relationship Id="rId3" Type="http://schemas.openxmlformats.org/officeDocument/2006/relationships/image" Target="../media/image3.png"/><Relationship Id="rId4" Type="http://schemas.openxmlformats.org/officeDocument/2006/relationships/slide" Target="/ppt/slides/slide97.xml"/><Relationship Id="rId9" Type="http://schemas.openxmlformats.org/officeDocument/2006/relationships/slide" Target="/ppt/slides/slide102.xml"/><Relationship Id="rId5" Type="http://schemas.openxmlformats.org/officeDocument/2006/relationships/slide" Target="/ppt/slides/slide98.xml"/><Relationship Id="rId6" Type="http://schemas.openxmlformats.org/officeDocument/2006/relationships/slide" Target="/ppt/slides/slide99.xml"/><Relationship Id="rId7" Type="http://schemas.openxmlformats.org/officeDocument/2006/relationships/slide" Target="/ppt/slides/slide100.xml"/><Relationship Id="rId8" Type="http://schemas.openxmlformats.org/officeDocument/2006/relationships/slide" Target="/ppt/slides/slide101.xml"/><Relationship Id="rId10" Type="http://schemas.openxmlformats.org/officeDocument/2006/relationships/slide" Target="/ppt/slides/slide10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6.xml"/><Relationship Id="rId3" Type="http://schemas.openxmlformats.org/officeDocument/2006/relationships/image" Target="../media/image3.png"/><Relationship Id="rId4" Type="http://schemas.openxmlformats.org/officeDocument/2006/relationships/slide" Target="/ppt/slides/slide104.xml"/><Relationship Id="rId9" Type="http://schemas.openxmlformats.org/officeDocument/2006/relationships/slide" Target="/ppt/slides/slide109.xml"/><Relationship Id="rId5" Type="http://schemas.openxmlformats.org/officeDocument/2006/relationships/slide" Target="/ppt/slides/slide105.xml"/><Relationship Id="rId6" Type="http://schemas.openxmlformats.org/officeDocument/2006/relationships/slide" Target="/ppt/slides/slide106.xml"/><Relationship Id="rId7" Type="http://schemas.openxmlformats.org/officeDocument/2006/relationships/slide" Target="/ppt/slides/slide107.xml"/><Relationship Id="rId8" Type="http://schemas.openxmlformats.org/officeDocument/2006/relationships/slide" Target="/ppt/slides/slide108.xml"/><Relationship Id="rId10" Type="http://schemas.openxmlformats.org/officeDocument/2006/relationships/slide" Target="/ppt/slides/slide1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7.xml"/><Relationship Id="rId3" Type="http://schemas.openxmlformats.org/officeDocument/2006/relationships/image" Target="../media/image3.png"/><Relationship Id="rId4" Type="http://schemas.openxmlformats.org/officeDocument/2006/relationships/hyperlink" Target="https://docs.google.com/document/d/1weFBy62BGrl1Ki98zUUBt7XbUE6BEvPQ/edit?usp=sharing&amp;ouid=108933098433708186488&amp;rtpof=true&amp;sd=true" TargetMode="External"/><Relationship Id="rId5" Type="http://schemas.openxmlformats.org/officeDocument/2006/relationships/hyperlink" Target="https://www.semrush.com/blog/seo-landing-page/" TargetMode="External"/><Relationship Id="rId6" Type="http://schemas.openxmlformats.org/officeDocument/2006/relationships/hyperlink" Target="https://developers.google.com/search/docs/fundamentals/seo-starter-guide" TargetMode="External"/><Relationship Id="rId7" Type="http://schemas.openxmlformats.org/officeDocument/2006/relationships/hyperlink" Target="https://docs.google.com/forms/d/e/1FAIpQLSeBg_phTf6o3iWj5LoE5w72mh-mDyzgUlm0mN9A8Ix3d8SK4w/viewform"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8.xml"/><Relationship Id="rId3" Type="http://schemas.openxmlformats.org/officeDocument/2006/relationships/image" Target="../media/image3.png"/><Relationship Id="rId4" Type="http://schemas.openxmlformats.org/officeDocument/2006/relationships/hyperlink" Target="https://www.uxpin.com/studio/blog/advanced-search-ux/" TargetMode="External"/><Relationship Id="rId5" Type="http://schemas.openxmlformats.org/officeDocument/2006/relationships/hyperlink" Target="https://blog.hubspot.com/website/search-bar-design" TargetMode="External"/><Relationship Id="rId6" Type="http://schemas.openxmlformats.org/officeDocument/2006/relationships/hyperlink" Target="https://www.canada.ca/en/sr/srb/sra.html" TargetMode="External"/><Relationship Id="rId7" Type="http://schemas.openxmlformats.org/officeDocument/2006/relationships/hyperlink" Target="https://docs.google.com/forms/d/e/1FAIpQLSeBg_phTf6o3iWj5LoE5w72mh-mDyzgUlm0mN9A8Ix3d8SK4w/viewform" TargetMode="External"/><Relationship Id="rId8" Type="http://schemas.openxmlformats.org/officeDocument/2006/relationships/image" Target="../media/image24.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9.xml"/><Relationship Id="rId3" Type="http://schemas.openxmlformats.org/officeDocument/2006/relationships/image" Target="../media/image3.png"/><Relationship Id="rId4" Type="http://schemas.openxmlformats.org/officeDocument/2006/relationships/hyperlink" Target="https://developers.google.com/search/docs/crawling-indexing/sitemaps/build-sitemap" TargetMode="External"/><Relationship Id="rId5" Type="http://schemas.openxmlformats.org/officeDocument/2006/relationships/hyperlink" Target="https://www.egov.sc/GeneralInfo/Home/SiteMap.aspx" TargetMode="External"/><Relationship Id="rId6" Type="http://schemas.openxmlformats.org/officeDocument/2006/relationships/hyperlink" Target="https://docs.google.com/forms/d/e/1FAIpQLSeBg_phTf6o3iWj5LoE5w72mh-mDyzgUlm0mN9A8Ix3d8SK4w/viewform" TargetMode="External"/><Relationship Id="rId7"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
          <p:cNvSpPr/>
          <p:nvPr/>
        </p:nvSpPr>
        <p:spPr>
          <a:xfrm>
            <a:off x="-2" y="0"/>
            <a:ext cx="1219200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5" name="Google Shape;245;p1"/>
          <p:cNvSpPr/>
          <p:nvPr/>
        </p:nvSpPr>
        <p:spPr>
          <a:xfrm>
            <a:off x="2" y="0"/>
            <a:ext cx="1219199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46" name="Google Shape;246;p1"/>
          <p:cNvGrpSpPr/>
          <p:nvPr/>
        </p:nvGrpSpPr>
        <p:grpSpPr>
          <a:xfrm>
            <a:off x="2614281" y="2733945"/>
            <a:ext cx="6963438" cy="3768727"/>
            <a:chOff x="3373315" y="2890253"/>
            <a:chExt cx="6963438" cy="3768727"/>
          </a:xfrm>
        </p:grpSpPr>
        <p:pic>
          <p:nvPicPr>
            <p:cNvPr descr="A red and white background with a red rectangle and a white rectangle&#10;&#10;Description automatically generated" id="247" name="Google Shape;247;p1"/>
            <p:cNvPicPr preferRelativeResize="0"/>
            <p:nvPr/>
          </p:nvPicPr>
          <p:blipFill rotWithShape="1">
            <a:blip r:embed="rId3">
              <a:alphaModFix/>
            </a:blip>
            <a:srcRect b="2" l="12746" r="1" t="0"/>
            <a:stretch/>
          </p:blipFill>
          <p:spPr>
            <a:xfrm>
              <a:off x="5533025" y="3255823"/>
              <a:ext cx="4803728" cy="3403157"/>
            </a:xfrm>
            <a:custGeom>
              <a:rect b="b" l="l" r="r" t="t"/>
              <a:pathLst>
                <a:path extrusionOk="0" h="5874772" w="830111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noFill/>
            <a:ln>
              <a:noFill/>
            </a:ln>
          </p:spPr>
        </p:pic>
        <p:pic>
          <p:nvPicPr>
            <p:cNvPr descr="A red and white background with a red rectangle and a white rectangle&#10;&#10;Description automatically generated" id="248" name="Google Shape;248;p1"/>
            <p:cNvPicPr preferRelativeResize="0"/>
            <p:nvPr/>
          </p:nvPicPr>
          <p:blipFill rotWithShape="1">
            <a:blip r:embed="rId3">
              <a:alphaModFix/>
            </a:blip>
            <a:srcRect b="0" l="25913" r="0" t="0"/>
            <a:stretch/>
          </p:blipFill>
          <p:spPr>
            <a:xfrm>
              <a:off x="3373315" y="2890253"/>
              <a:ext cx="3095882" cy="2577476"/>
            </a:xfrm>
            <a:custGeom>
              <a:rect b="b" l="l" r="r" t="t"/>
              <a:pathLst>
                <a:path extrusionOk="0" h="4872577" w="5846002">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a:ln>
              <a:noFill/>
            </a:ln>
          </p:spPr>
        </p:pic>
      </p:grpSp>
      <p:sp>
        <p:nvSpPr>
          <p:cNvPr id="249" name="Google Shape;249;p1"/>
          <p:cNvSpPr txBox="1"/>
          <p:nvPr/>
        </p:nvSpPr>
        <p:spPr>
          <a:xfrm>
            <a:off x="185057" y="1311598"/>
            <a:ext cx="12192000" cy="76511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5400"/>
              <a:buFont typeface="Montserrat"/>
              <a:buNone/>
            </a:pPr>
            <a:r>
              <a:rPr b="1" i="0" lang="en-GB" sz="5400" u="none" cap="none" strike="noStrike">
                <a:solidFill>
                  <a:schemeClr val="dk1"/>
                </a:solidFill>
                <a:latin typeface="Montserrat"/>
                <a:ea typeface="Montserrat"/>
                <a:cs typeface="Montserrat"/>
                <a:sym typeface="Montserrat"/>
              </a:rPr>
              <a:t>National E-Government Toolkit</a:t>
            </a:r>
            <a:endParaRPr/>
          </a:p>
        </p:txBody>
      </p:sp>
      <p:sp>
        <p:nvSpPr>
          <p:cNvPr id="250" name="Google Shape;250;p1"/>
          <p:cNvSpPr txBox="1"/>
          <p:nvPr/>
        </p:nvSpPr>
        <p:spPr>
          <a:xfrm>
            <a:off x="0" y="2076709"/>
            <a:ext cx="12192000" cy="234925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B0F0"/>
              </a:buClr>
              <a:buSzPts val="2800"/>
              <a:buFont typeface="Arial"/>
              <a:buNone/>
            </a:pPr>
            <a:r>
              <a:rPr b="1" i="1" lang="en-GB" sz="2800" u="none" cap="none" strike="noStrike">
                <a:solidFill>
                  <a:srgbClr val="00B0F0"/>
                </a:solidFill>
                <a:latin typeface="Roboto"/>
                <a:ea typeface="Roboto"/>
                <a:cs typeface="Roboto"/>
                <a:sym typeface="Roboto"/>
              </a:rPr>
              <a:t>Equipping Governments for An Impactful Digital Transformation</a:t>
            </a:r>
            <a:endParaRPr/>
          </a:p>
        </p:txBody>
      </p:sp>
      <p:pic>
        <p:nvPicPr>
          <p:cNvPr id="251" name="Google Shape;251;p1"/>
          <p:cNvPicPr preferRelativeResize="0"/>
          <p:nvPr/>
        </p:nvPicPr>
        <p:blipFill rotWithShape="1">
          <a:blip r:embed="rId4">
            <a:alphaModFix/>
          </a:blip>
          <a:srcRect b="0" l="0" r="0" t="0"/>
          <a:stretch/>
        </p:blipFill>
        <p:spPr>
          <a:xfrm>
            <a:off x="614249" y="478247"/>
            <a:ext cx="3617210" cy="6556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g2ba7bbf45a4_1_1729"/>
          <p:cNvPicPr preferRelativeResize="0"/>
          <p:nvPr/>
        </p:nvPicPr>
        <p:blipFill rotWithShape="1">
          <a:blip r:embed="rId3">
            <a:alphaModFix/>
          </a:blip>
          <a:srcRect b="0" l="0" r="0" t="0"/>
          <a:stretch/>
        </p:blipFill>
        <p:spPr>
          <a:xfrm>
            <a:off x="401267" y="0"/>
            <a:ext cx="12242678" cy="6868485"/>
          </a:xfrm>
          <a:prstGeom prst="rect">
            <a:avLst/>
          </a:prstGeom>
          <a:noFill/>
          <a:ln>
            <a:noFill/>
          </a:ln>
        </p:spPr>
      </p:pic>
      <p:sp>
        <p:nvSpPr>
          <p:cNvPr id="349" name="Google Shape;349;g2ba7bbf45a4_1_1729"/>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50" name="Google Shape;350;g2ba7bbf45a4_1_1729"/>
          <p:cNvPicPr preferRelativeResize="0"/>
          <p:nvPr/>
        </p:nvPicPr>
        <p:blipFill rotWithShape="1">
          <a:blip r:embed="rId4">
            <a:alphaModFix/>
          </a:blip>
          <a:srcRect b="0" l="0" r="0" t="0"/>
          <a:stretch/>
        </p:blipFill>
        <p:spPr>
          <a:xfrm>
            <a:off x="67856" y="280488"/>
            <a:ext cx="2719724" cy="493002"/>
          </a:xfrm>
          <a:prstGeom prst="rect">
            <a:avLst/>
          </a:prstGeom>
          <a:noFill/>
          <a:ln>
            <a:noFill/>
          </a:ln>
        </p:spPr>
      </p:pic>
      <p:sp>
        <p:nvSpPr>
          <p:cNvPr id="351" name="Google Shape;351;g2ba7bbf45a4_1_1729"/>
          <p:cNvSpPr txBox="1"/>
          <p:nvPr/>
        </p:nvSpPr>
        <p:spPr>
          <a:xfrm>
            <a:off x="2864748" y="99802"/>
            <a:ext cx="8925900" cy="877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700"/>
              <a:buFont typeface="Calibri"/>
              <a:buNone/>
            </a:pPr>
            <a:r>
              <a:rPr i="0" lang="en-GB" sz="3800" u="none" cap="none" strike="noStrike">
                <a:solidFill>
                  <a:schemeClr val="dk1"/>
                </a:solidFill>
                <a:latin typeface="Roboto"/>
                <a:ea typeface="Roboto"/>
                <a:cs typeface="Roboto"/>
                <a:sym typeface="Roboto"/>
              </a:rPr>
              <a:t>Importance of Measuring &amp; Evaluating (cont.)</a:t>
            </a:r>
            <a:endParaRPr i="0" sz="3800" u="none" cap="none" strike="noStrike">
              <a:solidFill>
                <a:schemeClr val="dk1"/>
              </a:solidFill>
              <a:latin typeface="Roboto"/>
              <a:ea typeface="Roboto"/>
              <a:cs typeface="Roboto"/>
              <a:sym typeface="Roboto"/>
            </a:endParaRPr>
          </a:p>
        </p:txBody>
      </p:sp>
      <p:grpSp>
        <p:nvGrpSpPr>
          <p:cNvPr id="352" name="Google Shape;352;g2ba7bbf45a4_1_1729"/>
          <p:cNvGrpSpPr/>
          <p:nvPr/>
        </p:nvGrpSpPr>
        <p:grpSpPr>
          <a:xfrm>
            <a:off x="76136" y="2705160"/>
            <a:ext cx="11993215" cy="2803289"/>
            <a:chOff x="76136" y="761030"/>
            <a:chExt cx="11993215" cy="2803289"/>
          </a:xfrm>
        </p:grpSpPr>
        <p:sp>
          <p:nvSpPr>
            <p:cNvPr id="353" name="Google Shape;353;g2ba7bbf45a4_1_1729"/>
            <p:cNvSpPr/>
            <p:nvPr/>
          </p:nvSpPr>
          <p:spPr>
            <a:xfrm>
              <a:off x="76136" y="848589"/>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2ba7bbf45a4_1_1729"/>
            <p:cNvSpPr/>
            <p:nvPr/>
          </p:nvSpPr>
          <p:spPr>
            <a:xfrm>
              <a:off x="276086" y="1048538"/>
              <a:ext cx="552300" cy="5523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2ba7bbf45a4_1_1729"/>
            <p:cNvSpPr/>
            <p:nvPr/>
          </p:nvSpPr>
          <p:spPr>
            <a:xfrm>
              <a:off x="1028745" y="829670"/>
              <a:ext cx="30570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ba7bbf45a4_1_1729"/>
            <p:cNvSpPr txBox="1"/>
            <p:nvPr/>
          </p:nvSpPr>
          <p:spPr>
            <a:xfrm>
              <a:off x="1028745" y="829670"/>
              <a:ext cx="30570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Helvetica Neue"/>
                <a:buNone/>
              </a:pPr>
              <a:r>
                <a:rPr b="1" i="0" lang="en-GB" sz="1400" u="none" cap="none" strike="noStrike">
                  <a:solidFill>
                    <a:schemeClr val="dk1"/>
                  </a:solidFill>
                  <a:latin typeface="Helvetica Neue"/>
                  <a:ea typeface="Helvetica Neue"/>
                  <a:cs typeface="Helvetica Neue"/>
                  <a:sym typeface="Helvetica Neue"/>
                </a:rPr>
                <a:t>Stakeholder Engagement:</a:t>
              </a:r>
              <a:r>
                <a:rPr b="0" i="0" lang="en-GB" sz="1400" u="none" cap="none" strike="noStrike">
                  <a:solidFill>
                    <a:schemeClr val="dk1"/>
                  </a:solidFill>
                  <a:latin typeface="Helvetica Neue"/>
                  <a:ea typeface="Helvetica Neue"/>
                  <a:cs typeface="Helvetica Neue"/>
                  <a:sym typeface="Helvetica Neue"/>
                </a:rPr>
                <a:t> M&amp;E involves engaging with various stakeholders, including </a:t>
              </a:r>
              <a:r>
                <a:rPr lang="en-GB">
                  <a:solidFill>
                    <a:schemeClr val="dk1"/>
                  </a:solidFill>
                  <a:latin typeface="Helvetica Neue"/>
                  <a:ea typeface="Helvetica Neue"/>
                  <a:cs typeface="Helvetica Neue"/>
                  <a:sym typeface="Helvetica Neue"/>
                </a:rPr>
                <a:t>people</a:t>
              </a:r>
              <a:r>
                <a:rPr b="0" i="0" lang="en-GB" sz="1400" u="none" cap="none" strike="noStrike">
                  <a:solidFill>
                    <a:schemeClr val="dk1"/>
                  </a:solidFill>
                  <a:latin typeface="Helvetica Neue"/>
                  <a:ea typeface="Helvetica Neue"/>
                  <a:cs typeface="Helvetica Neue"/>
                  <a:sym typeface="Helvetica Neue"/>
                </a:rPr>
                <a:t>, government officials, and technical experts. This collaborative approach fosters a sense of ownership and ensures that digitalization efforts align with the actual needs and expectations of the </a:t>
              </a:r>
              <a:r>
                <a:rPr lang="en-GB">
                  <a:solidFill>
                    <a:schemeClr val="dk1"/>
                  </a:solidFill>
                  <a:latin typeface="Helvetica Neue"/>
                  <a:ea typeface="Helvetica Neue"/>
                  <a:cs typeface="Helvetica Neue"/>
                  <a:sym typeface="Helvetica Neue"/>
                </a:rPr>
                <a:t>country</a:t>
              </a:r>
              <a:r>
                <a:rPr b="0" i="0" lang="en-GB" sz="1400" u="none" cap="none" strike="noStrike">
                  <a:solidFill>
                    <a:schemeClr val="dk1"/>
                  </a:solidFill>
                  <a:latin typeface="Helvetica Neue"/>
                  <a:ea typeface="Helvetica Neue"/>
                  <a:cs typeface="Helvetica Neue"/>
                  <a:sym typeface="Helvetica Neue"/>
                </a:rPr>
                <a:t>.</a:t>
              </a:r>
              <a:endParaRPr/>
            </a:p>
            <a:p>
              <a:pPr indent="0" lvl="0" marL="0" marR="0" rtl="0" algn="l">
                <a:lnSpc>
                  <a:spcPct val="100000"/>
                </a:lnSpc>
                <a:spcBef>
                  <a:spcPts val="490"/>
                </a:spcBef>
                <a:spcAft>
                  <a:spcPts val="0"/>
                </a:spcAft>
                <a:buClr>
                  <a:schemeClr val="dk1"/>
                </a:buClr>
                <a:buSzPts val="1400"/>
                <a:buFont typeface="Calibri"/>
                <a:buNone/>
              </a:pPr>
              <a:r>
                <a:t/>
              </a:r>
              <a:endParaRPr b="0" i="0" sz="1400" u="none" cap="none" strike="noStrike">
                <a:solidFill>
                  <a:schemeClr val="dk1"/>
                </a:solidFill>
                <a:latin typeface="Helvetica Neue"/>
                <a:ea typeface="Helvetica Neue"/>
                <a:cs typeface="Helvetica Neue"/>
                <a:sym typeface="Helvetica Neue"/>
              </a:endParaRPr>
            </a:p>
          </p:txBody>
        </p:sp>
        <p:sp>
          <p:nvSpPr>
            <p:cNvPr id="357" name="Google Shape;357;g2ba7bbf45a4_1_1729"/>
            <p:cNvSpPr/>
            <p:nvPr/>
          </p:nvSpPr>
          <p:spPr>
            <a:xfrm>
              <a:off x="4273981" y="848589"/>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ba7bbf45a4_1_1729"/>
            <p:cNvSpPr/>
            <p:nvPr/>
          </p:nvSpPr>
          <p:spPr>
            <a:xfrm>
              <a:off x="4473930" y="1048538"/>
              <a:ext cx="552300" cy="552300"/>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ba7bbf45a4_1_1729"/>
            <p:cNvSpPr/>
            <p:nvPr/>
          </p:nvSpPr>
          <p:spPr>
            <a:xfrm>
              <a:off x="5352350" y="829670"/>
              <a:ext cx="28866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2ba7bbf45a4_1_1729"/>
            <p:cNvSpPr txBox="1"/>
            <p:nvPr/>
          </p:nvSpPr>
          <p:spPr>
            <a:xfrm>
              <a:off x="5352350" y="829670"/>
              <a:ext cx="28866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Helvetica Neue"/>
                <a:buNone/>
              </a:pPr>
              <a:r>
                <a:rPr b="1" i="0" lang="en-GB" sz="1400" u="none" cap="none" strike="noStrike">
                  <a:solidFill>
                    <a:schemeClr val="dk1"/>
                  </a:solidFill>
                  <a:latin typeface="Helvetica Neue"/>
                  <a:ea typeface="Helvetica Neue"/>
                  <a:cs typeface="Helvetica Neue"/>
                  <a:sym typeface="Helvetica Neue"/>
                </a:rPr>
                <a:t>Long-Term Sustainability:</a:t>
              </a:r>
              <a:r>
                <a:rPr b="0" i="0" lang="en-GB" sz="1400" u="none" cap="none" strike="noStrike">
                  <a:solidFill>
                    <a:schemeClr val="dk1"/>
                  </a:solidFill>
                  <a:latin typeface="Helvetica Neue"/>
                  <a:ea typeface="Helvetica Neue"/>
                  <a:cs typeface="Helvetica Neue"/>
                  <a:sym typeface="Helvetica Neue"/>
                </a:rPr>
                <a:t> By monitoring the impact of digitization efforts, governments can plan for the long term. Understanding the sustainability and scalability of digital projects is essential for ensuring their continued benefits to the </a:t>
              </a:r>
              <a:r>
                <a:rPr lang="en-GB">
                  <a:solidFill>
                    <a:schemeClr val="dk1"/>
                  </a:solidFill>
                  <a:latin typeface="Helvetica Neue"/>
                  <a:ea typeface="Helvetica Neue"/>
                  <a:cs typeface="Helvetica Neue"/>
                  <a:sym typeface="Helvetica Neue"/>
                </a:rPr>
                <a:t>people</a:t>
              </a:r>
              <a:r>
                <a:rPr b="0" i="0" lang="en-GB" sz="1400" u="none" cap="none" strike="noStrike">
                  <a:solidFill>
                    <a:schemeClr val="dk1"/>
                  </a:solidFill>
                  <a:latin typeface="Helvetica Neue"/>
                  <a:ea typeface="Helvetica Neue"/>
                  <a:cs typeface="Helvetica Neue"/>
                  <a:sym typeface="Helvetica Neue"/>
                </a:rPr>
                <a:t> over time.</a:t>
              </a:r>
              <a:endParaRPr/>
            </a:p>
            <a:p>
              <a:pPr indent="0" lvl="0" marL="0" marR="0" rtl="0" algn="l">
                <a:lnSpc>
                  <a:spcPct val="100000"/>
                </a:lnSpc>
                <a:spcBef>
                  <a:spcPts val="490"/>
                </a:spcBef>
                <a:spcAft>
                  <a:spcPts val="0"/>
                </a:spcAft>
                <a:buClr>
                  <a:schemeClr val="dk1"/>
                </a:buClr>
                <a:buSzPts val="1400"/>
                <a:buFont typeface="Calibri"/>
                <a:buNone/>
              </a:pPr>
              <a:r>
                <a:t/>
              </a:r>
              <a:endParaRPr b="0" i="0" sz="1400" u="none" cap="none" strike="noStrike">
                <a:solidFill>
                  <a:schemeClr val="dk1"/>
                </a:solidFill>
                <a:latin typeface="Helvetica Neue"/>
                <a:ea typeface="Helvetica Neue"/>
                <a:cs typeface="Helvetica Neue"/>
                <a:sym typeface="Helvetica Neue"/>
              </a:endParaRPr>
            </a:p>
          </p:txBody>
        </p:sp>
        <p:sp>
          <p:nvSpPr>
            <p:cNvPr id="361" name="Google Shape;361;g2ba7bbf45a4_1_1729"/>
            <p:cNvSpPr/>
            <p:nvPr/>
          </p:nvSpPr>
          <p:spPr>
            <a:xfrm>
              <a:off x="8386619" y="848589"/>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ba7bbf45a4_1_1729"/>
            <p:cNvSpPr/>
            <p:nvPr/>
          </p:nvSpPr>
          <p:spPr>
            <a:xfrm>
              <a:off x="8586568" y="1048538"/>
              <a:ext cx="552300" cy="552300"/>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g2ba7bbf45a4_1_1729"/>
            <p:cNvSpPr/>
            <p:nvPr/>
          </p:nvSpPr>
          <p:spPr>
            <a:xfrm>
              <a:off x="9383451" y="761030"/>
              <a:ext cx="26859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ba7bbf45a4_1_1729"/>
            <p:cNvSpPr txBox="1"/>
            <p:nvPr/>
          </p:nvSpPr>
          <p:spPr>
            <a:xfrm>
              <a:off x="9383451" y="761030"/>
              <a:ext cx="26859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Helvetica Neue"/>
                <a:buNone/>
              </a:pPr>
              <a:r>
                <a:rPr b="1" i="0" lang="en-GB" sz="1400" u="none" cap="none" strike="noStrike">
                  <a:solidFill>
                    <a:schemeClr val="dk1"/>
                  </a:solidFill>
                  <a:latin typeface="Helvetica Neue"/>
                  <a:ea typeface="Helvetica Neue"/>
                  <a:cs typeface="Helvetica Neue"/>
                  <a:sym typeface="Helvetica Neue"/>
                </a:rPr>
                <a:t>Policy Development:</a:t>
              </a:r>
              <a:r>
                <a:rPr b="0" i="0" lang="en-GB" sz="1400" u="none" cap="none" strike="noStrike">
                  <a:solidFill>
                    <a:schemeClr val="dk1"/>
                  </a:solidFill>
                  <a:latin typeface="Helvetica Neue"/>
                  <a:ea typeface="Helvetica Neue"/>
                  <a:cs typeface="Helvetica Neue"/>
                  <a:sym typeface="Helvetica Neue"/>
                </a:rPr>
                <a:t> M&amp;E results can inform the development of policies and regulations related to digital governance. Insights gained from the evaluation process can guide the creation of effective policies that support the sustainable growth of digital initiatives.</a:t>
              </a:r>
              <a:endParaRPr b="0" i="0" sz="1400" u="none" cap="none" strike="noStrike">
                <a:solidFill>
                  <a:schemeClr val="dk1"/>
                </a:solidFill>
                <a:latin typeface="Helvetica Neue"/>
                <a:ea typeface="Helvetica Neue"/>
                <a:cs typeface="Helvetica Neue"/>
                <a:sym typeface="Helvetica Neue"/>
              </a:endParaRPr>
            </a:p>
          </p:txBody>
        </p:sp>
        <p:sp>
          <p:nvSpPr>
            <p:cNvPr id="365" name="Google Shape;365;g2ba7bbf45a4_1_1729"/>
            <p:cNvSpPr/>
            <p:nvPr/>
          </p:nvSpPr>
          <p:spPr>
            <a:xfrm>
              <a:off x="76136" y="2538375"/>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ba7bbf45a4_1_1729"/>
            <p:cNvSpPr/>
            <p:nvPr/>
          </p:nvSpPr>
          <p:spPr>
            <a:xfrm>
              <a:off x="276086" y="2738325"/>
              <a:ext cx="552300" cy="552300"/>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2ba7bbf45a4_1_1729"/>
            <p:cNvSpPr/>
            <p:nvPr/>
          </p:nvSpPr>
          <p:spPr>
            <a:xfrm>
              <a:off x="1025603" y="2553124"/>
              <a:ext cx="32478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ba7bbf45a4_1_1729"/>
            <p:cNvSpPr txBox="1"/>
            <p:nvPr/>
          </p:nvSpPr>
          <p:spPr>
            <a:xfrm>
              <a:off x="1025603" y="2553124"/>
              <a:ext cx="32478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Helvetica Neue"/>
                <a:buNone/>
              </a:pPr>
              <a:r>
                <a:rPr b="1" i="0" lang="en-GB" sz="1400" u="none" cap="none" strike="noStrike">
                  <a:solidFill>
                    <a:schemeClr val="dk1"/>
                  </a:solidFill>
                  <a:latin typeface="Helvetica Neue"/>
                  <a:ea typeface="Helvetica Neue"/>
                  <a:cs typeface="Helvetica Neue"/>
                  <a:sym typeface="Helvetica Neue"/>
                </a:rPr>
                <a:t>Performance Measurement:</a:t>
              </a:r>
              <a:r>
                <a:rPr b="0" i="0" lang="en-GB" sz="1400" u="none" cap="none" strike="noStrike">
                  <a:solidFill>
                    <a:schemeClr val="dk1"/>
                  </a:solidFill>
                  <a:latin typeface="Helvetica Neue"/>
                  <a:ea typeface="Helvetica Neue"/>
                  <a:cs typeface="Helvetica Neue"/>
                  <a:sym typeface="Helvetica Neue"/>
                </a:rPr>
                <a:t> M&amp;E provides quantifiable metrics for measuring the performance of digital projects. These metrics can be used to set benchmarks, track progress, and demonstrate the value of digital initiatives to stakeholders and the public.</a:t>
              </a:r>
              <a:endParaRPr b="0" i="0" sz="1400" u="none" cap="none" strike="noStrike">
                <a:solidFill>
                  <a:schemeClr val="dk1"/>
                </a:solidFill>
                <a:latin typeface="Helvetica Neue"/>
                <a:ea typeface="Helvetica Neue"/>
                <a:cs typeface="Helvetica Neue"/>
                <a:sym typeface="Helvetica Neue"/>
              </a:endParaRPr>
            </a:p>
          </p:txBody>
        </p:sp>
        <p:sp>
          <p:nvSpPr>
            <p:cNvPr id="369" name="Google Shape;369;g2ba7bbf45a4_1_1729"/>
            <p:cNvSpPr/>
            <p:nvPr/>
          </p:nvSpPr>
          <p:spPr>
            <a:xfrm>
              <a:off x="4369364" y="2538375"/>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ba7bbf45a4_1_1729"/>
            <p:cNvSpPr/>
            <p:nvPr/>
          </p:nvSpPr>
          <p:spPr>
            <a:xfrm>
              <a:off x="4569314" y="2738325"/>
              <a:ext cx="552300" cy="552300"/>
            </a:xfrm>
            <a:prstGeom prst="rect">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ba7bbf45a4_1_1729"/>
            <p:cNvSpPr/>
            <p:nvPr/>
          </p:nvSpPr>
          <p:spPr>
            <a:xfrm>
              <a:off x="5777481" y="2612119"/>
              <a:ext cx="29793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2ba7bbf45a4_1_1729"/>
            <p:cNvSpPr txBox="1"/>
            <p:nvPr/>
          </p:nvSpPr>
          <p:spPr>
            <a:xfrm>
              <a:off x="5777481" y="2612119"/>
              <a:ext cx="29793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Helvetica Neue"/>
                <a:buNone/>
              </a:pPr>
              <a:r>
                <a:rPr b="1" i="0" lang="en-GB" sz="1400" u="none" cap="none" strike="noStrike">
                  <a:solidFill>
                    <a:schemeClr val="dk1"/>
                  </a:solidFill>
                  <a:latin typeface="Helvetica Neue"/>
                  <a:ea typeface="Helvetica Neue"/>
                  <a:cs typeface="Helvetica Neue"/>
                  <a:sym typeface="Helvetica Neue"/>
                </a:rPr>
                <a:t>Continuous Improvement:</a:t>
              </a:r>
              <a:r>
                <a:rPr b="0" i="0" lang="en-GB" sz="1400" u="none" cap="none" strike="noStrike">
                  <a:solidFill>
                    <a:schemeClr val="dk1"/>
                  </a:solidFill>
                  <a:latin typeface="Helvetica Neue"/>
                  <a:ea typeface="Helvetica Neue"/>
                  <a:cs typeface="Helvetica Neue"/>
                  <a:sym typeface="Helvetica Neue"/>
                </a:rPr>
                <a:t> Through regular evaluation, governments can adopt a culture of continuous improvement. Lessons learned from M&amp;E efforts can be applied to future projects, fostering innovation and adaptability in the ever-evolving digital landscape.</a:t>
              </a:r>
              <a:endParaRPr b="0" i="0" sz="1400" u="none" cap="none" strike="noStrike">
                <a:solidFill>
                  <a:schemeClr val="dk1"/>
                </a:solidFill>
                <a:latin typeface="Helvetica Neue"/>
                <a:ea typeface="Helvetica Neue"/>
                <a:cs typeface="Helvetica Neue"/>
                <a:sym typeface="Helvetica Neue"/>
              </a:endParaRPr>
            </a:p>
          </p:txBody>
        </p:sp>
      </p:grpSp>
      <p:sp>
        <p:nvSpPr>
          <p:cNvPr id="373" name="Google Shape;373;g2ba7bbf45a4_1_1729"/>
          <p:cNvSpPr txBox="1"/>
          <p:nvPr/>
        </p:nvSpPr>
        <p:spPr>
          <a:xfrm>
            <a:off x="144767" y="1300104"/>
            <a:ext cx="117945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Helvetica Neue"/>
              <a:buNone/>
            </a:pPr>
            <a:r>
              <a:rPr b="1" i="0" lang="en-GB" sz="1800" u="none" cap="none" strike="noStrike">
                <a:solidFill>
                  <a:schemeClr val="dk1"/>
                </a:solidFill>
                <a:latin typeface="Helvetica Neue"/>
                <a:ea typeface="Helvetica Neue"/>
                <a:cs typeface="Helvetica Neue"/>
                <a:sym typeface="Helvetica Neue"/>
              </a:rPr>
              <a:t>Measuring and Evaluating (M&amp;E) of government digitization efforts is crucial for several reasons:</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pic>
        <p:nvPicPr>
          <p:cNvPr id="1095" name="Google Shape;1095;g2d3a82ef00d_11_1577"/>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096" name="Google Shape;1096;g2d3a82ef00d_11_1577"/>
          <p:cNvSpPr txBox="1"/>
          <p:nvPr/>
        </p:nvSpPr>
        <p:spPr>
          <a:xfrm>
            <a:off x="3295671"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 4. Contact Details (#008)</a:t>
            </a:r>
            <a:endParaRPr sz="2800">
              <a:latin typeface="Helvetica Neue"/>
              <a:ea typeface="Helvetica Neue"/>
              <a:cs typeface="Helvetica Neue"/>
              <a:sym typeface="Helvetica Neue"/>
            </a:endParaRPr>
          </a:p>
        </p:txBody>
      </p:sp>
      <p:graphicFrame>
        <p:nvGraphicFramePr>
          <p:cNvPr id="1097" name="Google Shape;1097;g2d3a82ef00d_11_1577"/>
          <p:cNvGraphicFramePr/>
          <p:nvPr/>
        </p:nvGraphicFramePr>
        <p:xfrm>
          <a:off x="-31"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Commonly known as a “contact us” feature, it can come in a variety of formats (e.g. phone numbers, email addresses, physical addresses, and sometimes online forms)</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700"/>
                        <a:t>Enables easy and direct communication between residents, businesses, and government officials, fostering transparency, accessibility, and efficient resolution of civic issues and inquiries.</a:t>
                      </a:r>
                      <a:endParaRPr sz="13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rgbClr val="000000"/>
                        </a:buClr>
                        <a:buSzPts val="1700"/>
                        <a:buFont typeface="Calibri"/>
                        <a:buAutoNum type="arabicPeriod"/>
                      </a:pPr>
                      <a:r>
                        <a:rPr b="1" lang="en-GB" sz="1700"/>
                        <a:t>Create a Dedicated Page: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Design a clear and user-friendly webpage labeled "Contact Us" or "Get in Touch" </a:t>
                      </a:r>
                      <a:r>
                        <a:rPr b="0" i="0" lang="en-GB" sz="1700" u="none" cap="none" strike="noStrike">
                          <a:solidFill>
                            <a:srgbClr val="000000"/>
                          </a:solidFill>
                          <a:latin typeface="Calibri"/>
                          <a:ea typeface="Calibri"/>
                          <a:cs typeface="Calibri"/>
                          <a:sym typeface="Calibri"/>
                        </a:rPr>
                        <a:t>Regular Updates and Maintenance: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Provide Comprehensive Information: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Include phone numbers, email addresses, and physical addresses of government offices.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Include Operating Hours: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Specify office hours and days of operation for each department to manage visitor expectations.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Prominent Placement:</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Feature the contact details prominently on the website, preferably in the header, footer, or a dedicated sidebar, ensuring high visibility.</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Regular Updates: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Keep contact information up-to-date,</a:t>
                      </a:r>
                      <a:endParaRPr sz="1300"/>
                    </a:p>
                    <a:p>
                      <a:pPr indent="0" lvl="0" marL="0" marR="0" rtl="0" algn="l">
                        <a:spcBef>
                          <a:spcPts val="0"/>
                        </a:spcBef>
                        <a:spcAft>
                          <a:spcPts val="0"/>
                        </a:spcAft>
                        <a:buClr>
                          <a:srgbClr val="000000"/>
                        </a:buClr>
                        <a:buSzPts val="1900"/>
                        <a:buFont typeface="Calibri"/>
                        <a:buNone/>
                      </a:pPr>
                      <a:r>
                        <a:rPr lang="en-GB" sz="1700"/>
                        <a:t>For more information check </a:t>
                      </a:r>
                      <a:r>
                        <a:rPr lang="en-GB" sz="1700" u="none"/>
                        <a:t>out</a:t>
                      </a:r>
                      <a:r>
                        <a:rPr i="1" lang="en-GB" sz="1700" u="none"/>
                        <a:t> </a:t>
                      </a:r>
                      <a:r>
                        <a:rPr i="1" lang="en-GB" sz="1700" u="sng">
                          <a:solidFill>
                            <a:srgbClr val="0563C1"/>
                          </a:solidFill>
                          <a:hlinkClick r:id="rId4">
                            <a:extLst>
                              <a:ext uri="{A12FA001-AC4F-418D-AE19-62706E023703}">
                                <ahyp:hlinkClr val="tx"/>
                              </a:ext>
                            </a:extLst>
                          </a:hlinkClick>
                        </a:rPr>
                        <a:t>Nielson Norman Group guide </a:t>
                      </a:r>
                      <a:r>
                        <a:rPr i="1" lang="en-GB" sz="1700" u="none"/>
                        <a:t>or </a:t>
                      </a:r>
                      <a:r>
                        <a:rPr i="1" lang="en-GB" sz="1700" u="sng">
                          <a:solidFill>
                            <a:srgbClr val="0563C1"/>
                          </a:solidFill>
                          <a:hlinkClick r:id="rId5">
                            <a:extLst>
                              <a:ext uri="{A12FA001-AC4F-418D-AE19-62706E023703}">
                                <ahyp:hlinkClr val="tx"/>
                              </a:ext>
                            </a:extLst>
                          </a:hlinkClick>
                        </a:rPr>
                        <a:t>US EPA guide</a:t>
                      </a:r>
                      <a:r>
                        <a:rPr i="1" lang="en-GB" sz="1700" u="none"/>
                        <a:t>.</a:t>
                      </a:r>
                      <a:endParaRPr sz="17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Albania’s</a:t>
                      </a:r>
                      <a:r>
                        <a:rPr lang="en-GB" sz="1700"/>
                        <a:t> contact details page</a:t>
                      </a:r>
                      <a:endParaRPr sz="1300"/>
                    </a:p>
                    <a:p>
                      <a:pPr indent="0" lvl="0" marL="0" marR="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098" name="Google Shape;1098;g2d3a82ef00d_11_1577"/>
          <p:cNvPicPr preferRelativeResize="0"/>
          <p:nvPr/>
        </p:nvPicPr>
        <p:blipFill>
          <a:blip r:embed="rId8">
            <a:alphaModFix/>
          </a:blip>
          <a:stretch>
            <a:fillRect/>
          </a:stretch>
        </p:blipFill>
        <p:spPr>
          <a:xfrm>
            <a:off x="324575" y="5686750"/>
            <a:ext cx="987800" cy="9878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id="1103" name="Google Shape;1103;g2d3a82ef00d_11_1583"/>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04" name="Google Shape;1104;g2d3a82ef00d_11_1583"/>
          <p:cNvSpPr txBox="1"/>
          <p:nvPr/>
        </p:nvSpPr>
        <p:spPr>
          <a:xfrm>
            <a:off x="2961471" y="-5293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5. Accessibility by citizens/businesses to own data (#022-024)</a:t>
            </a:r>
            <a:endParaRPr sz="2700">
              <a:latin typeface="Helvetica Neue"/>
              <a:ea typeface="Helvetica Neue"/>
              <a:cs typeface="Helvetica Neue"/>
              <a:sym typeface="Helvetica Neue"/>
            </a:endParaRPr>
          </a:p>
        </p:txBody>
      </p:sp>
      <p:graphicFrame>
        <p:nvGraphicFramePr>
          <p:cNvPr id="1105" name="Google Shape;1105;g2d3a82ef00d_11_1583"/>
          <p:cNvGraphicFramePr/>
          <p:nvPr/>
        </p:nvGraphicFramePr>
        <p:xfrm>
          <a:off x="-6"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Defined as the ability for users to access their own data (that government has on record), on the government portal, such as (but not limited to) data on social security, vehicle registration, etc. This usually requires authentication with a digital ID.</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700"/>
                        <a:t>Ensures transparency, fosters public trust, and empowers people to access their own information, promoting accountability and civic engagement.</a:t>
                      </a:r>
                      <a:endParaRPr sz="13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rgbClr val="000000"/>
                        </a:buClr>
                        <a:buSzPts val="1700"/>
                        <a:buFont typeface="Calibri"/>
                        <a:buAutoNum type="arabicPeriod"/>
                      </a:pPr>
                      <a:r>
                        <a:rPr b="1" lang="en-GB" sz="1700"/>
                        <a:t>Review Privacy Laws: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Understand laws governing the accessibility and protection of personal/Business data.</a:t>
                      </a:r>
                      <a:endParaRPr sz="1300"/>
                    </a:p>
                    <a:p>
                      <a:pPr indent="-336550" lvl="0" marL="342900" marR="0" rtl="0" algn="l">
                        <a:spcBef>
                          <a:spcPts val="0"/>
                        </a:spcBef>
                        <a:spcAft>
                          <a:spcPts val="0"/>
                        </a:spcAft>
                        <a:buClr>
                          <a:srgbClr val="000000"/>
                        </a:buClr>
                        <a:buSzPts val="1700"/>
                        <a:buFont typeface="Calibri"/>
                        <a:buAutoNum type="arabicPeriod"/>
                      </a:pPr>
                      <a:r>
                        <a:rPr b="1" lang="en-GB" sz="1700"/>
                        <a:t>Implement Secure Authentication: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Require strong, multi-factor authentication for users accessing personal/business data. Use encrypted connections (SSL/TLS) to protect data in transit.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User Verification: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Verify the identity of users before granting access to personal data.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Data Minimization: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Only collect and display essential personal data necessary for </a:t>
                      </a:r>
                      <a:r>
                        <a:rPr lang="en-GB" sz="1700">
                          <a:solidFill>
                            <a:srgbClr val="000000"/>
                          </a:solidFill>
                        </a:rPr>
                        <a:t>government</a:t>
                      </a:r>
                      <a:r>
                        <a:rPr b="0" i="0" lang="en-GB" sz="1700" u="none" cap="none" strike="noStrike">
                          <a:solidFill>
                            <a:srgbClr val="000000"/>
                          </a:solidFill>
                          <a:latin typeface="Calibri"/>
                          <a:ea typeface="Calibri"/>
                          <a:cs typeface="Calibri"/>
                          <a:sym typeface="Calibri"/>
                        </a:rPr>
                        <a:t> services.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Secure Storage: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Store personal data in encrypted databases with regular security updates and patches.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Legal Disclaimer: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Clearly state the terms of use and privacy policies on the website.</a:t>
                      </a:r>
                      <a:endParaRPr sz="13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Germany’s</a:t>
                      </a:r>
                      <a:r>
                        <a:rPr lang="en-GB" sz="1700"/>
                        <a:t> information page on how users can access their data</a:t>
                      </a:r>
                      <a:endParaRPr sz="1300"/>
                    </a:p>
                    <a:p>
                      <a:pPr indent="0" lvl="0" marL="0" marR="0" rtl="0" algn="l">
                        <a:spcBef>
                          <a:spcPts val="0"/>
                        </a:spcBef>
                        <a:spcAft>
                          <a:spcPts val="0"/>
                        </a:spcAft>
                        <a:buNone/>
                      </a:pPr>
                      <a:r>
                        <a:t/>
                      </a:r>
                      <a:endParaRPr sz="1700"/>
                    </a:p>
                    <a:p>
                      <a:pPr indent="0" lvl="0" marL="0" marR="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06" name="Google Shape;1106;g2d3a82ef00d_11_1583"/>
          <p:cNvPicPr preferRelativeResize="0"/>
          <p:nvPr/>
        </p:nvPicPr>
        <p:blipFill>
          <a:blip r:embed="rId6">
            <a:alphaModFix/>
          </a:blip>
          <a:stretch>
            <a:fillRect/>
          </a:stretch>
        </p:blipFill>
        <p:spPr>
          <a:xfrm>
            <a:off x="418950" y="5956675"/>
            <a:ext cx="878400" cy="8784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pic>
        <p:nvPicPr>
          <p:cNvPr id="1111" name="Google Shape;1111;g2d3a82ef00d_11_1589"/>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12" name="Google Shape;1112;g2d3a82ef00d_11_1589"/>
          <p:cNvSpPr txBox="1"/>
          <p:nvPr/>
        </p:nvSpPr>
        <p:spPr>
          <a:xfrm>
            <a:off x="2961471" y="-5293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6. #023-025 Possibility for citizens/businesses to modify own data</a:t>
            </a:r>
            <a:endParaRPr sz="2400">
              <a:latin typeface="Helvetica Neue"/>
              <a:ea typeface="Helvetica Neue"/>
              <a:cs typeface="Helvetica Neue"/>
              <a:sym typeface="Helvetica Neue"/>
            </a:endParaRPr>
          </a:p>
        </p:txBody>
      </p:sp>
      <p:graphicFrame>
        <p:nvGraphicFramePr>
          <p:cNvPr id="1113" name="Google Shape;1113;g2d3a82ef00d_11_1589"/>
          <p:cNvGraphicFramePr/>
          <p:nvPr/>
        </p:nvGraphicFramePr>
        <p:xfrm>
          <a:off x="-6"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Defined as the ability for users to modify part of their own data (that governments have on record). This usually requires authentication with a digital ID.</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700"/>
                        <a:t>Vital for people to maintain accurate information, ensuring efficient communication, improved service delivery, and fostering a sense of control and ownership over their data.</a:t>
                      </a:r>
                      <a:endParaRPr sz="13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a:t>
                      </a:r>
                      <a:endParaRPr sz="17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User Account Creation</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Registration Process: Design a simple registration form requiring essential details.</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Email Verification: Include an email verification step to authenticate user accounts.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Accessing Personal Profiles</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Provide a well-organized dashboard upon login, displaying categories like 'Personal Details.’ or 'Business Information’</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Create an intuitive interface enabling easy navigation to personal data sections.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Modifying Data</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Data Categories: Categorize data into clear sections.</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Edit Functionality: Implement an 'Edit' button within each section, allowing users to modify relevant data.</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Data Validation: Ensure validation checks for accurate and complete information entry.</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Real-time Updates: Enable real-time saving of modifications to prevent data loss.</a:t>
                      </a:r>
                      <a:endParaRPr sz="1300"/>
                    </a:p>
                    <a:p>
                      <a:pPr indent="0" lvl="0" marL="0" marR="0" rtl="0" algn="l">
                        <a:lnSpc>
                          <a:spcPct val="100000"/>
                        </a:lnSpc>
                        <a:spcBef>
                          <a:spcPts val="0"/>
                        </a:spcBef>
                        <a:spcAft>
                          <a:spcPts val="0"/>
                        </a:spcAft>
                        <a:buClr>
                          <a:srgbClr val="000000"/>
                        </a:buClr>
                        <a:buSzPts val="1900"/>
                        <a:buFont typeface="Calibri"/>
                        <a:buNone/>
                      </a:pPr>
                      <a:r>
                        <a:rPr lang="en-GB" sz="1700"/>
                        <a:t>For more information check </a:t>
                      </a:r>
                      <a:r>
                        <a:rPr lang="en-GB" sz="1700" u="none"/>
                        <a:t>out</a:t>
                      </a:r>
                      <a:r>
                        <a:rPr i="1" lang="en-GB" sz="1700" u="none"/>
                        <a:t> the </a:t>
                      </a:r>
                      <a:r>
                        <a:rPr i="1" lang="en-GB" sz="1700" u="sng">
                          <a:solidFill>
                            <a:schemeClr val="hlink"/>
                          </a:solidFill>
                          <a:hlinkClick r:id="rId4"/>
                        </a:rPr>
                        <a:t>current author’s guide</a:t>
                      </a:r>
                      <a:r>
                        <a:rPr i="1" lang="en-GB" sz="1700" u="none"/>
                        <a:t>.</a:t>
                      </a:r>
                      <a:endParaRPr sz="17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Belgium’s</a:t>
                      </a:r>
                      <a:r>
                        <a:rPr lang="en-GB" sz="1700"/>
                        <a:t> dedicated business portal</a:t>
                      </a:r>
                      <a:endParaRPr sz="1300"/>
                    </a:p>
                    <a:p>
                      <a:pPr indent="0" lvl="0" marL="0" marR="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14" name="Google Shape;1114;g2d3a82ef00d_11_1589"/>
          <p:cNvPicPr preferRelativeResize="0"/>
          <p:nvPr/>
        </p:nvPicPr>
        <p:blipFill rotWithShape="1">
          <a:blip r:embed="rId7">
            <a:alphaModFix/>
          </a:blip>
          <a:srcRect b="0" l="0" r="0" t="0"/>
          <a:stretch/>
        </p:blipFill>
        <p:spPr>
          <a:xfrm>
            <a:off x="485176" y="5826760"/>
            <a:ext cx="696468" cy="605027"/>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pic>
        <p:nvPicPr>
          <p:cNvPr id="1119" name="Google Shape;1119;g2d3a82ef00d_11_1595"/>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20" name="Google Shape;1120;g2d3a82ef00d_11_1595"/>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7. Responsive web design (#071)</a:t>
            </a:r>
            <a:endParaRPr sz="2400">
              <a:latin typeface="Helvetica Neue"/>
              <a:ea typeface="Helvetica Neue"/>
              <a:cs typeface="Helvetica Neue"/>
              <a:sym typeface="Helvetica Neue"/>
            </a:endParaRPr>
          </a:p>
        </p:txBody>
      </p:sp>
      <p:graphicFrame>
        <p:nvGraphicFramePr>
          <p:cNvPr id="1121" name="Google Shape;1121;g2d3a82ef00d_11_1595"/>
          <p:cNvGraphicFramePr/>
          <p:nvPr/>
        </p:nvGraphicFramePr>
        <p:xfrm>
          <a:off x="-6"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A responsive web design (RWD) when the portal displays and works well (is navigable and usable) when accessed through a mobile device (e.g., smartphone, tablet). The portal could be provided through a regular web browser (responsive/adaptive website) or through a mobile application.</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SzPts val="1100"/>
                        <a:buNone/>
                      </a:pPr>
                      <a:r>
                        <a:rPr lang="en-GB" sz="1700"/>
                        <a:t> RWD is an approach to web design aimed at crafting sites to provide an optimal viewing experience — easy reading and navigation with a minimum of resizing, panning, and scrolling — across a wide range of devices.</a:t>
                      </a:r>
                      <a:endParaRPr sz="17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rgbClr val="000000"/>
                        </a:buClr>
                        <a:buSzPts val="1700"/>
                        <a:buFont typeface="Calibri"/>
                        <a:buAutoNum type="arabicPeriod"/>
                      </a:pPr>
                      <a:r>
                        <a:rPr b="1" lang="en-GB" sz="1700"/>
                        <a:t>Responsive Web Design: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Implement a responsive web design adapting the layout and content based on the user's device</a:t>
                      </a:r>
                      <a:endParaRPr sz="1300"/>
                    </a:p>
                    <a:p>
                      <a:pPr indent="-336550" lvl="0" marL="342900" marR="0" rtl="0" algn="l">
                        <a:spcBef>
                          <a:spcPts val="0"/>
                        </a:spcBef>
                        <a:spcAft>
                          <a:spcPts val="0"/>
                        </a:spcAft>
                        <a:buClr>
                          <a:srgbClr val="000000"/>
                        </a:buClr>
                        <a:buSzPts val="1700"/>
                        <a:buFont typeface="Calibri"/>
                        <a:buAutoNum type="arabicPeriod"/>
                      </a:pPr>
                      <a:r>
                        <a:rPr b="1" lang="en-GB" sz="1700"/>
                        <a:t>Mobile-Friendly Navigation: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Simplify navigation for mobile users by using clear menus, intuitive icons, and a streamlined menu structure.</a:t>
                      </a:r>
                      <a:r>
                        <a:rPr b="0" i="0" lang="en-GB" sz="1700" u="none" cap="none" strike="noStrike">
                          <a:solidFill>
                            <a:srgbClr val="000000"/>
                          </a:solidFill>
                          <a:latin typeface="Calibri"/>
                          <a:ea typeface="Calibri"/>
                          <a:cs typeface="Calibri"/>
                          <a:sym typeface="Calibri"/>
                        </a:rPr>
                        <a:t>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Readable Text and Images: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Use legible font sizes and ensure images are appropriately sized for mobile screens.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Touch-Friendly Buttons: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Design interactive elements, such as buttons and links, to be touch-friendly, ensuring they are large enough and well-spaced </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Mobile Compatibility Testing: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Regularly test the portal on different mobile devices and browsers to identify and address any issues related to display, functionality, or user experience.</a:t>
                      </a:r>
                      <a:endParaRPr sz="13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rtl="0" algn="l">
                        <a:spcBef>
                          <a:spcPts val="0"/>
                        </a:spcBef>
                        <a:spcAft>
                          <a:spcPts val="0"/>
                        </a:spcAft>
                        <a:buNone/>
                      </a:pPr>
                      <a:r>
                        <a:rPr lang="en-GB" sz="1700"/>
                        <a:t>For more information check out</a:t>
                      </a:r>
                      <a:r>
                        <a:rPr i="1" lang="en-GB" sz="1700"/>
                        <a:t> the </a:t>
                      </a:r>
                      <a:r>
                        <a:rPr i="1" lang="en-GB" sz="1700" u="sng">
                          <a:solidFill>
                            <a:schemeClr val="hlink"/>
                          </a:solidFill>
                          <a:hlinkClick r:id="rId4"/>
                        </a:rPr>
                        <a:t>W3C’s Mobile Accessibility Guide </a:t>
                      </a:r>
                      <a:r>
                        <a:rPr lang="en-GB" sz="1700"/>
                        <a:t>or the </a:t>
                      </a:r>
                      <a:r>
                        <a:rPr lang="en-GB" sz="1700" u="sng">
                          <a:solidFill>
                            <a:schemeClr val="hlink"/>
                          </a:solidFill>
                          <a:hlinkClick r:id="rId5"/>
                        </a:rPr>
                        <a:t>US GSA’s guide</a:t>
                      </a:r>
                      <a:r>
                        <a:rPr lang="en-GB" sz="1700"/>
                        <a:t>.</a:t>
                      </a:r>
                      <a:endParaRPr sz="1700"/>
                    </a:p>
                    <a:p>
                      <a:pPr indent="0" lvl="0" marL="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pic>
        <p:nvPicPr>
          <p:cNvPr id="1126" name="Google Shape;1126;g2d3a82ef00d_11_1601"/>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27" name="Google Shape;1127;g2d3a82ef00d_11_1601"/>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8. Evidence of being updated in the past month (#072)</a:t>
            </a:r>
            <a:endParaRPr sz="2400">
              <a:latin typeface="Helvetica Neue"/>
              <a:ea typeface="Helvetica Neue"/>
              <a:cs typeface="Helvetica Neue"/>
              <a:sym typeface="Helvetica Neue"/>
            </a:endParaRPr>
          </a:p>
        </p:txBody>
      </p:sp>
      <p:graphicFrame>
        <p:nvGraphicFramePr>
          <p:cNvPr id="1128" name="Google Shape;1128;g2d3a82ef00d_11_1601"/>
          <p:cNvGraphicFramePr/>
          <p:nvPr/>
        </p:nvGraphicFramePr>
        <p:xfrm>
          <a:off x="-6" y="763624"/>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2000"/>
                        <a:t>What </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900"/>
                        <a:t>Evidence of the national government portal being updated in the past month, with updates applicable as evidence. </a:t>
                      </a:r>
                      <a:endParaRPr sz="15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2000"/>
                        <a:t>Why</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rtl="0" algn="l">
                        <a:spcBef>
                          <a:spcPts val="0"/>
                        </a:spcBef>
                        <a:spcAft>
                          <a:spcPts val="0"/>
                        </a:spcAft>
                        <a:buSzPts val="1100"/>
                        <a:buNone/>
                      </a:pPr>
                      <a:r>
                        <a:rPr lang="en-GB" sz="1900"/>
                        <a:t>Crucial to ensure people have access to timely and accurate information, fostering transparency and maintaining the portal's relevance.</a:t>
                      </a:r>
                      <a:endParaRPr sz="19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900"/>
                        <a:t>Indicative steps: </a:t>
                      </a:r>
                      <a:endParaRPr sz="1500"/>
                    </a:p>
                    <a:p>
                      <a:pPr indent="-336550" lvl="0" marL="457200" rtl="0" algn="l">
                        <a:lnSpc>
                          <a:spcPct val="115000"/>
                        </a:lnSpc>
                        <a:spcBef>
                          <a:spcPts val="0"/>
                        </a:spcBef>
                        <a:spcAft>
                          <a:spcPts val="0"/>
                        </a:spcAft>
                        <a:buClr>
                          <a:srgbClr val="0D0D0D"/>
                        </a:buClr>
                        <a:buSzPts val="1900"/>
                        <a:buFont typeface="Calibri"/>
                        <a:buAutoNum type="arabicPeriod"/>
                      </a:pPr>
                      <a:r>
                        <a:rPr b="1" lang="en-GB" sz="1900">
                          <a:solidFill>
                            <a:srgbClr val="0D0D0D"/>
                          </a:solidFill>
                        </a:rPr>
                        <a:t>Schedule Regular Updates:</a:t>
                      </a:r>
                      <a:endParaRPr b="1" sz="1900">
                        <a:solidFill>
                          <a:srgbClr val="0D0D0D"/>
                        </a:solidFill>
                      </a:endParaRPr>
                    </a:p>
                    <a:p>
                      <a:pPr indent="-336550" lvl="1" marL="914400" rtl="0" algn="l">
                        <a:lnSpc>
                          <a:spcPct val="115000"/>
                        </a:lnSpc>
                        <a:spcBef>
                          <a:spcPts val="0"/>
                        </a:spcBef>
                        <a:spcAft>
                          <a:spcPts val="0"/>
                        </a:spcAft>
                        <a:buClr>
                          <a:srgbClr val="0D0D0D"/>
                        </a:buClr>
                        <a:buSzPts val="1900"/>
                        <a:buFont typeface="Calibri"/>
                        <a:buAutoNum type="alphaLcPeriod"/>
                      </a:pPr>
                      <a:r>
                        <a:rPr lang="en-GB" sz="1900">
                          <a:solidFill>
                            <a:srgbClr val="0D0D0D"/>
                          </a:solidFill>
                        </a:rPr>
                        <a:t>Establish a consistent schedule for portal updates, e.g., weekly or monthly.</a:t>
                      </a:r>
                      <a:endParaRPr sz="1900">
                        <a:solidFill>
                          <a:srgbClr val="0D0D0D"/>
                        </a:solidFill>
                      </a:endParaRPr>
                    </a:p>
                    <a:p>
                      <a:pPr indent="-336550" lvl="0" marL="457200" rtl="0" algn="l">
                        <a:lnSpc>
                          <a:spcPct val="115000"/>
                        </a:lnSpc>
                        <a:spcBef>
                          <a:spcPts val="0"/>
                        </a:spcBef>
                        <a:spcAft>
                          <a:spcPts val="0"/>
                        </a:spcAft>
                        <a:buClr>
                          <a:srgbClr val="0D0D0D"/>
                        </a:buClr>
                        <a:buSzPts val="1900"/>
                        <a:buFont typeface="Calibri"/>
                        <a:buAutoNum type="arabicPeriod"/>
                      </a:pPr>
                      <a:r>
                        <a:rPr b="1" lang="en-GB" sz="1900">
                          <a:solidFill>
                            <a:srgbClr val="0D0D0D"/>
                          </a:solidFill>
                        </a:rPr>
                        <a:t>Assign Responsibility:</a:t>
                      </a:r>
                      <a:endParaRPr b="1" sz="1900">
                        <a:solidFill>
                          <a:srgbClr val="0D0D0D"/>
                        </a:solidFill>
                      </a:endParaRPr>
                    </a:p>
                    <a:p>
                      <a:pPr indent="-336550" lvl="1" marL="914400" rtl="0" algn="l">
                        <a:lnSpc>
                          <a:spcPct val="115000"/>
                        </a:lnSpc>
                        <a:spcBef>
                          <a:spcPts val="0"/>
                        </a:spcBef>
                        <a:spcAft>
                          <a:spcPts val="0"/>
                        </a:spcAft>
                        <a:buClr>
                          <a:srgbClr val="0D0D0D"/>
                        </a:buClr>
                        <a:buSzPts val="1900"/>
                        <a:buFont typeface="Calibri"/>
                        <a:buAutoNum type="alphaLcPeriod"/>
                      </a:pPr>
                      <a:r>
                        <a:rPr lang="en-GB" sz="1900">
                          <a:solidFill>
                            <a:srgbClr val="0D0D0D"/>
                          </a:solidFill>
                        </a:rPr>
                        <a:t>Designate specific personnel or teams to manage and update portal content.</a:t>
                      </a:r>
                      <a:endParaRPr sz="1900">
                        <a:solidFill>
                          <a:srgbClr val="0D0D0D"/>
                        </a:solidFill>
                      </a:endParaRPr>
                    </a:p>
                    <a:p>
                      <a:pPr indent="-336550" lvl="0" marL="457200" rtl="0" algn="l">
                        <a:lnSpc>
                          <a:spcPct val="115000"/>
                        </a:lnSpc>
                        <a:spcBef>
                          <a:spcPts val="0"/>
                        </a:spcBef>
                        <a:spcAft>
                          <a:spcPts val="0"/>
                        </a:spcAft>
                        <a:buClr>
                          <a:srgbClr val="0D0D0D"/>
                        </a:buClr>
                        <a:buSzPts val="1900"/>
                        <a:buFont typeface="Calibri"/>
                        <a:buAutoNum type="arabicPeriod"/>
                      </a:pPr>
                      <a:r>
                        <a:rPr b="1" lang="en-GB" sz="1900">
                          <a:solidFill>
                            <a:srgbClr val="0D0D0D"/>
                          </a:solidFill>
                        </a:rPr>
                        <a:t>Track Updates:</a:t>
                      </a:r>
                      <a:endParaRPr b="1" sz="1900">
                        <a:solidFill>
                          <a:srgbClr val="0D0D0D"/>
                        </a:solidFill>
                      </a:endParaRPr>
                    </a:p>
                    <a:p>
                      <a:pPr indent="-336550" lvl="1" marL="914400" rtl="0" algn="l">
                        <a:lnSpc>
                          <a:spcPct val="115000"/>
                        </a:lnSpc>
                        <a:spcBef>
                          <a:spcPts val="0"/>
                        </a:spcBef>
                        <a:spcAft>
                          <a:spcPts val="0"/>
                        </a:spcAft>
                        <a:buClr>
                          <a:srgbClr val="0D0D0D"/>
                        </a:buClr>
                        <a:buSzPts val="1900"/>
                        <a:buFont typeface="Calibri"/>
                        <a:buAutoNum type="alphaLcPeriod"/>
                      </a:pPr>
                      <a:r>
                        <a:rPr lang="en-GB" sz="1900">
                          <a:solidFill>
                            <a:srgbClr val="0D0D0D"/>
                          </a:solidFill>
                        </a:rPr>
                        <a:t>Implement a system to monitor and record all changes made to the portal.</a:t>
                      </a:r>
                      <a:endParaRPr sz="1900">
                        <a:solidFill>
                          <a:srgbClr val="0D0D0D"/>
                        </a:solidFill>
                      </a:endParaRPr>
                    </a:p>
                    <a:p>
                      <a:pPr indent="-336550" lvl="0" marL="457200" rtl="0" algn="l">
                        <a:lnSpc>
                          <a:spcPct val="115000"/>
                        </a:lnSpc>
                        <a:spcBef>
                          <a:spcPts val="0"/>
                        </a:spcBef>
                        <a:spcAft>
                          <a:spcPts val="0"/>
                        </a:spcAft>
                        <a:buClr>
                          <a:srgbClr val="0D0D0D"/>
                        </a:buClr>
                        <a:buSzPts val="1900"/>
                        <a:buFont typeface="Calibri"/>
                        <a:buAutoNum type="arabicPeriod"/>
                      </a:pPr>
                      <a:r>
                        <a:rPr b="1" lang="en-GB" sz="1900">
                          <a:solidFill>
                            <a:srgbClr val="0D0D0D"/>
                          </a:solidFill>
                        </a:rPr>
                        <a:t>Review Content:</a:t>
                      </a:r>
                      <a:endParaRPr b="1" sz="1900">
                        <a:solidFill>
                          <a:srgbClr val="0D0D0D"/>
                        </a:solidFill>
                      </a:endParaRPr>
                    </a:p>
                    <a:p>
                      <a:pPr indent="-336550" lvl="1" marL="914400" rtl="0" algn="l">
                        <a:lnSpc>
                          <a:spcPct val="115000"/>
                        </a:lnSpc>
                        <a:spcBef>
                          <a:spcPts val="0"/>
                        </a:spcBef>
                        <a:spcAft>
                          <a:spcPts val="0"/>
                        </a:spcAft>
                        <a:buClr>
                          <a:srgbClr val="0D0D0D"/>
                        </a:buClr>
                        <a:buSzPts val="1900"/>
                        <a:buFont typeface="Calibri"/>
                        <a:buAutoNum type="alphaLcPeriod"/>
                      </a:pPr>
                      <a:r>
                        <a:rPr lang="en-GB" sz="1900">
                          <a:solidFill>
                            <a:srgbClr val="0D0D0D"/>
                          </a:solidFill>
                        </a:rPr>
                        <a:t>Regularly review and refresh portal content to ensure accuracy and relevance.</a:t>
                      </a:r>
                      <a:endParaRPr sz="1900">
                        <a:solidFill>
                          <a:srgbClr val="0D0D0D"/>
                        </a:solidFill>
                      </a:endParaRPr>
                    </a:p>
                    <a:p>
                      <a:pPr indent="-336550" lvl="0" marL="457200" rtl="0" algn="l">
                        <a:lnSpc>
                          <a:spcPct val="115000"/>
                        </a:lnSpc>
                        <a:spcBef>
                          <a:spcPts val="0"/>
                        </a:spcBef>
                        <a:spcAft>
                          <a:spcPts val="0"/>
                        </a:spcAft>
                        <a:buClr>
                          <a:srgbClr val="0D0D0D"/>
                        </a:buClr>
                        <a:buSzPts val="1900"/>
                        <a:buFont typeface="Calibri"/>
                        <a:buAutoNum type="arabicPeriod"/>
                      </a:pPr>
                      <a:r>
                        <a:rPr b="1" lang="en-GB" sz="1900">
                          <a:solidFill>
                            <a:srgbClr val="0D0D0D"/>
                          </a:solidFill>
                        </a:rPr>
                        <a:t>Display Last Update Date:</a:t>
                      </a:r>
                      <a:endParaRPr b="1" sz="1900">
                        <a:solidFill>
                          <a:srgbClr val="0D0D0D"/>
                        </a:solidFill>
                      </a:endParaRPr>
                    </a:p>
                    <a:p>
                      <a:pPr indent="-336550" lvl="1" marL="914400" rtl="0" algn="l">
                        <a:lnSpc>
                          <a:spcPct val="115000"/>
                        </a:lnSpc>
                        <a:spcBef>
                          <a:spcPts val="0"/>
                        </a:spcBef>
                        <a:spcAft>
                          <a:spcPts val="0"/>
                        </a:spcAft>
                        <a:buClr>
                          <a:srgbClr val="0D0D0D"/>
                        </a:buClr>
                        <a:buSzPts val="1900"/>
                        <a:buFont typeface="Calibri"/>
                        <a:buAutoNum type="alphaLcPeriod"/>
                      </a:pPr>
                      <a:r>
                        <a:rPr lang="en-GB" sz="1900">
                          <a:solidFill>
                            <a:srgbClr val="0D0D0D"/>
                          </a:solidFill>
                        </a:rPr>
                        <a:t>Clearly indicate the date of the last update on the portal for user reference.</a:t>
                      </a:r>
                      <a:endParaRPr sz="20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rtl="0" algn="l">
                        <a:spcBef>
                          <a:spcPts val="0"/>
                        </a:spcBef>
                        <a:spcAft>
                          <a:spcPts val="0"/>
                        </a:spcAft>
                        <a:buNone/>
                      </a:pPr>
                      <a:r>
                        <a:rPr lang="en-GB" sz="1900"/>
                        <a:t>Check out </a:t>
                      </a:r>
                      <a:r>
                        <a:rPr lang="en-GB" sz="1900" u="sng">
                          <a:solidFill>
                            <a:schemeClr val="hlink"/>
                          </a:solidFill>
                          <a:hlinkClick r:id="rId4"/>
                        </a:rPr>
                        <a:t>The Netherlands’</a:t>
                      </a:r>
                      <a:r>
                        <a:rPr lang="en-GB" sz="1900"/>
                        <a:t> </a:t>
                      </a:r>
                      <a:r>
                        <a:rPr i="1" lang="en-GB" sz="1900"/>
                        <a:t>Latest section</a:t>
                      </a:r>
                      <a:endParaRPr i="1" sz="1900"/>
                    </a:p>
                    <a:p>
                      <a:pPr indent="0" lvl="0" marL="0" rtl="0" algn="l">
                        <a:spcBef>
                          <a:spcPts val="0"/>
                        </a:spcBef>
                        <a:spcAft>
                          <a:spcPts val="0"/>
                        </a:spcAft>
                        <a:buNone/>
                      </a:pPr>
                      <a:r>
                        <a:t/>
                      </a:r>
                      <a:endParaRPr sz="1900"/>
                    </a:p>
                    <a:p>
                      <a:pPr indent="0" lvl="0" marL="0" rtl="0" algn="r">
                        <a:spcBef>
                          <a:spcPts val="0"/>
                        </a:spcBef>
                        <a:spcAft>
                          <a:spcPts val="0"/>
                        </a:spcAft>
                        <a:buClr>
                          <a:schemeClr val="dk1"/>
                        </a:buClr>
                        <a:buFont typeface="Arial"/>
                        <a:buNone/>
                      </a:pPr>
                      <a:r>
                        <a:rPr lang="en-GB" sz="1900"/>
                        <a:t>  </a:t>
                      </a: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9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29" name="Google Shape;1129;g2d3a82ef00d_11_1601"/>
          <p:cNvPicPr preferRelativeResize="0"/>
          <p:nvPr/>
        </p:nvPicPr>
        <p:blipFill>
          <a:blip r:embed="rId6">
            <a:alphaModFix/>
          </a:blip>
          <a:stretch>
            <a:fillRect/>
          </a:stretch>
        </p:blipFill>
        <p:spPr>
          <a:xfrm>
            <a:off x="462850" y="5952075"/>
            <a:ext cx="778925" cy="77892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pic>
        <p:nvPicPr>
          <p:cNvPr id="1134" name="Google Shape;1134;g2d3a82ef00d_11_1607"/>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35" name="Google Shape;1135;g2d3a82ef00d_11_1607"/>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9. National portal(s) utilize HTTPS (#074)</a:t>
            </a:r>
            <a:endParaRPr sz="2400">
              <a:latin typeface="Helvetica Neue"/>
              <a:ea typeface="Helvetica Neue"/>
              <a:cs typeface="Helvetica Neue"/>
              <a:sym typeface="Helvetica Neue"/>
            </a:endParaRPr>
          </a:p>
        </p:txBody>
      </p:sp>
      <p:graphicFrame>
        <p:nvGraphicFramePr>
          <p:cNvPr id="1136" name="Google Shape;1136;g2d3a82ef00d_11_1607"/>
          <p:cNvGraphicFramePr/>
          <p:nvPr/>
        </p:nvGraphicFramePr>
        <p:xfrm>
          <a:off x="-6" y="763624"/>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0" lang="en-GB" sz="1700"/>
                        <a:t>Evidence of the national government portal using HTTPS, as seen in address bar.</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SzPts val="1100"/>
                        <a:buNone/>
                      </a:pPr>
                      <a:r>
                        <a:rPr lang="en-GB" sz="1700"/>
                        <a:t>Ensures secure and encrypted communication between users and the website, safeguarding sensitive data and enhancing user trust.</a:t>
                      </a:r>
                      <a:endParaRPr sz="17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1" lang="en-GB" sz="1700"/>
                        <a:t>Indicative steps: </a:t>
                      </a:r>
                      <a:endParaRPr sz="1300"/>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Assessment: </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Evaluate the current security measures and identify areas where HTTPS implementation is needed.</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Procurement: </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Obtain SSL certificates from trusted certificate authorities to enable HTTPS encryption.</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Implementation: </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Configure web servers to support HTTPS and update website URLs to use the secure protocol.</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Testing: </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Conduct thorough testing to ensure that HTTPS implementation does not introduce any functionality or compatibility issues.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Monitoring: </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Regularly monitor website security and HTTPS configuration to address any vulnerabilities or issues promptly.</a:t>
                      </a:r>
                      <a:endParaRPr sz="1700">
                        <a:solidFill>
                          <a:srgbClr val="0D0D0D"/>
                        </a:solidFill>
                      </a:endParaRPr>
                    </a:p>
                    <a:p>
                      <a:pPr indent="0" lvl="0" marL="0" rtl="0" algn="l">
                        <a:lnSpc>
                          <a:spcPct val="100000"/>
                        </a:lnSpc>
                        <a:spcBef>
                          <a:spcPts val="0"/>
                        </a:spcBef>
                        <a:spcAft>
                          <a:spcPts val="0"/>
                        </a:spcAft>
                        <a:buNone/>
                      </a:pPr>
                      <a:r>
                        <a:rPr lang="en-GB" sz="1700">
                          <a:solidFill>
                            <a:srgbClr val="0D0D0D"/>
                          </a:solidFill>
                        </a:rPr>
                        <a:t>Check out US government </a:t>
                      </a:r>
                      <a:r>
                        <a:rPr lang="en-GB" sz="1700" u="sng">
                          <a:solidFill>
                            <a:schemeClr val="hlink"/>
                          </a:solidFill>
                          <a:hlinkClick r:id="rId4"/>
                        </a:rPr>
                        <a:t>CIO.GOV</a:t>
                      </a:r>
                      <a:r>
                        <a:rPr lang="en-GB" sz="1700">
                          <a:solidFill>
                            <a:srgbClr val="0D0D0D"/>
                          </a:solidFill>
                        </a:rPr>
                        <a:t> The HTTPS-Only Standard Guide </a:t>
                      </a:r>
                      <a:endParaRPr sz="1700">
                        <a:solidFill>
                          <a:srgbClr val="0D0D0D"/>
                        </a:solidFill>
                      </a:endParaRPr>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rtl="0" algn="l">
                        <a:spcBef>
                          <a:spcPts val="0"/>
                        </a:spcBef>
                        <a:spcAft>
                          <a:spcPts val="0"/>
                        </a:spcAft>
                        <a:buNone/>
                      </a:pPr>
                      <a:r>
                        <a:rPr lang="en-GB" sz="1700"/>
                        <a:t>Check out </a:t>
                      </a:r>
                      <a:r>
                        <a:rPr lang="en-GB" sz="1700" u="sng">
                          <a:solidFill>
                            <a:schemeClr val="hlink"/>
                          </a:solidFill>
                          <a:hlinkClick r:id="rId5"/>
                        </a:rPr>
                        <a:t>Jordan’s</a:t>
                      </a:r>
                      <a:r>
                        <a:rPr lang="en-GB" sz="1700"/>
                        <a:t> government portal address</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37" name="Google Shape;1137;g2d3a82ef00d_11_1607"/>
          <p:cNvPicPr preferRelativeResize="0"/>
          <p:nvPr/>
        </p:nvPicPr>
        <p:blipFill>
          <a:blip r:embed="rId7">
            <a:alphaModFix/>
          </a:blip>
          <a:stretch>
            <a:fillRect/>
          </a:stretch>
        </p:blipFill>
        <p:spPr>
          <a:xfrm>
            <a:off x="392300" y="5898050"/>
            <a:ext cx="878100" cy="8781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pic>
        <p:nvPicPr>
          <p:cNvPr id="1142" name="Google Shape;1142;g2d3a82ef00d_11_1613"/>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43" name="Google Shape;1143;g2d3a82ef00d_11_1613"/>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10. Save part of the transaction and access later (#083)</a:t>
            </a:r>
            <a:endParaRPr sz="2400">
              <a:latin typeface="Helvetica Neue"/>
              <a:ea typeface="Helvetica Neue"/>
              <a:cs typeface="Helvetica Neue"/>
              <a:sym typeface="Helvetica Neue"/>
            </a:endParaRPr>
          </a:p>
        </p:txBody>
      </p:sp>
      <p:graphicFrame>
        <p:nvGraphicFramePr>
          <p:cNvPr id="1144" name="Google Shape;1144;g2d3a82ef00d_11_1613"/>
          <p:cNvGraphicFramePr/>
          <p:nvPr/>
        </p:nvGraphicFramePr>
        <p:xfrm>
          <a:off x="-23" y="763807"/>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2000"/>
                        <a:t>What </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0" lang="en-GB" sz="1900"/>
                        <a:t>Users have the ability to save and access later a transaction for a specific service that is initiated through the national portal(s) at any of the government portal(s</a:t>
                      </a:r>
                      <a:endParaRPr b="0" sz="19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2000"/>
                        <a:t>Why</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SzPts val="1100"/>
                        <a:buNone/>
                      </a:pPr>
                      <a:r>
                        <a:rPr lang="en-GB" sz="1900"/>
                        <a:t>Provides convenience and flexibility, enhancing user experience and facilitating seamless access to government services across different portals.</a:t>
                      </a:r>
                      <a:endParaRPr sz="19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1" lang="en-GB" sz="1900"/>
                        <a:t>Indicative steps: </a:t>
                      </a:r>
                      <a:endParaRPr sz="1500"/>
                    </a:p>
                    <a:p>
                      <a:pPr indent="-336550" lvl="0" marL="457200" rtl="0" algn="l">
                        <a:spcBef>
                          <a:spcPts val="0"/>
                        </a:spcBef>
                        <a:spcAft>
                          <a:spcPts val="0"/>
                        </a:spcAft>
                        <a:buClr>
                          <a:srgbClr val="0D0D0D"/>
                        </a:buClr>
                        <a:buSzPts val="1900"/>
                        <a:buFont typeface="Calibri"/>
                        <a:buAutoNum type="arabicPeriod"/>
                      </a:pPr>
                      <a:r>
                        <a:rPr b="1" lang="en-GB" sz="1900">
                          <a:solidFill>
                            <a:srgbClr val="0D0D0D"/>
                          </a:solidFill>
                        </a:rPr>
                        <a:t>Implement a User Account System: </a:t>
                      </a:r>
                      <a:endParaRPr b="1" sz="1900">
                        <a:solidFill>
                          <a:srgbClr val="0D0D0D"/>
                        </a:solidFill>
                      </a:endParaRPr>
                    </a:p>
                    <a:p>
                      <a:pPr indent="-336550" lvl="1" marL="914400" rtl="0" algn="l">
                        <a:spcBef>
                          <a:spcPts val="0"/>
                        </a:spcBef>
                        <a:spcAft>
                          <a:spcPts val="0"/>
                        </a:spcAft>
                        <a:buClr>
                          <a:srgbClr val="0D0D0D"/>
                        </a:buClr>
                        <a:buSzPts val="1900"/>
                        <a:buFont typeface="Calibri"/>
                        <a:buAutoNum type="alphaLcPeriod"/>
                      </a:pPr>
                      <a:r>
                        <a:rPr lang="en-GB" sz="1900">
                          <a:solidFill>
                            <a:srgbClr val="0D0D0D"/>
                          </a:solidFill>
                        </a:rPr>
                        <a:t>Create user accounts where users can save transaction details and access them later.</a:t>
                      </a:r>
                      <a:endParaRPr sz="1900">
                        <a:solidFill>
                          <a:srgbClr val="0D0D0D"/>
                        </a:solidFill>
                      </a:endParaRPr>
                    </a:p>
                    <a:p>
                      <a:pPr indent="-336550" lvl="0" marL="457200" rtl="0" algn="l">
                        <a:spcBef>
                          <a:spcPts val="0"/>
                        </a:spcBef>
                        <a:spcAft>
                          <a:spcPts val="0"/>
                        </a:spcAft>
                        <a:buClr>
                          <a:srgbClr val="0D0D0D"/>
                        </a:buClr>
                        <a:buSzPts val="1900"/>
                        <a:buFont typeface="Calibri"/>
                        <a:buAutoNum type="arabicPeriod"/>
                      </a:pPr>
                      <a:r>
                        <a:rPr b="1" lang="en-GB" sz="1900">
                          <a:solidFill>
                            <a:srgbClr val="0D0D0D"/>
                          </a:solidFill>
                        </a:rPr>
                        <a:t>Develop Save Transaction Feature: </a:t>
                      </a:r>
                      <a:endParaRPr b="1" sz="1900">
                        <a:solidFill>
                          <a:srgbClr val="0D0D0D"/>
                        </a:solidFill>
                      </a:endParaRPr>
                    </a:p>
                    <a:p>
                      <a:pPr indent="-336550" lvl="1" marL="914400" rtl="0" algn="l">
                        <a:spcBef>
                          <a:spcPts val="0"/>
                        </a:spcBef>
                        <a:spcAft>
                          <a:spcPts val="0"/>
                        </a:spcAft>
                        <a:buClr>
                          <a:srgbClr val="0D0D0D"/>
                        </a:buClr>
                        <a:buSzPts val="1900"/>
                        <a:buFont typeface="Calibri"/>
                        <a:buAutoNum type="alphaLcPeriod"/>
                      </a:pPr>
                      <a:r>
                        <a:rPr lang="en-GB" sz="1900">
                          <a:solidFill>
                            <a:srgbClr val="0D0D0D"/>
                          </a:solidFill>
                        </a:rPr>
                        <a:t>Integrate a feature that allows users to save ongoing transactions and resume them at a later time.</a:t>
                      </a:r>
                      <a:endParaRPr sz="1900">
                        <a:solidFill>
                          <a:srgbClr val="0D0D0D"/>
                        </a:solidFill>
                      </a:endParaRPr>
                    </a:p>
                    <a:p>
                      <a:pPr indent="-336550" lvl="0" marL="457200" rtl="0" algn="l">
                        <a:spcBef>
                          <a:spcPts val="0"/>
                        </a:spcBef>
                        <a:spcAft>
                          <a:spcPts val="0"/>
                        </a:spcAft>
                        <a:buClr>
                          <a:srgbClr val="0D0D0D"/>
                        </a:buClr>
                        <a:buSzPts val="1900"/>
                        <a:buFont typeface="Calibri"/>
                        <a:buAutoNum type="arabicPeriod"/>
                      </a:pPr>
                      <a:r>
                        <a:rPr b="1" lang="en-GB" sz="1900">
                          <a:solidFill>
                            <a:srgbClr val="0D0D0D"/>
                          </a:solidFill>
                        </a:rPr>
                        <a:t>Ensure Data Security: </a:t>
                      </a:r>
                      <a:endParaRPr b="1" sz="1900">
                        <a:solidFill>
                          <a:srgbClr val="0D0D0D"/>
                        </a:solidFill>
                      </a:endParaRPr>
                    </a:p>
                    <a:p>
                      <a:pPr indent="-336550" lvl="1" marL="914400" rtl="0" algn="l">
                        <a:spcBef>
                          <a:spcPts val="0"/>
                        </a:spcBef>
                        <a:spcAft>
                          <a:spcPts val="0"/>
                        </a:spcAft>
                        <a:buClr>
                          <a:srgbClr val="0D0D0D"/>
                        </a:buClr>
                        <a:buSzPts val="1900"/>
                        <a:buFont typeface="Calibri"/>
                        <a:buAutoNum type="alphaLcPeriod"/>
                      </a:pPr>
                      <a:r>
                        <a:rPr lang="en-GB" sz="1900">
                          <a:solidFill>
                            <a:srgbClr val="0D0D0D"/>
                          </a:solidFill>
                        </a:rPr>
                        <a:t>Implement robust security measures to protect user transaction data stored on the portal.</a:t>
                      </a:r>
                      <a:endParaRPr sz="1900">
                        <a:solidFill>
                          <a:srgbClr val="0D0D0D"/>
                        </a:solidFill>
                      </a:endParaRPr>
                    </a:p>
                    <a:p>
                      <a:pPr indent="-336550" lvl="0" marL="457200" rtl="0" algn="l">
                        <a:spcBef>
                          <a:spcPts val="0"/>
                        </a:spcBef>
                        <a:spcAft>
                          <a:spcPts val="0"/>
                        </a:spcAft>
                        <a:buClr>
                          <a:srgbClr val="0D0D0D"/>
                        </a:buClr>
                        <a:buSzPts val="1900"/>
                        <a:buFont typeface="Calibri"/>
                        <a:buAutoNum type="arabicPeriod"/>
                      </a:pPr>
                      <a:r>
                        <a:rPr b="1" lang="en-GB" sz="1900">
                          <a:solidFill>
                            <a:srgbClr val="0D0D0D"/>
                          </a:solidFill>
                        </a:rPr>
                        <a:t>Provide User Guidance: </a:t>
                      </a:r>
                      <a:endParaRPr b="1" sz="1900">
                        <a:solidFill>
                          <a:srgbClr val="0D0D0D"/>
                        </a:solidFill>
                      </a:endParaRPr>
                    </a:p>
                    <a:p>
                      <a:pPr indent="-336550" lvl="1" marL="914400" rtl="0" algn="l">
                        <a:spcBef>
                          <a:spcPts val="0"/>
                        </a:spcBef>
                        <a:spcAft>
                          <a:spcPts val="0"/>
                        </a:spcAft>
                        <a:buClr>
                          <a:srgbClr val="0D0D0D"/>
                        </a:buClr>
                        <a:buSzPts val="1900"/>
                        <a:buFont typeface="Calibri"/>
                        <a:buAutoNum type="alphaLcPeriod"/>
                      </a:pPr>
                      <a:r>
                        <a:rPr lang="en-GB" sz="1900">
                          <a:solidFill>
                            <a:srgbClr val="0D0D0D"/>
                          </a:solidFill>
                        </a:rPr>
                        <a:t>Offer clear instructions and guidance on how to save and access transactions to ensure user understanding and usability.</a:t>
                      </a:r>
                      <a:endParaRPr sz="1900">
                        <a:solidFill>
                          <a:srgbClr val="0D0D0D"/>
                        </a:solidFill>
                      </a:endParaRPr>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rtl="0" algn="l">
                        <a:spcBef>
                          <a:spcPts val="0"/>
                        </a:spcBef>
                        <a:spcAft>
                          <a:spcPts val="0"/>
                        </a:spcAft>
                        <a:buNone/>
                      </a:pPr>
                      <a:r>
                        <a:rPr lang="en-GB" sz="1900"/>
                        <a:t>Check out  the </a:t>
                      </a:r>
                      <a:r>
                        <a:rPr lang="en-GB" sz="1900" u="sng">
                          <a:solidFill>
                            <a:schemeClr val="hlink"/>
                          </a:solidFill>
                          <a:hlinkClick r:id="rId4"/>
                        </a:rPr>
                        <a:t>United Arab Emirates’</a:t>
                      </a:r>
                      <a:r>
                        <a:rPr lang="en-GB" sz="1900"/>
                        <a:t> Personalized and cohesive user experience page</a:t>
                      </a:r>
                      <a:endParaRPr sz="1900"/>
                    </a:p>
                    <a:p>
                      <a:pPr indent="0" lvl="0" marL="0" rtl="0" algn="l">
                        <a:spcBef>
                          <a:spcPts val="0"/>
                        </a:spcBef>
                        <a:spcAft>
                          <a:spcPts val="0"/>
                        </a:spcAft>
                        <a:buNone/>
                      </a:pPr>
                      <a:r>
                        <a:t/>
                      </a:r>
                      <a:endParaRPr sz="1900"/>
                    </a:p>
                    <a:p>
                      <a:pPr indent="0" lvl="0" marL="0" rtl="0" algn="r">
                        <a:spcBef>
                          <a:spcPts val="0"/>
                        </a:spcBef>
                        <a:spcAft>
                          <a:spcPts val="0"/>
                        </a:spcAft>
                        <a:buClr>
                          <a:schemeClr val="dk1"/>
                        </a:buClr>
                        <a:buFont typeface="Arial"/>
                        <a:buNone/>
                      </a:pPr>
                      <a:r>
                        <a:rPr lang="en-GB" sz="1900"/>
                        <a:t>  </a:t>
                      </a: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9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45" name="Google Shape;1145;g2d3a82ef00d_11_1613"/>
          <p:cNvPicPr preferRelativeResize="0"/>
          <p:nvPr/>
        </p:nvPicPr>
        <p:blipFill rotWithShape="1">
          <a:blip r:embed="rId6">
            <a:alphaModFix/>
          </a:blip>
          <a:srcRect b="0" l="0" r="0" t="0"/>
          <a:stretch/>
        </p:blipFill>
        <p:spPr>
          <a:xfrm>
            <a:off x="326135" y="5596325"/>
            <a:ext cx="1065276" cy="531876"/>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pic>
        <p:nvPicPr>
          <p:cNvPr id="1150" name="Google Shape;1150;g2d3a82ef00d_11_1619"/>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51" name="Google Shape;1151;g2d3a82ef00d_11_1619"/>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11. Access to list of previous interactions/transactions (#087)</a:t>
            </a:r>
            <a:endParaRPr sz="2400">
              <a:latin typeface="Helvetica Neue"/>
              <a:ea typeface="Helvetica Neue"/>
              <a:cs typeface="Helvetica Neue"/>
              <a:sym typeface="Helvetica Neue"/>
            </a:endParaRPr>
          </a:p>
        </p:txBody>
      </p:sp>
      <p:graphicFrame>
        <p:nvGraphicFramePr>
          <p:cNvPr id="1152" name="Google Shape;1152;g2d3a82ef00d_11_1619"/>
          <p:cNvGraphicFramePr/>
          <p:nvPr/>
        </p:nvGraphicFramePr>
        <p:xfrm>
          <a:off x="-31" y="90894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2000"/>
                        <a:t>What </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0" lang="en-GB" sz="1900"/>
                        <a:t>Users have the ability to access a list of her/his previous interactions/transactions in the national portal(s)at any of the government portal(s)</a:t>
                      </a:r>
                      <a:endParaRPr b="0" sz="19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2000"/>
                        <a:t>Why</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SzPts val="1100"/>
                        <a:buNone/>
                      </a:pPr>
                      <a:r>
                        <a:rPr lang="en-GB" sz="1900"/>
                        <a:t>Enhances user convenience and transparency by allowing individuals to easily track and review their past interactions and transactions with the government across various portals.</a:t>
                      </a:r>
                      <a:endParaRPr sz="19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1" lang="en-GB" sz="1900"/>
                        <a:t>Indicative steps: </a:t>
                      </a:r>
                      <a:endParaRPr sz="1500"/>
                    </a:p>
                    <a:p>
                      <a:pPr indent="-336550" lvl="0" marL="457200" rtl="0" algn="l">
                        <a:lnSpc>
                          <a:spcPct val="115000"/>
                        </a:lnSpc>
                        <a:spcBef>
                          <a:spcPts val="0"/>
                        </a:spcBef>
                        <a:spcAft>
                          <a:spcPts val="0"/>
                        </a:spcAft>
                        <a:buClr>
                          <a:schemeClr val="dk1"/>
                        </a:buClr>
                        <a:buSzPts val="1900"/>
                        <a:buFont typeface="Calibri"/>
                        <a:buAutoNum type="arabicPeriod"/>
                      </a:pPr>
                      <a:r>
                        <a:rPr b="1" lang="en-GB" sz="1900"/>
                        <a:t>User Authentication:</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Implement a secure login system for user authentication.</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Transaction History Dashboard:</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Develop a user-friendly dashboard interface for accessing transaction history.</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Data Security Measures:</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Ensure robust data security protocols to protect user information.</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User Support and Guidance:</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Provide clear instructions and assistance for users to navigate the transaction history feature effectively.</a:t>
                      </a:r>
                      <a:endParaRPr sz="1900">
                        <a:solidFill>
                          <a:srgbClr val="0D0D0D"/>
                        </a:solidFill>
                      </a:endParaRPr>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rtl="0" algn="l">
                        <a:spcBef>
                          <a:spcPts val="0"/>
                        </a:spcBef>
                        <a:spcAft>
                          <a:spcPts val="0"/>
                        </a:spcAft>
                        <a:buNone/>
                      </a:pPr>
                      <a:r>
                        <a:rPr lang="en-GB" sz="1900"/>
                        <a:t>Check out </a:t>
                      </a:r>
                      <a:r>
                        <a:rPr lang="en-GB" sz="1900" u="sng">
                          <a:solidFill>
                            <a:schemeClr val="hlink"/>
                          </a:solidFill>
                          <a:hlinkClick r:id="rId4"/>
                        </a:rPr>
                        <a:t>Panama’s</a:t>
                      </a:r>
                      <a:r>
                        <a:rPr lang="en-GB" sz="1900"/>
                        <a:t> </a:t>
                      </a:r>
                      <a:r>
                        <a:rPr i="1" lang="en-GB" sz="1900"/>
                        <a:t>See my Cases </a:t>
                      </a:r>
                      <a:r>
                        <a:rPr lang="en-GB" sz="1900"/>
                        <a:t>feature on its online complaint portal</a:t>
                      </a:r>
                      <a:endParaRPr sz="1900"/>
                    </a:p>
                    <a:p>
                      <a:pPr indent="0" lvl="0" marL="0" rtl="0" algn="l">
                        <a:spcBef>
                          <a:spcPts val="0"/>
                        </a:spcBef>
                        <a:spcAft>
                          <a:spcPts val="0"/>
                        </a:spcAft>
                        <a:buNone/>
                      </a:pPr>
                      <a:r>
                        <a:t/>
                      </a:r>
                      <a:endParaRPr sz="1900"/>
                    </a:p>
                    <a:p>
                      <a:pPr indent="0" lvl="0" marL="0" rtl="0" algn="r">
                        <a:spcBef>
                          <a:spcPts val="0"/>
                        </a:spcBef>
                        <a:spcAft>
                          <a:spcPts val="0"/>
                        </a:spcAft>
                        <a:buClr>
                          <a:schemeClr val="dk1"/>
                        </a:buClr>
                        <a:buFont typeface="Arial"/>
                        <a:buNone/>
                      </a:pPr>
                      <a:r>
                        <a:t/>
                      </a:r>
                      <a:endParaRPr sz="1900"/>
                    </a:p>
                    <a:p>
                      <a:pPr indent="0" lvl="0" marL="0" rtl="0" algn="r">
                        <a:spcBef>
                          <a:spcPts val="0"/>
                        </a:spcBef>
                        <a:spcAft>
                          <a:spcPts val="0"/>
                        </a:spcAft>
                        <a:buClr>
                          <a:schemeClr val="dk1"/>
                        </a:buClr>
                        <a:buFont typeface="Arial"/>
                        <a:buNone/>
                      </a:pPr>
                      <a:r>
                        <a:rPr lang="en-GB" sz="1900"/>
                        <a:t>  </a:t>
                      </a: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9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53" name="Google Shape;1153;g2d3a82ef00d_11_1619"/>
          <p:cNvPicPr preferRelativeResize="0"/>
          <p:nvPr/>
        </p:nvPicPr>
        <p:blipFill>
          <a:blip r:embed="rId6">
            <a:alphaModFix/>
          </a:blip>
          <a:stretch>
            <a:fillRect/>
          </a:stretch>
        </p:blipFill>
        <p:spPr>
          <a:xfrm>
            <a:off x="364050" y="5718325"/>
            <a:ext cx="976500" cy="9765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pic>
        <p:nvPicPr>
          <p:cNvPr id="1158" name="Google Shape;1158;g2d3a82ef00d_11_1625"/>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59" name="Google Shape;1159;g2d3a82ef00d_11_1625"/>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12. Availability of AI-enabled chat-bot functionality (#09a)</a:t>
            </a:r>
            <a:endParaRPr sz="2400">
              <a:latin typeface="Helvetica Neue"/>
              <a:ea typeface="Helvetica Neue"/>
              <a:cs typeface="Helvetica Neue"/>
              <a:sym typeface="Helvetica Neue"/>
            </a:endParaRPr>
          </a:p>
        </p:txBody>
      </p:sp>
      <p:graphicFrame>
        <p:nvGraphicFramePr>
          <p:cNvPr id="1160" name="Google Shape;1160;g2d3a82ef00d_11_1625"/>
          <p:cNvGraphicFramePr/>
          <p:nvPr/>
        </p:nvGraphicFramePr>
        <p:xfrm>
          <a:off x="-6"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90000"/>
                        </a:lnSpc>
                        <a:spcBef>
                          <a:spcPts val="0"/>
                        </a:spcBef>
                        <a:spcAft>
                          <a:spcPts val="0"/>
                        </a:spcAft>
                        <a:buNone/>
                      </a:pPr>
                      <a:r>
                        <a:rPr b="0" lang="en-GB" sz="1700"/>
                        <a:t>Evidence of AI-enabled chatbot functionality or Generative AI on any of the government portal(s). Chatbots use natural language processing to understand user inquiries and provide relevant information or assistance. Generative AI takes this a step further by autonomously creating content, such as responses or recommendations, based on user interactions.</a:t>
                      </a:r>
                      <a:endParaRPr b="0" sz="17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SzPts val="1100"/>
                        <a:buNone/>
                      </a:pPr>
                      <a:r>
                        <a:rPr lang="en-GB" sz="1700"/>
                        <a:t>Enhances user experience, streamline access to information and services, and enable more efficient engagement with government resources.</a:t>
                      </a:r>
                      <a:endParaRPr sz="17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rPr b="1" lang="en-GB" sz="1700"/>
                        <a:t>Indicative steps: </a:t>
                      </a:r>
                      <a:endParaRPr sz="1300"/>
                    </a:p>
                    <a:p>
                      <a:pPr indent="-323850" lvl="0" marL="457200" rtl="0" algn="l">
                        <a:lnSpc>
                          <a:spcPct val="115000"/>
                        </a:lnSpc>
                        <a:spcBef>
                          <a:spcPts val="0"/>
                        </a:spcBef>
                        <a:spcAft>
                          <a:spcPts val="0"/>
                        </a:spcAft>
                        <a:buClr>
                          <a:srgbClr val="0D0D0D"/>
                        </a:buClr>
                        <a:buSzPts val="1700"/>
                        <a:buFont typeface="Calibri"/>
                        <a:buAutoNum type="arabicPeriod"/>
                      </a:pPr>
                      <a:r>
                        <a:rPr b="1" lang="en-GB" sz="1700">
                          <a:solidFill>
                            <a:srgbClr val="0D0D0D"/>
                          </a:solidFill>
                        </a:rPr>
                        <a:t>Assess Needs: </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Identify the specific services or information areas where AI-enabled chatbot functionality or Generative AI can enhance user experience and streamline interactions.</a:t>
                      </a:r>
                      <a:endParaRPr sz="1700">
                        <a:solidFill>
                          <a:srgbClr val="0D0D0D"/>
                        </a:solidFill>
                      </a:endParaRPr>
                    </a:p>
                    <a:p>
                      <a:pPr indent="-323850" lvl="0" marL="457200" rtl="0" algn="l">
                        <a:lnSpc>
                          <a:spcPct val="115000"/>
                        </a:lnSpc>
                        <a:spcBef>
                          <a:spcPts val="0"/>
                        </a:spcBef>
                        <a:spcAft>
                          <a:spcPts val="0"/>
                        </a:spcAft>
                        <a:buClr>
                          <a:srgbClr val="0D0D0D"/>
                        </a:buClr>
                        <a:buSzPts val="1700"/>
                        <a:buFont typeface="Calibri"/>
                        <a:buAutoNum type="arabicPeriod"/>
                      </a:pPr>
                      <a:r>
                        <a:rPr b="1" lang="en-GB" sz="1700">
                          <a:solidFill>
                            <a:srgbClr val="0D0D0D"/>
                          </a:solidFill>
                        </a:rPr>
                        <a:t>Select Technology: </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Choose appropriate AI platforms or solutions that align with the identified needs and integrate seamlessly with existing government portal infrastructure.</a:t>
                      </a:r>
                      <a:endParaRPr sz="1700">
                        <a:solidFill>
                          <a:srgbClr val="0D0D0D"/>
                        </a:solidFill>
                      </a:endParaRPr>
                    </a:p>
                    <a:p>
                      <a:pPr indent="-323850" lvl="0" marL="457200" rtl="0" algn="l">
                        <a:lnSpc>
                          <a:spcPct val="115000"/>
                        </a:lnSpc>
                        <a:spcBef>
                          <a:spcPts val="0"/>
                        </a:spcBef>
                        <a:spcAft>
                          <a:spcPts val="0"/>
                        </a:spcAft>
                        <a:buClr>
                          <a:srgbClr val="0D0D0D"/>
                        </a:buClr>
                        <a:buSzPts val="1700"/>
                        <a:buFont typeface="Calibri"/>
                        <a:buAutoNum type="arabicPeriod"/>
                      </a:pPr>
                      <a:r>
                        <a:rPr b="1" lang="en-GB" sz="1700">
                          <a:solidFill>
                            <a:srgbClr val="0D0D0D"/>
                          </a:solidFill>
                        </a:rPr>
                        <a:t>Customize and Train: </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Customize the AI functionality to suit the government portal's requirements and train the system.</a:t>
                      </a:r>
                      <a:endParaRPr sz="1700">
                        <a:solidFill>
                          <a:srgbClr val="0D0D0D"/>
                        </a:solidFill>
                      </a:endParaRPr>
                    </a:p>
                    <a:p>
                      <a:pPr indent="-323850" lvl="0" marL="457200" rtl="0" algn="l">
                        <a:lnSpc>
                          <a:spcPct val="115000"/>
                        </a:lnSpc>
                        <a:spcBef>
                          <a:spcPts val="0"/>
                        </a:spcBef>
                        <a:spcAft>
                          <a:spcPts val="0"/>
                        </a:spcAft>
                        <a:buClr>
                          <a:srgbClr val="0D0D0D"/>
                        </a:buClr>
                        <a:buSzPts val="1700"/>
                        <a:buFont typeface="Calibri"/>
                        <a:buAutoNum type="arabicPeriod"/>
                      </a:pPr>
                      <a:r>
                        <a:rPr b="1" lang="en-GB" sz="1700">
                          <a:solidFill>
                            <a:srgbClr val="0D0D0D"/>
                          </a:solidFill>
                        </a:rPr>
                        <a:t>Implement and Test: </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Integrate the AI features into the government portal and conduct thorough testing.</a:t>
                      </a:r>
                      <a:endParaRPr sz="1700">
                        <a:solidFill>
                          <a:srgbClr val="0D0D0D"/>
                        </a:solidFill>
                      </a:endParaRPr>
                    </a:p>
                    <a:p>
                      <a:pPr indent="0" lvl="0" marL="0" rtl="0" algn="l">
                        <a:spcBef>
                          <a:spcPts val="0"/>
                        </a:spcBef>
                        <a:spcAft>
                          <a:spcPts val="0"/>
                        </a:spcAft>
                        <a:buNone/>
                      </a:pPr>
                      <a:r>
                        <a:rPr lang="en-GB" sz="1700"/>
                        <a:t>Check out </a:t>
                      </a:r>
                      <a:r>
                        <a:rPr lang="en-GB" sz="1700" u="sng">
                          <a:solidFill>
                            <a:schemeClr val="hlink"/>
                          </a:solidFill>
                          <a:hlinkClick r:id="rId4"/>
                        </a:rPr>
                        <a:t>dacast’s guide</a:t>
                      </a:r>
                      <a:r>
                        <a:rPr lang="en-GB" sz="1700"/>
                        <a:t> or </a:t>
                      </a:r>
                      <a:r>
                        <a:rPr lang="en-GB" sz="1700" u="sng">
                          <a:solidFill>
                            <a:schemeClr val="hlink"/>
                          </a:solidFill>
                          <a:hlinkClick r:id="rId5"/>
                        </a:rPr>
                        <a:t>touchpoint</a:t>
                      </a:r>
                      <a:endParaRPr sz="1700">
                        <a:solidFill>
                          <a:srgbClr val="0D0D0D"/>
                        </a:solidFill>
                      </a:endParaRPr>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rtl="0" algn="l">
                        <a:spcBef>
                          <a:spcPts val="0"/>
                        </a:spcBef>
                        <a:spcAft>
                          <a:spcPts val="0"/>
                        </a:spcAft>
                        <a:buNone/>
                      </a:pPr>
                      <a:r>
                        <a:rPr lang="en-GB" sz="1700"/>
                        <a:t>Check out </a:t>
                      </a:r>
                      <a:r>
                        <a:rPr lang="en-GB" sz="1700" u="sng">
                          <a:solidFill>
                            <a:schemeClr val="hlink"/>
                          </a:solidFill>
                          <a:hlinkClick r:id="rId6"/>
                        </a:rPr>
                        <a:t>Japan’s</a:t>
                      </a:r>
                      <a:r>
                        <a:rPr lang="en-GB" sz="1700"/>
                        <a:t> customs chatbot</a:t>
                      </a:r>
                      <a:endParaRPr sz="1700"/>
                    </a:p>
                    <a:p>
                      <a:pPr indent="0" lvl="0" marL="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161" name="Google Shape;1161;g2d3a82ef00d_11_1625"/>
          <p:cNvPicPr preferRelativeResize="0"/>
          <p:nvPr/>
        </p:nvPicPr>
        <p:blipFill rotWithShape="1">
          <a:blip r:embed="rId8">
            <a:alphaModFix/>
          </a:blip>
          <a:srcRect b="0" l="0" r="0" t="0"/>
          <a:stretch/>
        </p:blipFill>
        <p:spPr>
          <a:xfrm>
            <a:off x="520761" y="6193982"/>
            <a:ext cx="829055" cy="550163"/>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pic>
        <p:nvPicPr>
          <p:cNvPr id="1166" name="Google Shape;1166;g2d3a82ef00d_11_1631"/>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67" name="Google Shape;1167;g2d3a82ef00d_11_1631"/>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13. Compliant with W3C standards (CSS style sheet) (#195)</a:t>
            </a:r>
            <a:endParaRPr sz="2400">
              <a:latin typeface="Helvetica Neue"/>
              <a:ea typeface="Helvetica Neue"/>
              <a:cs typeface="Helvetica Neue"/>
              <a:sym typeface="Helvetica Neue"/>
            </a:endParaRPr>
          </a:p>
        </p:txBody>
      </p:sp>
      <p:graphicFrame>
        <p:nvGraphicFramePr>
          <p:cNvPr id="1168" name="Google Shape;1168;g2d3a82ef00d_11_1631"/>
          <p:cNvGraphicFramePr/>
          <p:nvPr/>
        </p:nvGraphicFramePr>
        <p:xfrm>
          <a:off x="-6"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Defined as compliant with the markup validity standards set by the World Wide Web Consortium (W3C). This can be verified via https://validator.w3.org/ inserting the link of the government, using the default options and clicking ""check"". Evidence of “read timeout" or "errors" by the tool indicates a lack of alignment.</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700"/>
                        <a:t>Ensures accessibility, interoperability, and a consistent user experience, promoting inclusivity and adherence to global web development best practices.</a:t>
                      </a:r>
                      <a:endParaRPr sz="13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rgbClr val="000000"/>
                        </a:buClr>
                        <a:buSzPts val="1700"/>
                        <a:buFont typeface="Calibri"/>
                        <a:buAutoNum type="arabicPeriod"/>
                      </a:pPr>
                      <a:r>
                        <a:rPr b="1" lang="en-GB" sz="1700"/>
                        <a:t>Use Valid HTML/CSS: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Write well-structured, semantic HTML and CSS code. Validate the code using W3C's validation services</a:t>
                      </a:r>
                      <a:endParaRPr sz="1300"/>
                    </a:p>
                    <a:p>
                      <a:pPr indent="-336550" lvl="0" marL="342900" marR="0" rtl="0" algn="l">
                        <a:spcBef>
                          <a:spcPts val="0"/>
                        </a:spcBef>
                        <a:spcAft>
                          <a:spcPts val="0"/>
                        </a:spcAft>
                        <a:buClr>
                          <a:srgbClr val="000000"/>
                        </a:buClr>
                        <a:buSzPts val="1700"/>
                        <a:buFont typeface="Calibri"/>
                        <a:buAutoNum type="arabicPeriod"/>
                      </a:pPr>
                      <a:r>
                        <a:rPr b="1" lang="en-GB" sz="1700"/>
                        <a:t>Responsive Design: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Implement responsive design to ensure the portal is accessible and functions on all devices.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Alt Text for Images: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Include descriptive alt text for images, enabling users with visual impairments to understand the content of the images through screen readers.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Color Contrast: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Maintain sufficient color contrast between text and background colors to ensure readability.</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Keyboard Accessibility: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Ensure all interactive elements, such as links and buttons, are navigable and usable with a keyboard.</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User Testing: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Involve users with disabilities in usability testing to gain insights into their experiences.</a:t>
                      </a:r>
                      <a:endParaRPr sz="13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rtl="0" algn="l">
                        <a:spcBef>
                          <a:spcPts val="0"/>
                        </a:spcBef>
                        <a:spcAft>
                          <a:spcPts val="0"/>
                        </a:spcAft>
                        <a:buSzPts val="1900"/>
                        <a:buNone/>
                      </a:pPr>
                      <a:r>
                        <a:rPr lang="en-GB" sz="1700"/>
                        <a:t>For more information check out</a:t>
                      </a:r>
                      <a:r>
                        <a:rPr i="1" lang="en-GB" sz="1700"/>
                        <a:t> </a:t>
                      </a:r>
                      <a:r>
                        <a:rPr i="1" lang="en-GB" sz="1700" u="sng">
                          <a:solidFill>
                            <a:schemeClr val="hlink"/>
                          </a:solidFill>
                          <a:hlinkClick r:id="rId4"/>
                        </a:rPr>
                        <a:t>W3C’s guide</a:t>
                      </a:r>
                      <a:r>
                        <a:rPr i="1" lang="en-GB" sz="1700"/>
                        <a:t>.</a:t>
                      </a:r>
                      <a:endParaRPr sz="1700"/>
                    </a:p>
                    <a:p>
                      <a:pPr indent="0" lvl="0" marL="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g2ba7bbf45a4_1_1605"/>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380" name="Google Shape;380;g2ba7bbf45a4_1_1605"/>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381" name="Google Shape;381;g2ba7bbf45a4_1_1605"/>
          <p:cNvSpPr txBox="1"/>
          <p:nvPr>
            <p:ph type="ctrTitle"/>
          </p:nvPr>
        </p:nvSpPr>
        <p:spPr>
          <a:xfrm>
            <a:off x="1524000" y="1643263"/>
            <a:ext cx="9144000" cy="23877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GB"/>
              <a:t>Module 2. Features for a successful national e-government system</a:t>
            </a:r>
            <a:endParaRPr/>
          </a:p>
          <a:p>
            <a:pPr indent="0" lvl="0" marL="0" rtl="0" algn="l">
              <a:spcBef>
                <a:spcPts val="0"/>
              </a:spcBef>
              <a:spcAft>
                <a:spcPts val="0"/>
              </a:spcAft>
              <a:buNone/>
            </a:pPr>
            <a:r>
              <a:rPr lang="en-GB"/>
              <a:t>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pic>
        <p:nvPicPr>
          <p:cNvPr id="1173" name="Google Shape;1173;g2d3a82ef00d_11_1637"/>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174" name="Google Shape;1174;g2d3a82ef00d_11_1637"/>
          <p:cNvSpPr txBox="1"/>
          <p:nvPr/>
        </p:nvSpPr>
        <p:spPr>
          <a:xfrm>
            <a:off x="3331096" y="-114187"/>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400">
                <a:latin typeface="Helvetica Neue"/>
                <a:ea typeface="Helvetica Neue"/>
                <a:cs typeface="Helvetica Neue"/>
                <a:sym typeface="Helvetica Neue"/>
              </a:rPr>
              <a:t>14. Compliant with W3C standards (markup validity) (#196)</a:t>
            </a:r>
            <a:endParaRPr sz="2400">
              <a:latin typeface="Helvetica Neue"/>
              <a:ea typeface="Helvetica Neue"/>
              <a:cs typeface="Helvetica Neue"/>
              <a:sym typeface="Helvetica Neue"/>
            </a:endParaRPr>
          </a:p>
        </p:txBody>
      </p:sp>
      <p:graphicFrame>
        <p:nvGraphicFramePr>
          <p:cNvPr id="1175" name="Google Shape;1175;g2d3a82ef00d_11_1637"/>
          <p:cNvGraphicFramePr/>
          <p:nvPr/>
        </p:nvGraphicFramePr>
        <p:xfrm>
          <a:off x="-6"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Defined as compliant with the CSS style sheet standards set by the World Wide Web Consortium (W3C). Can be checked via https://jigsaw.w3.org/css-validator/ and by pasting the link of the government using the default options and clicking "check. Evidence of "errors" by the tool indicates a lack of alignment.</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700"/>
                        <a:t>Ensures consistent design, efficient maintenance, and seamless user experience across various devices, promoting accessibility and enhancing the site's credibility and professionalism.</a:t>
                      </a:r>
                      <a:endParaRPr sz="13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rgbClr val="000000"/>
                        </a:buClr>
                        <a:buSzPts val="1700"/>
                        <a:buFont typeface="Calibri"/>
                        <a:buAutoNum type="arabicPeriod"/>
                      </a:pPr>
                      <a:r>
                        <a:rPr b="1" lang="en-GB" sz="1700"/>
                        <a:t>Use External Style Sheets: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Utilize external CSS files rather than inline styles. </a:t>
                      </a:r>
                      <a:endParaRPr sz="1300"/>
                    </a:p>
                    <a:p>
                      <a:pPr indent="-336550" lvl="0" marL="342900" marR="0" rtl="0" algn="l">
                        <a:spcBef>
                          <a:spcPts val="0"/>
                        </a:spcBef>
                        <a:spcAft>
                          <a:spcPts val="0"/>
                        </a:spcAft>
                        <a:buClr>
                          <a:srgbClr val="000000"/>
                        </a:buClr>
                        <a:buSzPts val="1700"/>
                        <a:buFont typeface="Calibri"/>
                        <a:buAutoNum type="arabicPeriod"/>
                      </a:pPr>
                      <a:r>
                        <a:rPr b="1" lang="en-GB" sz="1700"/>
                        <a:t>Valid CSS Code: </a:t>
                      </a:r>
                      <a:endParaRPr sz="1300"/>
                    </a:p>
                    <a:p>
                      <a:pPr indent="-400050" lvl="1" marL="863600" marR="0" rtl="0" algn="l">
                        <a:spcBef>
                          <a:spcPts val="0"/>
                        </a:spcBef>
                        <a:spcAft>
                          <a:spcPts val="0"/>
                        </a:spcAft>
                        <a:buClr>
                          <a:srgbClr val="000000"/>
                        </a:buClr>
                        <a:buSzPts val="1700"/>
                        <a:buFont typeface="Calibri"/>
                        <a:buAutoNum type="alphaLcPeriod"/>
                      </a:pPr>
                      <a:r>
                        <a:rPr lang="en-GB" sz="1700" u="none" cap="none" strike="noStrike"/>
                        <a:t>Write clean and valid CSS code. Validate your stylesheets using W3C's CSS Validation Service</a:t>
                      </a:r>
                      <a:endParaRPr b="0" i="0" sz="1700" u="none" cap="none" strike="noStrike">
                        <a:solidFill>
                          <a:srgbClr val="000000"/>
                        </a:solidFill>
                        <a:latin typeface="Calibri"/>
                        <a:ea typeface="Calibri"/>
                        <a:cs typeface="Calibri"/>
                        <a:sym typeface="Calibri"/>
                      </a:endParaRPr>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Responsive Design: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Implement responsive design techniques using media queries to ensure the website layout adjusts appropriately on different devices and screen sizes.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Semantic HTML: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Use semantic HTML elements and apply CSS styles appropriately.</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Testing Across Browsers: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Regularly test the website's styles across various web browsers and devices.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Regular Updates: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Stay updated with the latest CSS standards and best practices. </a:t>
                      </a:r>
                      <a:endParaRPr sz="13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rtl="0" algn="l">
                        <a:spcBef>
                          <a:spcPts val="0"/>
                        </a:spcBef>
                        <a:spcAft>
                          <a:spcPts val="0"/>
                        </a:spcAft>
                        <a:buSzPts val="1900"/>
                        <a:buNone/>
                      </a:pPr>
                      <a:r>
                        <a:rPr lang="en-GB" sz="1700"/>
                        <a:t>For more information check out</a:t>
                      </a:r>
                      <a:r>
                        <a:rPr i="1" lang="en-GB" sz="1700"/>
                        <a:t> </a:t>
                      </a:r>
                      <a:r>
                        <a:rPr i="1" lang="en-GB" sz="1700" u="sng">
                          <a:solidFill>
                            <a:schemeClr val="hlink"/>
                          </a:solidFill>
                          <a:hlinkClick r:id="rId4"/>
                        </a:rPr>
                        <a:t>W3C’s guide</a:t>
                      </a:r>
                      <a:r>
                        <a:rPr i="1" lang="en-GB" sz="1700"/>
                        <a:t>.</a:t>
                      </a:r>
                      <a:endParaRPr sz="1700"/>
                    </a:p>
                    <a:p>
                      <a:pPr indent="0" lvl="0" marL="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pic>
        <p:nvPicPr>
          <p:cNvPr id="1181" name="Google Shape;1181;g2bbb6828562_0_8"/>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1182" name="Google Shape;1182;g2bbb6828562_0_8"/>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1183" name="Google Shape;1183;g2bbb6828562_0_8"/>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GB"/>
              <a:t>Module 3. E-Government Literacy</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g2d3a82ef00d_11_169"/>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1189" name="Google Shape;1189;g2d3a82ef00d_11_169"/>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1190" name="Google Shape;1190;g2d3a82ef00d_11_169"/>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Roboto"/>
              <a:buNone/>
            </a:pPr>
            <a:r>
              <a:rPr lang="en-GB" sz="3100">
                <a:solidFill>
                  <a:schemeClr val="dk1"/>
                </a:solidFill>
                <a:latin typeface="Roboto"/>
                <a:ea typeface="Roboto"/>
                <a:cs typeface="Roboto"/>
                <a:sym typeface="Roboto"/>
              </a:rPr>
              <a:t>E-Government Literacy</a:t>
            </a:r>
            <a:endParaRPr sz="3100">
              <a:latin typeface="Roboto"/>
              <a:ea typeface="Roboto"/>
              <a:cs typeface="Roboto"/>
              <a:sym typeface="Roboto"/>
            </a:endParaRPr>
          </a:p>
        </p:txBody>
      </p:sp>
      <p:graphicFrame>
        <p:nvGraphicFramePr>
          <p:cNvPr id="1191" name="Google Shape;1191;g2d3a82ef00d_11_169"/>
          <p:cNvGraphicFramePr/>
          <p:nvPr/>
        </p:nvGraphicFramePr>
        <p:xfrm>
          <a:off x="1117789" y="890251"/>
          <a:ext cx="3000000" cy="3000000"/>
        </p:xfrm>
        <a:graphic>
          <a:graphicData uri="http://schemas.openxmlformats.org/drawingml/2006/table">
            <a:tbl>
              <a:tblPr bandRow="1" firstRow="1">
                <a:noFill/>
                <a:tableStyleId>{2123EC9F-B434-4D28-8D55-F346F87FAE27}</a:tableStyleId>
              </a:tblPr>
              <a:tblGrid>
                <a:gridCol w="4125625"/>
                <a:gridCol w="5830800"/>
              </a:tblGrid>
              <a:tr h="53267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4828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4"/>
                        </a:rPr>
                        <a:t>1.#003 Search feature</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Government portal(s) can be found on the first results page of any search engine typically used in that country</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lnB cap="flat" cmpd="sng" w="12700">
                      <a:solidFill>
                        <a:schemeClr val="lt1"/>
                      </a:solidFill>
                      <a:prstDash val="solid"/>
                      <a:round/>
                      <a:headEnd len="sm" w="sm" type="none"/>
                      <a:tailEnd len="sm" w="sm" type="none"/>
                    </a:lnB>
                  </a:tcPr>
                </a:tc>
              </a:tr>
              <a:tr h="100000">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5"/>
                        </a:rPr>
                        <a:t>2. #006 Help feature/FAQs section</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A Help or 'Frequently Asked Questions (FAQs)’ feature available on the portal.</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FFFFFF"/>
                      </a:solidFill>
                      <a:prstDash val="solid"/>
                      <a:round/>
                      <a:headEnd len="sm" w="sm" type="none"/>
                      <a:tailEnd len="sm" w="sm" type="none"/>
                    </a:lnB>
                  </a:tcPr>
                </a:tc>
              </a:tr>
              <a:tr h="5209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6"/>
                        </a:rPr>
                        <a:t>3.#007 Social networking features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The provision of social networking feature(s) (e.g. Facebook, Twitter, YouTube, Flickr, etc.).</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4799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7"/>
                        </a:rPr>
                        <a:t>4. #009 Live chat support with a person</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The provision of "live chat" support functionality with government employees/officers in real time.</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5209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8"/>
                        </a:rPr>
                        <a:t>5. #014 Privacy policy</a:t>
                      </a:r>
                      <a:endParaRPr sz="1500">
                        <a:latin typeface="Helvetica Neue"/>
                        <a:ea typeface="Helvetica Neue"/>
                        <a:cs typeface="Helvetica Neue"/>
                        <a:sym typeface="Helvetica Neue"/>
                      </a:endParaRPr>
                    </a:p>
                  </a:txBody>
                  <a:tcPr marT="32175" marB="32175" marR="64300" marL="64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Existence of a privacy policy or statement available on the MGP</a:t>
                      </a:r>
                      <a:endParaRPr sz="1500">
                        <a:latin typeface="Helvetica Neue"/>
                        <a:ea typeface="Helvetica Neue"/>
                        <a:cs typeface="Helvetica Neue"/>
                        <a:sym typeface="Helvetica Neue"/>
                      </a:endParaRPr>
                    </a:p>
                  </a:txBody>
                  <a:tcPr marT="32175" marB="32175" marR="64300" marL="643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499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9"/>
                        </a:rPr>
                        <a:t>6. #016 Information on online services use</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600"/>
                        <a:buFont typeface="Helvetica Neue"/>
                        <a:buNone/>
                      </a:pPr>
                      <a:r>
                        <a:rPr lang="en-GB" sz="1500">
                          <a:latin typeface="Helvetica Neue"/>
                          <a:ea typeface="Helvetica Neue"/>
                          <a:cs typeface="Helvetica Neue"/>
                          <a:sym typeface="Helvetica Neue"/>
                        </a:rPr>
                        <a:t>Guidance or tutorials to people in understanding and using online services.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chemeClr val="lt1"/>
                      </a:solidFill>
                      <a:prstDash val="solid"/>
                      <a:round/>
                      <a:headEnd len="sm" w="sm" type="none"/>
                      <a:tailEnd len="sm" w="sm" type="none"/>
                    </a:lnB>
                  </a:tcPr>
                </a:tc>
              </a:tr>
              <a:tr h="100000">
                <a:tc>
                  <a:txBody>
                    <a:bodyPr/>
                    <a:lstStyle/>
                    <a:p>
                      <a:pPr indent="0" lvl="0" marL="0" marR="0" rtl="0" algn="l">
                        <a:spcBef>
                          <a:spcPts val="0"/>
                        </a:spcBef>
                        <a:spcAft>
                          <a:spcPts val="0"/>
                        </a:spcAft>
                        <a:buNone/>
                      </a:pPr>
                      <a:r>
                        <a:rPr lang="en-GB" sz="1600" u="sng">
                          <a:solidFill>
                            <a:schemeClr val="hlink"/>
                          </a:solidFill>
                          <a:hlinkClick action="ppaction://hlinksldjump" r:id="rId10"/>
                        </a:rPr>
                        <a:t>7. #017 Digital ID to access online services</a:t>
                      </a:r>
                      <a:endParaRPr sz="1600"/>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Any kind of authentication required to access online services or restricted-access areas (e.g., digital ID; login and password; mobile key)</a:t>
                      </a:r>
                      <a:endParaRPr sz="1500"/>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g2d3a82ef00d_11_176"/>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1197" name="Google Shape;1197;g2d3a82ef00d_11_176"/>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1198" name="Google Shape;1198;g2d3a82ef00d_11_176"/>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E-</a:t>
            </a:r>
            <a:r>
              <a:rPr lang="en-GB" sz="3100">
                <a:latin typeface="Roboto"/>
                <a:ea typeface="Roboto"/>
                <a:cs typeface="Roboto"/>
                <a:sym typeface="Roboto"/>
              </a:rPr>
              <a:t>Government</a:t>
            </a:r>
            <a:r>
              <a:rPr b="0" i="0" lang="en-GB" sz="3100" u="none" cap="none" strike="noStrike">
                <a:solidFill>
                  <a:srgbClr val="000000"/>
                </a:solidFill>
                <a:latin typeface="Roboto"/>
                <a:ea typeface="Roboto"/>
                <a:cs typeface="Roboto"/>
                <a:sym typeface="Roboto"/>
              </a:rPr>
              <a:t> </a:t>
            </a:r>
            <a:r>
              <a:rPr lang="en-GB" sz="3100">
                <a:latin typeface="Roboto"/>
                <a:ea typeface="Roboto"/>
                <a:cs typeface="Roboto"/>
                <a:sym typeface="Roboto"/>
              </a:rPr>
              <a:t>Literacy</a:t>
            </a:r>
            <a:endParaRPr sz="1500"/>
          </a:p>
        </p:txBody>
      </p:sp>
      <p:graphicFrame>
        <p:nvGraphicFramePr>
          <p:cNvPr id="1199" name="Google Shape;1199;g2d3a82ef00d_11_176"/>
          <p:cNvGraphicFramePr/>
          <p:nvPr/>
        </p:nvGraphicFramePr>
        <p:xfrm>
          <a:off x="727727" y="1430451"/>
          <a:ext cx="3000000" cy="3000000"/>
        </p:xfrm>
        <a:graphic>
          <a:graphicData uri="http://schemas.openxmlformats.org/drawingml/2006/table">
            <a:tbl>
              <a:tblPr bandRow="1" firstRow="1">
                <a:noFill/>
                <a:tableStyleId>{2123EC9F-B434-4D28-8D55-F346F87FAE27}</a:tableStyleId>
              </a:tblPr>
              <a:tblGrid>
                <a:gridCol w="4352425"/>
                <a:gridCol w="6151300"/>
              </a:tblGrid>
              <a:tr h="34897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lnB cap="flat" cmpd="sng" w="12700">
                      <a:solidFill>
                        <a:srgbClr val="FFFFFF"/>
                      </a:solidFill>
                      <a:prstDash val="solid"/>
                      <a:round/>
                      <a:headEnd len="sm" w="sm" type="none"/>
                      <a:tailEnd len="sm" w="sm" type="none"/>
                    </a:lnB>
                  </a:tcPr>
                </a:tc>
              </a:tr>
              <a:tr h="4715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4"/>
                        </a:rPr>
                        <a:t>8. #036a Facilitation of free Internet access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Information on connecting to the country’s free WIFI or statements of agreement with mobile operators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4715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5"/>
                        </a:rPr>
                        <a:t>9. #036b Access to physical spaces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Information on government access to physical spaces for online services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4715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6"/>
                        </a:rPr>
                        <a:t>10. #038 Open data metadata</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The provision of relevant metadata/ dictionary about each open data file.</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471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7"/>
                        </a:rPr>
                        <a:t>11. #039 Guidance on using Open Government datasets</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latin typeface="Helvetica Neue"/>
                          <a:ea typeface="Helvetica Neue"/>
                          <a:cs typeface="Helvetica Neue"/>
                          <a:sym typeface="Helvetica Neue"/>
                        </a:rPr>
                        <a:t>Evidence of guidance/toolkit on using Open Government datasets, helping users to better understand how to access and use open dataset</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lnT cap="flat" cmpd="sng" w="38100">
                      <a:solidFill>
                        <a:srgbClr val="FFFFFF"/>
                      </a:solidFill>
                      <a:prstDash val="solid"/>
                      <a:round/>
                      <a:headEnd len="sm" w="sm" type="none"/>
                      <a:tailEnd len="sm" w="sm" type="none"/>
                    </a:lnT>
                  </a:tcPr>
                </a:tc>
              </a:tr>
              <a:tr h="556100">
                <a:tc>
                  <a:txBody>
                    <a:bodyPr/>
                    <a:lstStyle/>
                    <a:p>
                      <a:pPr indent="0" lvl="0" marL="0" rtl="0" algn="l">
                        <a:spcBef>
                          <a:spcPts val="0"/>
                        </a:spcBef>
                        <a:spcAft>
                          <a:spcPts val="0"/>
                        </a:spcAft>
                        <a:buNone/>
                      </a:pPr>
                      <a:r>
                        <a:rPr lang="en-GB" sz="1500" u="sng">
                          <a:solidFill>
                            <a:schemeClr val="hlink"/>
                          </a:solidFill>
                          <a:hlinkClick action="ppaction://hlinksldjump" r:id="rId8"/>
                        </a:rPr>
                        <a:t>12. #086 Mark favorite/most used online services</a:t>
                      </a:r>
                      <a:endParaRPr sz="1500"/>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Ability to customize/personalize the national portal(s) to mark users’ favourite/most used online services </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556100">
                <a:tc>
                  <a:txBody>
                    <a:bodyPr/>
                    <a:lstStyle/>
                    <a:p>
                      <a:pPr indent="0" lvl="0" marL="0" rtl="0" algn="l">
                        <a:spcBef>
                          <a:spcPts val="0"/>
                        </a:spcBef>
                        <a:spcAft>
                          <a:spcPts val="0"/>
                        </a:spcAft>
                        <a:buNone/>
                      </a:pPr>
                      <a:r>
                        <a:rPr lang="en-GB" sz="1500" u="sng">
                          <a:solidFill>
                            <a:schemeClr val="hlink"/>
                          </a:solidFill>
                          <a:hlinkClick action="ppaction://hlinksldjump" r:id="rId9"/>
                        </a:rPr>
                        <a:t>13. #317,318,319,320,321,322 Co Creation/production of e-services</a:t>
                      </a:r>
                      <a:endParaRPr sz="1500"/>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Evidence of any co creation and/or co-production of e-service (for HEALTH/ EDUCATION/ EMPLOYMENT/ SOCIAL PROTECTION/ ENVIRONMENT/ JUSTICE)</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pic>
        <p:nvPicPr>
          <p:cNvPr id="1204" name="Google Shape;1204;g2d3a82ef00d_11_183"/>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205" name="Google Shape;1205;g2d3a82ef00d_11_183"/>
          <p:cNvSpPr txBox="1"/>
          <p:nvPr/>
        </p:nvSpPr>
        <p:spPr>
          <a:xfrm>
            <a:off x="3595216"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Helvetica Neue"/>
              <a:buNone/>
            </a:pPr>
            <a:r>
              <a:rPr b="0" i="0" lang="en-GB" sz="3200" u="none" cap="none" strike="noStrike">
                <a:solidFill>
                  <a:srgbClr val="000000"/>
                </a:solidFill>
                <a:latin typeface="Helvetica Neue"/>
                <a:ea typeface="Helvetica Neue"/>
                <a:cs typeface="Helvetica Neue"/>
                <a:sym typeface="Helvetica Neue"/>
              </a:rPr>
              <a:t>1. </a:t>
            </a:r>
            <a:r>
              <a:rPr lang="en-GB" sz="3200">
                <a:latin typeface="Helvetica Neue"/>
                <a:ea typeface="Helvetica Neue"/>
                <a:cs typeface="Helvetica Neue"/>
                <a:sym typeface="Helvetica Neue"/>
              </a:rPr>
              <a:t>S</a:t>
            </a:r>
            <a:r>
              <a:rPr b="0" i="0" lang="en-GB" sz="3200" u="none" cap="none" strike="noStrike">
                <a:solidFill>
                  <a:srgbClr val="000000"/>
                </a:solidFill>
                <a:latin typeface="Helvetica Neue"/>
                <a:ea typeface="Helvetica Neue"/>
                <a:cs typeface="Helvetica Neue"/>
                <a:sym typeface="Helvetica Neue"/>
              </a:rPr>
              <a:t>earch </a:t>
            </a:r>
            <a:r>
              <a:rPr lang="en-GB" sz="3200">
                <a:latin typeface="Helvetica Neue"/>
                <a:ea typeface="Helvetica Neue"/>
                <a:cs typeface="Helvetica Neue"/>
                <a:sym typeface="Helvetica Neue"/>
              </a:rPr>
              <a:t>feature</a:t>
            </a:r>
            <a:r>
              <a:rPr b="0" i="0" lang="en-GB" sz="3200" u="none" cap="none" strike="noStrike">
                <a:solidFill>
                  <a:srgbClr val="000000"/>
                </a:solidFill>
                <a:latin typeface="Helvetica Neue"/>
                <a:ea typeface="Helvetica Neue"/>
                <a:cs typeface="Helvetica Neue"/>
                <a:sym typeface="Helvetica Neue"/>
              </a:rPr>
              <a:t> (#</a:t>
            </a:r>
            <a:r>
              <a:rPr lang="en-GB" sz="3200">
                <a:latin typeface="Helvetica Neue"/>
                <a:ea typeface="Helvetica Neue"/>
                <a:cs typeface="Helvetica Neue"/>
                <a:sym typeface="Helvetica Neue"/>
              </a:rPr>
              <a:t>0</a:t>
            </a:r>
            <a:r>
              <a:rPr b="0" i="0" lang="en-GB" sz="3200" u="none" cap="none" strike="noStrike">
                <a:solidFill>
                  <a:srgbClr val="000000"/>
                </a:solidFill>
                <a:latin typeface="Helvetica Neue"/>
                <a:ea typeface="Helvetica Neue"/>
                <a:cs typeface="Helvetica Neue"/>
                <a:sym typeface="Helvetica Neue"/>
              </a:rPr>
              <a:t>0</a:t>
            </a:r>
            <a:r>
              <a:rPr lang="en-GB" sz="3200">
                <a:latin typeface="Helvetica Neue"/>
                <a:ea typeface="Helvetica Neue"/>
                <a:cs typeface="Helvetica Neue"/>
                <a:sym typeface="Helvetica Neue"/>
              </a:rPr>
              <a:t>3</a:t>
            </a:r>
            <a:r>
              <a:rPr b="0" i="0" lang="en-GB" sz="3200" u="none" cap="none" strike="noStrike">
                <a:solidFill>
                  <a:srgbClr val="000000"/>
                </a:solidFill>
                <a:latin typeface="Helvetica Neue"/>
                <a:ea typeface="Helvetica Neue"/>
                <a:cs typeface="Helvetica Neue"/>
                <a:sym typeface="Helvetica Neue"/>
              </a:rPr>
              <a:t>)</a:t>
            </a:r>
            <a:endParaRPr b="0" i="0" sz="3200" u="none" cap="none" strike="noStrike">
              <a:solidFill>
                <a:srgbClr val="000000"/>
              </a:solidFill>
              <a:latin typeface="Roboto"/>
              <a:ea typeface="Roboto"/>
              <a:cs typeface="Roboto"/>
              <a:sym typeface="Roboto"/>
            </a:endParaRPr>
          </a:p>
        </p:txBody>
      </p:sp>
      <p:graphicFrame>
        <p:nvGraphicFramePr>
          <p:cNvPr id="1206" name="Google Shape;1206;g2d3a82ef00d_11_183"/>
          <p:cNvGraphicFramePr/>
          <p:nvPr/>
        </p:nvGraphicFramePr>
        <p:xfrm>
          <a:off x="-18891" y="750056"/>
          <a:ext cx="3000000" cy="3000000"/>
        </p:xfrm>
        <a:graphic>
          <a:graphicData uri="http://schemas.openxmlformats.org/drawingml/2006/table">
            <a:tbl>
              <a:tblPr bandRow="1" firstRow="1">
                <a:noFill/>
                <a:tableStyleId>{2123EC9F-B434-4D28-8D55-F346F87FAE27}</a:tableStyleId>
              </a:tblPr>
              <a:tblGrid>
                <a:gridCol w="1767300"/>
                <a:gridCol w="104624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Qualified by a search bar on the main web page of the government portal and verified through a search using one word. </a:t>
                      </a:r>
                      <a:endParaRPr sz="1300"/>
                    </a:p>
                  </a:txBody>
                  <a:tcPr marT="28300" marB="28300" marR="56625" marL="56625" anchor="ctr"/>
                </a:tc>
              </a:tr>
              <a:tr h="6695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Enables visitors to quickly and efficiently find specific information, services, or resources, enhancing user experience, promoting accessibility, and increasing overall user satisfaction and engagement.</a:t>
                      </a:r>
                      <a:endParaRPr sz="1300"/>
                    </a:p>
                  </a:txBody>
                  <a:tcPr marT="28300" marB="28300" marR="56625" marL="56625" anchor="b"/>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Choose a Search Engine: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Select a reliable search engine service or software that fits your budget and technical requirements. Google Custom Search, Algolia, and Elasticsearch are popular options.</a:t>
                      </a:r>
                      <a:endParaRPr sz="1300"/>
                    </a:p>
                    <a:p>
                      <a:pPr indent="-336550" lvl="0" marL="342900" marR="0" rtl="0" algn="l">
                        <a:spcBef>
                          <a:spcPts val="0"/>
                        </a:spcBef>
                        <a:spcAft>
                          <a:spcPts val="0"/>
                        </a:spcAft>
                        <a:buClr>
                          <a:schemeClr val="dk1"/>
                        </a:buClr>
                        <a:buSzPts val="1700"/>
                        <a:buFont typeface="Calibri"/>
                        <a:buAutoNum type="arabicPeriod"/>
                      </a:pPr>
                      <a:r>
                        <a:rPr b="1" lang="en-GB" sz="1700"/>
                        <a:t>Index Website Content: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Ensure pages, documents, and resources on the </a:t>
                      </a:r>
                      <a:r>
                        <a:rPr lang="en-GB" sz="1700"/>
                        <a:t>government</a:t>
                      </a:r>
                      <a:r>
                        <a:rPr lang="en-GB" sz="1700" u="none" cap="none" strike="noStrike"/>
                        <a:t> </a:t>
                      </a:r>
                      <a:r>
                        <a:rPr lang="en-GB" sz="1700"/>
                        <a:t>portal</a:t>
                      </a:r>
                      <a:r>
                        <a:rPr lang="en-GB" sz="1700" u="none" cap="none" strike="noStrike"/>
                        <a:t> are indexed by the search engine.</a:t>
                      </a:r>
                      <a:endParaRPr b="0" i="0" sz="1700" u="none" cap="none" strike="noStrike">
                        <a:solidFill>
                          <a:schemeClr val="dk1"/>
                        </a:solidFill>
                        <a:latin typeface="Calibri"/>
                        <a:ea typeface="Calibri"/>
                        <a:cs typeface="Calibri"/>
                        <a:sym typeface="Calibri"/>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Design User-Friendly Interface: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Place the search bar prominently on the homepage and all other key pages.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Faceted Search (Filters):</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Implement filters that allow users to refine search results based on categories such as departments, document types, or publication dates.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Regularly Update Content: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Keep the website content up-to-date.</a:t>
                      </a:r>
                      <a:endParaRPr sz="1300"/>
                    </a:p>
                    <a:p>
                      <a:pPr indent="0" lvl="0" marL="0" marR="0" rtl="0" algn="l">
                        <a:spcBef>
                          <a:spcPts val="0"/>
                        </a:spcBef>
                        <a:spcAft>
                          <a:spcPts val="0"/>
                        </a:spcAft>
                        <a:buClr>
                          <a:schemeClr val="dk1"/>
                        </a:buClr>
                        <a:buSzPts val="1900"/>
                        <a:buFont typeface="Calibri"/>
                        <a:buNone/>
                      </a:pPr>
                      <a:r>
                        <a:rPr lang="en-GB" sz="1700"/>
                        <a:t>For more information check </a:t>
                      </a:r>
                      <a:r>
                        <a:rPr lang="en-GB" sz="1700" u="none"/>
                        <a:t>out</a:t>
                      </a:r>
                      <a:r>
                        <a:rPr i="1" lang="en-GB" sz="1700" u="none"/>
                        <a:t> </a:t>
                      </a:r>
                      <a:r>
                        <a:rPr i="1" lang="en-GB" sz="1700" u="sng">
                          <a:solidFill>
                            <a:schemeClr val="hlink"/>
                          </a:solidFill>
                          <a:hlinkClick r:id="rId4"/>
                        </a:rPr>
                        <a:t>Lynton’s guide </a:t>
                      </a:r>
                      <a:r>
                        <a:rPr i="1" lang="en-GB" sz="1700" u="none"/>
                        <a:t>or </a:t>
                      </a:r>
                      <a:r>
                        <a:rPr i="1" lang="en-GB" sz="1700" u="sng">
                          <a:solidFill>
                            <a:schemeClr val="hlink"/>
                          </a:solidFill>
                          <a:hlinkClick r:id="rId5"/>
                        </a:rPr>
                        <a:t>Fresh Tech Tips</a:t>
                      </a:r>
                      <a:r>
                        <a:rPr i="1" lang="en-GB" sz="1700" u="none"/>
                        <a:t>.</a:t>
                      </a:r>
                      <a:endParaRPr sz="1700"/>
                    </a:p>
                  </a:txBody>
                  <a:tcPr marT="28300" marB="28300" marR="56625" marL="56625"/>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Ghana’s</a:t>
                      </a:r>
                      <a:r>
                        <a:rPr lang="en-GB" sz="1700"/>
                        <a:t> portal search feature</a:t>
                      </a:r>
                      <a:endParaRPr sz="1300"/>
                    </a:p>
                    <a:p>
                      <a:pPr indent="0" lvl="0" marL="0" marR="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t/>
                      </a:r>
                      <a:endParaRPr sz="1700">
                        <a:solidFill>
                          <a:srgbClr val="0070C0"/>
                        </a:solidFill>
                        <a:latin typeface="Helvetica Neue"/>
                        <a:ea typeface="Helvetica Neue"/>
                        <a:cs typeface="Helvetica Neue"/>
                        <a:sym typeface="Helvetica Neue"/>
                      </a:endParaRPr>
                    </a:p>
                    <a:p>
                      <a:pPr indent="0" lvl="0" marL="0" rtl="0" algn="r">
                        <a:spcBef>
                          <a:spcPts val="0"/>
                        </a:spcBef>
                        <a:spcAft>
                          <a:spcPts val="0"/>
                        </a:spcAft>
                        <a:buClr>
                          <a:schemeClr val="dk1"/>
                        </a:buClr>
                        <a:buFont typeface="Arial"/>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b="1" sz="17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07" name="Google Shape;1207;g2d3a82ef00d_11_183"/>
          <p:cNvPicPr preferRelativeResize="0"/>
          <p:nvPr/>
        </p:nvPicPr>
        <p:blipFill>
          <a:blip r:embed="rId8">
            <a:alphaModFix/>
          </a:blip>
          <a:stretch>
            <a:fillRect/>
          </a:stretch>
        </p:blipFill>
        <p:spPr>
          <a:xfrm>
            <a:off x="293475" y="5813800"/>
            <a:ext cx="1131700" cy="113170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pic>
        <p:nvPicPr>
          <p:cNvPr id="1212" name="Google Shape;1212;g2d3a82ef00d_11_189"/>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213" name="Google Shape;1213;g2d3a82ef00d_11_189"/>
          <p:cNvSpPr txBox="1"/>
          <p:nvPr/>
        </p:nvSpPr>
        <p:spPr>
          <a:xfrm>
            <a:off x="3295671"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2. Help feature/FAQs section (#006)</a:t>
            </a:r>
            <a:endParaRPr sz="2800">
              <a:latin typeface="Helvetica Neue"/>
              <a:ea typeface="Helvetica Neue"/>
              <a:cs typeface="Helvetica Neue"/>
              <a:sym typeface="Helvetica Neue"/>
            </a:endParaRPr>
          </a:p>
        </p:txBody>
      </p:sp>
      <p:graphicFrame>
        <p:nvGraphicFramePr>
          <p:cNvPr id="1214" name="Google Shape;1214;g2d3a82ef00d_11_189"/>
          <p:cNvGraphicFramePr/>
          <p:nvPr/>
        </p:nvGraphicFramePr>
        <p:xfrm>
          <a:off x="-6" y="649907"/>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700"/>
                        <a:t>Defined by a Help or 'Frequently Asked Questions (FAQs)’ feature available on the portal. This feature is intended to help the user navigate the site and finding information and/or providing the user with an extensive knowledge base of commonly asked questions that users pose in their search for information.</a:t>
                      </a:r>
                      <a:endParaRPr sz="13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700"/>
                        <a:t>Provides instant, accurate, and accessible information, enhancing user experience, and promoting efficient communication between the government and people.</a:t>
                      </a:r>
                      <a:endParaRPr sz="13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rgbClr val="000000"/>
                        </a:buClr>
                        <a:buSzPts val="1700"/>
                        <a:buFont typeface="Calibri"/>
                        <a:buAutoNum type="arabicPeriod"/>
                      </a:pPr>
                      <a:r>
                        <a:rPr b="1" lang="en-GB" sz="1700"/>
                        <a:t>Identify Common Queries: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Analyze frequently asked questions and common issues </a:t>
                      </a:r>
                      <a:r>
                        <a:rPr lang="en-GB" sz="1700"/>
                        <a:t>users</a:t>
                      </a:r>
                      <a:r>
                        <a:rPr lang="en-GB" sz="1700" u="none" cap="none" strike="noStrike"/>
                        <a:t> encounter while using the portal.</a:t>
                      </a:r>
                      <a:endParaRPr sz="1300"/>
                    </a:p>
                    <a:p>
                      <a:pPr indent="-336550" lvl="0" marL="342900" marR="0" rtl="0" algn="l">
                        <a:spcBef>
                          <a:spcPts val="0"/>
                        </a:spcBef>
                        <a:spcAft>
                          <a:spcPts val="0"/>
                        </a:spcAft>
                        <a:buClr>
                          <a:srgbClr val="000000"/>
                        </a:buClr>
                        <a:buSzPts val="1700"/>
                        <a:buFont typeface="Calibri"/>
                        <a:buAutoNum type="arabicPeriod"/>
                      </a:pPr>
                      <a:r>
                        <a:rPr b="1" lang="en-GB" sz="1700"/>
                        <a:t>User-Friendly Interface: </a:t>
                      </a:r>
                      <a:endParaRPr sz="1300"/>
                    </a:p>
                    <a:p>
                      <a:pPr indent="-336550" lvl="1" marL="800100" marR="0" rtl="0" algn="l">
                        <a:spcBef>
                          <a:spcPts val="0"/>
                        </a:spcBef>
                        <a:spcAft>
                          <a:spcPts val="0"/>
                        </a:spcAft>
                        <a:buClr>
                          <a:srgbClr val="000000"/>
                        </a:buClr>
                        <a:buSzPts val="1700"/>
                        <a:buFont typeface="Calibri"/>
                        <a:buAutoNum type="alphaLcPeriod"/>
                      </a:pPr>
                      <a:r>
                        <a:rPr lang="en-GB" sz="1700" u="none" cap="none" strike="noStrike"/>
                        <a:t>Design a clean and intuitive interface with a dedicated section for FAQs.</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Search Functionality: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Implement a robust search bar allowing users to enter keywords and find relevant FAQs quickly.</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Regular Updates: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Keep the FAQs updated based on new queries and changing policies. Remove outdated information.</a:t>
                      </a:r>
                      <a:endParaRPr sz="1300"/>
                    </a:p>
                    <a:p>
                      <a:pPr indent="-336550" lvl="0" marL="342900" marR="0" rtl="0" algn="l">
                        <a:spcBef>
                          <a:spcPts val="0"/>
                        </a:spcBef>
                        <a:spcAft>
                          <a:spcPts val="0"/>
                        </a:spcAft>
                        <a:buClr>
                          <a:srgbClr val="000000"/>
                        </a:buClr>
                        <a:buSzPts val="1700"/>
                        <a:buFont typeface="Calibri"/>
                        <a:buAutoNum type="arabicPeriod"/>
                      </a:pPr>
                      <a:r>
                        <a:rPr b="1" i="0" lang="en-GB" sz="1700">
                          <a:solidFill>
                            <a:srgbClr val="000000"/>
                          </a:solidFill>
                          <a:latin typeface="Calibri"/>
                          <a:ea typeface="Calibri"/>
                          <a:cs typeface="Calibri"/>
                          <a:sym typeface="Calibri"/>
                        </a:rPr>
                        <a:t>Prominent Placement: </a:t>
                      </a:r>
                      <a:endParaRPr sz="1300"/>
                    </a:p>
                    <a:p>
                      <a:pPr indent="-336550" lvl="1" marL="800100" marR="0" rtl="0" algn="l">
                        <a:spcBef>
                          <a:spcPts val="0"/>
                        </a:spcBef>
                        <a:spcAft>
                          <a:spcPts val="0"/>
                        </a:spcAft>
                        <a:buClr>
                          <a:srgbClr val="000000"/>
                        </a:buClr>
                        <a:buSzPts val="1700"/>
                        <a:buFont typeface="Calibri"/>
                        <a:buAutoNum type="alphaLcPeriod"/>
                      </a:pPr>
                      <a:r>
                        <a:rPr b="0" i="0" lang="en-GB" sz="1700" u="none" cap="none" strike="noStrike">
                          <a:solidFill>
                            <a:srgbClr val="000000"/>
                          </a:solidFill>
                          <a:latin typeface="Calibri"/>
                          <a:ea typeface="Calibri"/>
                          <a:cs typeface="Calibri"/>
                          <a:sym typeface="Calibri"/>
                        </a:rPr>
                        <a:t>Feature the FAQs prominently on the portal, making it easily accessible from the homepage and main navigation menu.</a:t>
                      </a:r>
                      <a:endParaRPr sz="1300"/>
                    </a:p>
                    <a:p>
                      <a:pPr indent="0" lvl="0" marL="0" marR="0" rtl="0" algn="l">
                        <a:lnSpc>
                          <a:spcPct val="100000"/>
                        </a:lnSpc>
                        <a:spcBef>
                          <a:spcPts val="0"/>
                        </a:spcBef>
                        <a:spcAft>
                          <a:spcPts val="0"/>
                        </a:spcAft>
                        <a:buClr>
                          <a:srgbClr val="000000"/>
                        </a:buClr>
                        <a:buSzPts val="1900"/>
                        <a:buFont typeface="Calibri"/>
                        <a:buNone/>
                      </a:pPr>
                      <a:r>
                        <a:rPr lang="en-GB" sz="1700"/>
                        <a:t>For more information check </a:t>
                      </a:r>
                      <a:r>
                        <a:rPr lang="en-GB" sz="1700" u="none"/>
                        <a:t>out</a:t>
                      </a:r>
                      <a:r>
                        <a:rPr i="1" lang="en-GB" sz="1700" u="none"/>
                        <a:t> </a:t>
                      </a:r>
                      <a:r>
                        <a:rPr i="1" lang="en-GB" sz="1700" u="sng">
                          <a:solidFill>
                            <a:srgbClr val="0563C1"/>
                          </a:solidFill>
                          <a:hlinkClick r:id="rId4">
                            <a:extLst>
                              <a:ext uri="{A12FA001-AC4F-418D-AE19-62706E023703}">
                                <ahyp:hlinkClr val="tx"/>
                              </a:ext>
                            </a:extLst>
                          </a:hlinkClick>
                        </a:rPr>
                        <a:t>WebFx’s guide </a:t>
                      </a:r>
                      <a:r>
                        <a:rPr i="1" lang="en-GB" sz="1700" u="none"/>
                        <a:t>on Help Features or </a:t>
                      </a:r>
                      <a:r>
                        <a:rPr i="1" lang="en-GB" sz="1700" u="sng">
                          <a:solidFill>
                            <a:srgbClr val="0563C1"/>
                          </a:solidFill>
                          <a:hlinkClick r:id="rId5">
                            <a:extLst>
                              <a:ext uri="{A12FA001-AC4F-418D-AE19-62706E023703}">
                                <ahyp:hlinkClr val="tx"/>
                              </a:ext>
                            </a:extLst>
                          </a:hlinkClick>
                        </a:rPr>
                        <a:t>Zendesk’s guide</a:t>
                      </a:r>
                      <a:r>
                        <a:rPr i="1" lang="en-GB" sz="1700" u="none"/>
                        <a:t> for FAQs.</a:t>
                      </a:r>
                      <a:endParaRPr sz="17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Fiji’s</a:t>
                      </a:r>
                      <a:r>
                        <a:rPr lang="en-GB" sz="1700"/>
                        <a:t> extensive FAQ section organized by theme</a:t>
                      </a:r>
                      <a:endParaRPr sz="1300"/>
                    </a:p>
                    <a:p>
                      <a:pPr indent="0" lvl="0" marL="0" marR="0" rtl="0" algn="l">
                        <a:spcBef>
                          <a:spcPts val="0"/>
                        </a:spcBef>
                        <a:spcAft>
                          <a:spcPts val="0"/>
                        </a:spcAft>
                        <a:buNone/>
                      </a:pPr>
                      <a:r>
                        <a:t/>
                      </a:r>
                      <a:endParaRPr sz="1700"/>
                    </a:p>
                    <a:p>
                      <a:pPr indent="0" lvl="0" marL="0" rtl="0" algn="r">
                        <a:spcBef>
                          <a:spcPts val="0"/>
                        </a:spcBef>
                        <a:spcAft>
                          <a:spcPts val="0"/>
                        </a:spcAft>
                        <a:buClr>
                          <a:schemeClr val="dk1"/>
                        </a:buClr>
                        <a:buFont typeface="Arial"/>
                        <a:buNone/>
                      </a:pPr>
                      <a:r>
                        <a:rPr lang="en-GB" sz="1700"/>
                        <a:t>  </a:t>
                      </a:r>
                      <a:endParaRPr sz="1700"/>
                    </a:p>
                    <a:p>
                      <a:pPr indent="0" lvl="0" marL="0" rtl="0" algn="r">
                        <a:spcBef>
                          <a:spcPts val="0"/>
                        </a:spcBef>
                        <a:spcAft>
                          <a:spcPts val="0"/>
                        </a:spcAft>
                        <a:buClr>
                          <a:schemeClr val="dk1"/>
                        </a:buClr>
                        <a:buFont typeface="Arial"/>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7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215" name="Google Shape;1215;g2d3a82ef00d_11_189"/>
          <p:cNvPicPr preferRelativeResize="0"/>
          <p:nvPr/>
        </p:nvPicPr>
        <p:blipFill>
          <a:blip r:embed="rId8">
            <a:alphaModFix/>
          </a:blip>
          <a:stretch>
            <a:fillRect/>
          </a:stretch>
        </p:blipFill>
        <p:spPr>
          <a:xfrm>
            <a:off x="448725" y="5782950"/>
            <a:ext cx="793050" cy="7930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pic>
        <p:nvPicPr>
          <p:cNvPr id="1220" name="Google Shape;1220;g2d3a82ef00d_11_195"/>
          <p:cNvPicPr preferRelativeResize="0"/>
          <p:nvPr/>
        </p:nvPicPr>
        <p:blipFill rotWithShape="1">
          <a:blip r:embed="rId3">
            <a:alphaModFix/>
          </a:blip>
          <a:srcRect b="0" l="0" r="0" t="0"/>
          <a:stretch/>
        </p:blipFill>
        <p:spPr>
          <a:xfrm>
            <a:off x="214726" y="139252"/>
            <a:ext cx="3060307" cy="554739"/>
          </a:xfrm>
          <a:prstGeom prst="rect">
            <a:avLst/>
          </a:prstGeom>
          <a:noFill/>
          <a:ln>
            <a:noFill/>
          </a:ln>
        </p:spPr>
      </p:pic>
      <p:sp>
        <p:nvSpPr>
          <p:cNvPr id="1221" name="Google Shape;1221;g2d3a82ef00d_11_195"/>
          <p:cNvSpPr txBox="1"/>
          <p:nvPr/>
        </p:nvSpPr>
        <p:spPr>
          <a:xfrm>
            <a:off x="3489757" y="46088"/>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lang="en-GB" sz="2800">
                <a:latin typeface="Helvetica Neue"/>
                <a:ea typeface="Helvetica Neue"/>
                <a:cs typeface="Helvetica Neue"/>
                <a:sym typeface="Helvetica Neue"/>
              </a:rPr>
              <a:t>3</a:t>
            </a:r>
            <a:r>
              <a:rPr b="0" i="0" lang="en-GB" sz="2800" u="none" cap="none" strike="noStrike">
                <a:solidFill>
                  <a:srgbClr val="000000"/>
                </a:solidFill>
                <a:latin typeface="Helvetica Neue"/>
                <a:ea typeface="Helvetica Neue"/>
                <a:cs typeface="Helvetica Neue"/>
                <a:sym typeface="Helvetica Neue"/>
              </a:rPr>
              <a:t>. Social networking features (#</a:t>
            </a:r>
            <a:r>
              <a:rPr lang="en-GB" sz="2800">
                <a:latin typeface="Helvetica Neue"/>
                <a:ea typeface="Helvetica Neue"/>
                <a:cs typeface="Helvetica Neue"/>
                <a:sym typeface="Helvetica Neue"/>
              </a:rPr>
              <a:t>00</a:t>
            </a:r>
            <a:r>
              <a:rPr b="0" i="0" lang="en-GB" sz="2800" u="none" cap="none" strike="noStrike">
                <a:solidFill>
                  <a:srgbClr val="000000"/>
                </a:solidFill>
                <a:latin typeface="Helvetica Neue"/>
                <a:ea typeface="Helvetica Neue"/>
                <a:cs typeface="Helvetica Neue"/>
                <a:sym typeface="Helvetica Neue"/>
              </a:rPr>
              <a:t>7)</a:t>
            </a:r>
            <a:endParaRPr b="0" i="0" sz="2800" u="none" cap="none" strike="noStrike">
              <a:solidFill>
                <a:srgbClr val="000000"/>
              </a:solidFill>
              <a:latin typeface="Roboto"/>
              <a:ea typeface="Roboto"/>
              <a:cs typeface="Roboto"/>
              <a:sym typeface="Roboto"/>
            </a:endParaRPr>
          </a:p>
        </p:txBody>
      </p:sp>
      <p:graphicFrame>
        <p:nvGraphicFramePr>
          <p:cNvPr id="1222" name="Google Shape;1222;g2d3a82ef00d_11_195"/>
          <p:cNvGraphicFramePr/>
          <p:nvPr/>
        </p:nvGraphicFramePr>
        <p:xfrm>
          <a:off x="-33" y="693987"/>
          <a:ext cx="3000000" cy="3000000"/>
        </p:xfrm>
        <a:graphic>
          <a:graphicData uri="http://schemas.openxmlformats.org/drawingml/2006/table">
            <a:tbl>
              <a:tblPr bandRow="1" firstRow="1">
                <a:noFill/>
                <a:tableStyleId>{2123EC9F-B434-4D28-8D55-F346F87FAE27}</a:tableStyleId>
              </a:tblPr>
              <a:tblGrid>
                <a:gridCol w="1761875"/>
                <a:gridCol w="10430175"/>
              </a:tblGrid>
              <a:tr h="36462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provision of social networking feature(s) (e.g. Facebook, Twitter, YouTube, Flickr, etc.) on the portal.</a:t>
                      </a:r>
                      <a:endParaRPr sz="1300"/>
                    </a:p>
                  </a:txBody>
                  <a:tcPr marT="28300" marB="28300" marR="56625" marL="56625" anchor="ctr"/>
                </a:tc>
              </a:tr>
              <a:tr h="610600">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Fosters direct and interactive communication with users, enhances transparency, and encourages national engagement, creating a dynamic platform for sharing information and gathering public input.</a:t>
                      </a:r>
                      <a:endParaRPr sz="1300"/>
                    </a:p>
                  </a:txBody>
                  <a:tcPr marT="28300" marB="28300" marR="56625" marL="56625" anchor="b"/>
                </a:tc>
              </a:tr>
              <a:tr h="42082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a Social Media Policy:</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Create clear guidelines for the use of social networking platforms. Define the purpose, responsible personnel, content guidelines, and response protocols.</a:t>
                      </a:r>
                      <a:endParaRPr sz="1300"/>
                    </a:p>
                    <a:p>
                      <a:pPr indent="-336550" lvl="0" marL="342900" marR="0" rtl="0" algn="l">
                        <a:spcBef>
                          <a:spcPts val="0"/>
                        </a:spcBef>
                        <a:spcAft>
                          <a:spcPts val="0"/>
                        </a:spcAft>
                        <a:buClr>
                          <a:schemeClr val="dk1"/>
                        </a:buClr>
                        <a:buSzPts val="1700"/>
                        <a:buFont typeface="Calibri"/>
                        <a:buAutoNum type="arabicPeriod"/>
                      </a:pPr>
                      <a:r>
                        <a:rPr b="1" lang="en-GB" sz="1700"/>
                        <a:t>Integrate Platforms Seamlessly:</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Work with web developers to seamlessly integrate social media buttons and feeds into your website.</a:t>
                      </a:r>
                      <a:endParaRPr sz="1300"/>
                    </a:p>
                    <a:p>
                      <a:pPr indent="-336550" lvl="0" marL="342900" marR="0" rtl="0" algn="l">
                        <a:spcBef>
                          <a:spcPts val="0"/>
                        </a:spcBef>
                        <a:spcAft>
                          <a:spcPts val="0"/>
                        </a:spcAft>
                        <a:buClr>
                          <a:schemeClr val="dk1"/>
                        </a:buClr>
                        <a:buSzPts val="1700"/>
                        <a:buFont typeface="Calibri"/>
                        <a:buAutoNum type="arabicPeriod"/>
                      </a:pPr>
                      <a:r>
                        <a:rPr b="1" lang="en-GB" sz="1700"/>
                        <a:t>Create Engaging Content:</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Develop a content strategy, share updates about </a:t>
                      </a:r>
                      <a:r>
                        <a:rPr lang="en-GB" sz="1700"/>
                        <a:t>country-wide</a:t>
                      </a:r>
                      <a:r>
                        <a:rPr lang="en-GB" sz="1700" u="none" cap="none" strike="noStrike"/>
                        <a:t> events, public services, policies, achievements.</a:t>
                      </a:r>
                      <a:endParaRPr sz="1300"/>
                    </a:p>
                    <a:p>
                      <a:pPr indent="-336550" lvl="0" marL="342900" marR="0" rtl="0" algn="l">
                        <a:spcBef>
                          <a:spcPts val="0"/>
                        </a:spcBef>
                        <a:spcAft>
                          <a:spcPts val="0"/>
                        </a:spcAft>
                        <a:buClr>
                          <a:schemeClr val="dk1"/>
                        </a:buClr>
                        <a:buSzPts val="1700"/>
                        <a:buFont typeface="Calibri"/>
                        <a:buAutoNum type="arabicPeriod"/>
                      </a:pPr>
                      <a:r>
                        <a:rPr b="1" lang="en-GB" sz="1700"/>
                        <a:t>Regular Updates and Maintenance:</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Ensure regular updates on social media platforms to keep </a:t>
                      </a:r>
                      <a:r>
                        <a:rPr lang="en-GB" sz="1700"/>
                        <a:t>people</a:t>
                      </a:r>
                      <a:r>
                        <a:rPr lang="en-GB" sz="1700" u="none" cap="none" strike="noStrike"/>
                        <a:t> informed.</a:t>
                      </a:r>
                      <a:endParaRPr sz="1300"/>
                    </a:p>
                    <a:p>
                      <a:pPr indent="-336550" lvl="0" marL="342900" marR="0" rtl="0" algn="l">
                        <a:spcBef>
                          <a:spcPts val="0"/>
                        </a:spcBef>
                        <a:spcAft>
                          <a:spcPts val="0"/>
                        </a:spcAft>
                        <a:buClr>
                          <a:schemeClr val="dk1"/>
                        </a:buClr>
                        <a:buSzPts val="1700"/>
                        <a:buFont typeface="Calibri"/>
                        <a:buAutoNum type="arabicPeriod"/>
                      </a:pPr>
                      <a:r>
                        <a:rPr b="1" lang="en-GB" sz="1700"/>
                        <a:t>Promote Civic Initiatives: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Utilize social media to promote civic initiatives, events, and public awareness campaigns.</a:t>
                      </a:r>
                      <a:endParaRPr sz="1300"/>
                    </a:p>
                    <a:p>
                      <a:pPr indent="-336550" lvl="0" marL="342900" marR="0" rtl="0" algn="l">
                        <a:spcBef>
                          <a:spcPts val="0"/>
                        </a:spcBef>
                        <a:spcAft>
                          <a:spcPts val="0"/>
                        </a:spcAft>
                        <a:buClr>
                          <a:schemeClr val="dk1"/>
                        </a:buClr>
                        <a:buSzPts val="1700"/>
                        <a:buFont typeface="Calibri"/>
                        <a:buAutoNum type="arabicPeriod"/>
                      </a:pPr>
                      <a:r>
                        <a:rPr b="1" lang="en-GB" sz="1700"/>
                        <a:t>Monitor and Analyze:</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Utilize analytics tools provided by social media platforms to assess engagement, reach, and impact. </a:t>
                      </a:r>
                      <a:endParaRPr sz="1300"/>
                    </a:p>
                    <a:p>
                      <a:pPr indent="0" lvl="0" marL="0" marR="0" rtl="0" algn="l">
                        <a:spcBef>
                          <a:spcPts val="0"/>
                        </a:spcBef>
                        <a:spcAft>
                          <a:spcPts val="0"/>
                        </a:spcAft>
                        <a:buClr>
                          <a:schemeClr val="dk1"/>
                        </a:buClr>
                        <a:buSzPts val="1900"/>
                        <a:buFont typeface="Calibri"/>
                        <a:buNone/>
                      </a:pPr>
                      <a:r>
                        <a:rPr lang="en-GB" sz="1700"/>
                        <a:t>Check out </a:t>
                      </a:r>
                      <a:r>
                        <a:rPr lang="en-GB" sz="1700" u="sng">
                          <a:solidFill>
                            <a:schemeClr val="hlink"/>
                          </a:solidFill>
                          <a:hlinkClick r:id="rId4"/>
                        </a:rPr>
                        <a:t>Sprout social’s guide </a:t>
                      </a:r>
                      <a:r>
                        <a:rPr lang="en-GB" sz="1700"/>
                        <a:t>or </a:t>
                      </a:r>
                      <a:r>
                        <a:rPr lang="en-GB" sz="1700" u="sng">
                          <a:solidFill>
                            <a:schemeClr val="hlink"/>
                          </a:solidFill>
                          <a:hlinkClick r:id="rId5"/>
                        </a:rPr>
                        <a:t>Verbit’s</a:t>
                      </a:r>
                      <a:endParaRPr sz="1700"/>
                    </a:p>
                  </a:txBody>
                  <a:tcPr marT="28300" marB="28300" marR="56625" marL="56625"/>
                </a:tc>
              </a:tr>
              <a:tr h="887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Morocco’s</a:t>
                      </a:r>
                      <a:r>
                        <a:rPr lang="en-GB" sz="1700"/>
                        <a:t> social networks’ page</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b="1" sz="17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23" name="Google Shape;1223;g2d3a82ef00d_11_195"/>
          <p:cNvPicPr preferRelativeResize="0"/>
          <p:nvPr/>
        </p:nvPicPr>
        <p:blipFill rotWithShape="1">
          <a:blip r:embed="rId8">
            <a:alphaModFix/>
          </a:blip>
          <a:srcRect b="0" l="0" r="0" t="0"/>
          <a:stretch/>
        </p:blipFill>
        <p:spPr>
          <a:xfrm>
            <a:off x="483715" y="6225350"/>
            <a:ext cx="813816" cy="539496"/>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pic>
        <p:nvPicPr>
          <p:cNvPr id="1228" name="Google Shape;1228;g2d3a82ef00d_11_201"/>
          <p:cNvPicPr preferRelativeResize="0"/>
          <p:nvPr/>
        </p:nvPicPr>
        <p:blipFill rotWithShape="1">
          <a:blip r:embed="rId3">
            <a:alphaModFix/>
          </a:blip>
          <a:srcRect b="0" l="0" r="0" t="0"/>
          <a:stretch/>
        </p:blipFill>
        <p:spPr>
          <a:xfrm>
            <a:off x="137434" y="155582"/>
            <a:ext cx="3060231" cy="554726"/>
          </a:xfrm>
          <a:prstGeom prst="rect">
            <a:avLst/>
          </a:prstGeom>
          <a:noFill/>
          <a:ln>
            <a:noFill/>
          </a:ln>
        </p:spPr>
      </p:pic>
      <p:sp>
        <p:nvSpPr>
          <p:cNvPr id="1229" name="Google Shape;1229;g2d3a82ef00d_11_201"/>
          <p:cNvSpPr txBox="1"/>
          <p:nvPr/>
        </p:nvSpPr>
        <p:spPr>
          <a:xfrm>
            <a:off x="3458227" y="95718"/>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lang="en-GB" sz="2800">
                <a:latin typeface="Helvetica Neue"/>
                <a:ea typeface="Helvetica Neue"/>
                <a:cs typeface="Helvetica Neue"/>
                <a:sym typeface="Helvetica Neue"/>
              </a:rPr>
              <a:t>4</a:t>
            </a:r>
            <a:r>
              <a:rPr b="0" i="0" lang="en-GB" sz="2800" u="none" cap="none" strike="noStrike">
                <a:solidFill>
                  <a:srgbClr val="000000"/>
                </a:solidFill>
                <a:latin typeface="Helvetica Neue"/>
                <a:ea typeface="Helvetica Neue"/>
                <a:cs typeface="Helvetica Neue"/>
                <a:sym typeface="Helvetica Neue"/>
              </a:rPr>
              <a:t>. Live chat support with a person (#</a:t>
            </a:r>
            <a:r>
              <a:rPr lang="en-GB" sz="2800">
                <a:latin typeface="Helvetica Neue"/>
                <a:ea typeface="Helvetica Neue"/>
                <a:cs typeface="Helvetica Neue"/>
                <a:sym typeface="Helvetica Neue"/>
              </a:rPr>
              <a:t>009</a:t>
            </a:r>
            <a:r>
              <a:rPr b="0" i="0" lang="en-GB" sz="2800" u="none" cap="none" strike="noStrike">
                <a:solidFill>
                  <a:srgbClr val="000000"/>
                </a:solidFill>
                <a:latin typeface="Helvetica Neue"/>
                <a:ea typeface="Helvetica Neue"/>
                <a:cs typeface="Helvetica Neue"/>
                <a:sym typeface="Helvetica Neue"/>
              </a:rPr>
              <a:t>)</a:t>
            </a:r>
            <a:endParaRPr b="0" i="0" sz="2800" u="none" cap="none" strike="noStrike">
              <a:solidFill>
                <a:srgbClr val="000000"/>
              </a:solidFill>
              <a:latin typeface="Roboto"/>
              <a:ea typeface="Roboto"/>
              <a:cs typeface="Roboto"/>
              <a:sym typeface="Roboto"/>
            </a:endParaRPr>
          </a:p>
        </p:txBody>
      </p:sp>
      <p:graphicFrame>
        <p:nvGraphicFramePr>
          <p:cNvPr id="1230" name="Google Shape;1230;g2d3a82ef00d_11_201"/>
          <p:cNvGraphicFramePr/>
          <p:nvPr/>
        </p:nvGraphicFramePr>
        <p:xfrm>
          <a:off x="-7" y="745546"/>
          <a:ext cx="3000000" cy="3000000"/>
        </p:xfrm>
        <a:graphic>
          <a:graphicData uri="http://schemas.openxmlformats.org/drawingml/2006/table">
            <a:tbl>
              <a:tblPr bandRow="1" firstRow="1">
                <a:noFill/>
                <a:tableStyleId>{2123EC9F-B434-4D28-8D55-F346F87FAE27}</a:tableStyleId>
              </a:tblPr>
              <a:tblGrid>
                <a:gridCol w="1761875"/>
                <a:gridCol w="10430175"/>
              </a:tblGrid>
              <a:tr h="88602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provision of "live chat" support functionality with government employees/officers in real time . This covers real-time interaction through a person via different channels "click to chat", webchat, WeChat,  WhatsApp, text messaging, and other live support functions.</a:t>
                      </a:r>
                      <a:endParaRPr sz="1300"/>
                    </a:p>
                  </a:txBody>
                  <a:tcPr marT="28300" marB="28300" marR="56625" marL="56625" anchor="ctr"/>
                </a:tc>
              </a:tr>
              <a:tr h="6744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Provides real-time assistance, enhances citizen engagement, and fosters transparent communication between residents and government employees/officers, improving overall public service accessibility and satisfaction.</a:t>
                      </a:r>
                      <a:endParaRPr sz="1300"/>
                    </a:p>
                  </a:txBody>
                  <a:tcPr marT="28300" marB="28300" marR="56625" marL="56625" anchor="b"/>
                </a:tc>
              </a:tr>
              <a:tr h="36493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Choose a Suitable Platform:</a:t>
                      </a:r>
                      <a:r>
                        <a:rPr b="0" i="0" lang="en-GB" sz="1700">
                          <a:solidFill>
                            <a:schemeClr val="dk1"/>
                          </a:solidFill>
                          <a:latin typeface="Calibri"/>
                          <a:ea typeface="Calibri"/>
                          <a:cs typeface="Calibri"/>
                          <a:sym typeface="Calibri"/>
                        </a:rPr>
                        <a: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Select a reliable live chat software that supports various channels (i.e. "click to chat," webchat, WeChat, WhatsApp, and text messaging.</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Employee Training for handling real-time interactions effectively and professionally.</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Integration:</a:t>
                      </a:r>
                      <a:r>
                        <a:rPr b="0" i="0" lang="en-GB" sz="1700">
                          <a:solidFill>
                            <a:schemeClr val="dk1"/>
                          </a:solidFill>
                          <a:latin typeface="Calibri"/>
                          <a:ea typeface="Calibri"/>
                          <a:cs typeface="Calibri"/>
                          <a:sym typeface="Calibri"/>
                        </a:rPr>
                        <a: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Seamlessly integrate the chosen live chat software into the </a:t>
                      </a:r>
                      <a:r>
                        <a:rPr lang="en-GB" sz="1700"/>
                        <a:t>government</a:t>
                      </a:r>
                      <a:r>
                        <a:rPr b="0" i="0" lang="en-GB" sz="1700" u="none" cap="none" strike="noStrike">
                          <a:solidFill>
                            <a:schemeClr val="dk1"/>
                          </a:solidFill>
                          <a:latin typeface="Calibri"/>
                          <a:ea typeface="Calibri"/>
                          <a:cs typeface="Calibri"/>
                          <a:sym typeface="Calibri"/>
                        </a:rPr>
                        <a:t> website.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User-Friendly Design:</a:t>
                      </a:r>
                      <a:r>
                        <a:rPr b="0" i="0" lang="en-GB" sz="1700">
                          <a:solidFill>
                            <a:schemeClr val="dk1"/>
                          </a:solidFill>
                          <a:latin typeface="Calibri"/>
                          <a:ea typeface="Calibri"/>
                          <a:cs typeface="Calibri"/>
                          <a:sym typeface="Calibri"/>
                        </a:rPr>
                        <a: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Design an intuitive interface with clickable icons or buttons, making it easy for users to initiate chats.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Monitoring and Improvement:</a:t>
                      </a:r>
                      <a:r>
                        <a:rPr b="0" i="0" lang="en-GB" sz="1700">
                          <a:solidFill>
                            <a:schemeClr val="dk1"/>
                          </a:solidFill>
                          <a:latin typeface="Calibri"/>
                          <a:ea typeface="Calibri"/>
                          <a:cs typeface="Calibri"/>
                          <a:sym typeface="Calibri"/>
                        </a:rPr>
                        <a: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Implement a monitoring system to track response times, review chat transcripts, and gather user feedback. Use this data to continuously enhance service quality and employee training.</a:t>
                      </a:r>
                      <a:endParaRPr sz="1700" u="none" cap="none" strike="noStrike"/>
                    </a:p>
                    <a:p>
                      <a:pPr indent="0" lvl="0" marL="0" marR="0" rtl="0" algn="l">
                        <a:spcBef>
                          <a:spcPts val="0"/>
                        </a:spcBef>
                        <a:spcAft>
                          <a:spcPts val="0"/>
                        </a:spcAft>
                        <a:buClr>
                          <a:schemeClr val="dk1"/>
                        </a:buClr>
                        <a:buSzPts val="1900"/>
                        <a:buFont typeface="Calibri"/>
                        <a:buNone/>
                      </a:pPr>
                      <a:r>
                        <a:rPr lang="en-GB" sz="1700"/>
                        <a:t>Check out </a:t>
                      </a:r>
                      <a:r>
                        <a:rPr lang="en-GB" sz="1700" u="sng">
                          <a:solidFill>
                            <a:schemeClr val="hlink"/>
                          </a:solidFill>
                          <a:hlinkClick r:id="rId4"/>
                        </a:rPr>
                        <a:t>dacast’s guide</a:t>
                      </a:r>
                      <a:r>
                        <a:rPr lang="en-GB" sz="1700"/>
                        <a:t> or </a:t>
                      </a:r>
                      <a:r>
                        <a:rPr lang="en-GB" sz="1700" u="sng">
                          <a:solidFill>
                            <a:schemeClr val="hlink"/>
                          </a:solidFill>
                          <a:hlinkClick r:id="rId5"/>
                        </a:rPr>
                        <a:t>touchpoint</a:t>
                      </a:r>
                      <a:endParaRPr sz="1700"/>
                    </a:p>
                  </a:txBody>
                  <a:tcPr marT="28300" marB="28300" marR="56625" marL="56625"/>
                </a:tc>
              </a:tr>
              <a:tr h="9026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Iceland’s</a:t>
                      </a:r>
                      <a:r>
                        <a:rPr lang="en-GB" sz="1700"/>
                        <a:t> live chat support available during specific hours</a:t>
                      </a:r>
                      <a:endParaRPr sz="1700"/>
                    </a:p>
                    <a:p>
                      <a:pPr indent="0" lvl="0" marL="0" marR="0" rtl="0" algn="l">
                        <a:spcBef>
                          <a:spcPts val="0"/>
                        </a:spcBef>
                        <a:spcAft>
                          <a:spcPts val="0"/>
                        </a:spcAft>
                        <a:buNone/>
                      </a:pPr>
                      <a:r>
                        <a:t/>
                      </a:r>
                      <a:endParaRPr sz="1700"/>
                    </a:p>
                    <a:p>
                      <a:pPr indent="0" lvl="0" marL="0" rtl="0" algn="r">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b="1" sz="17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31" name="Google Shape;1231;g2d3a82ef00d_11_201"/>
          <p:cNvPicPr preferRelativeResize="0"/>
          <p:nvPr/>
        </p:nvPicPr>
        <p:blipFill rotWithShape="1">
          <a:blip r:embed="rId8">
            <a:alphaModFix/>
          </a:blip>
          <a:srcRect b="0" l="0" r="0" t="0"/>
          <a:stretch/>
        </p:blipFill>
        <p:spPr>
          <a:xfrm>
            <a:off x="424472" y="6284026"/>
            <a:ext cx="662075" cy="47615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pic>
        <p:nvPicPr>
          <p:cNvPr id="1236" name="Google Shape;1236;g2d3a82ef00d_11_207"/>
          <p:cNvPicPr preferRelativeResize="0"/>
          <p:nvPr/>
        </p:nvPicPr>
        <p:blipFill rotWithShape="1">
          <a:blip r:embed="rId3">
            <a:alphaModFix/>
          </a:blip>
          <a:srcRect b="0" l="0" r="0" t="0"/>
          <a:stretch/>
        </p:blipFill>
        <p:spPr>
          <a:xfrm>
            <a:off x="67856" y="108696"/>
            <a:ext cx="2719724" cy="493003"/>
          </a:xfrm>
          <a:prstGeom prst="rect">
            <a:avLst/>
          </a:prstGeom>
          <a:noFill/>
          <a:ln>
            <a:noFill/>
          </a:ln>
        </p:spPr>
      </p:pic>
      <p:sp>
        <p:nvSpPr>
          <p:cNvPr id="1237" name="Google Shape;1237;g2d3a82ef00d_11_207"/>
          <p:cNvSpPr txBox="1"/>
          <p:nvPr/>
        </p:nvSpPr>
        <p:spPr>
          <a:xfrm>
            <a:off x="2787580" y="-72407"/>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Roboto"/>
              <a:buNone/>
            </a:pPr>
            <a:r>
              <a:rPr b="0" i="0" lang="en-GB" sz="2800" u="none" cap="none" strike="noStrike">
                <a:solidFill>
                  <a:srgbClr val="000000"/>
                </a:solidFill>
                <a:latin typeface="Roboto"/>
                <a:ea typeface="Roboto"/>
                <a:cs typeface="Roboto"/>
                <a:sym typeface="Roboto"/>
              </a:rPr>
              <a:t> </a:t>
            </a:r>
            <a:r>
              <a:rPr lang="en-GB" sz="2800">
                <a:latin typeface="Roboto"/>
                <a:ea typeface="Roboto"/>
                <a:cs typeface="Roboto"/>
                <a:sym typeface="Roboto"/>
              </a:rPr>
              <a:t>5</a:t>
            </a:r>
            <a:r>
              <a:rPr b="0" i="0" lang="en-GB" sz="2800" u="none" cap="none" strike="noStrike">
                <a:solidFill>
                  <a:srgbClr val="000000"/>
                </a:solidFill>
                <a:latin typeface="Roboto"/>
                <a:ea typeface="Roboto"/>
                <a:cs typeface="Roboto"/>
                <a:sym typeface="Roboto"/>
              </a:rPr>
              <a:t>. Privacy policy (#</a:t>
            </a:r>
            <a:r>
              <a:rPr lang="en-GB" sz="2800">
                <a:latin typeface="Roboto"/>
                <a:ea typeface="Roboto"/>
                <a:cs typeface="Roboto"/>
                <a:sym typeface="Roboto"/>
              </a:rPr>
              <a:t>01</a:t>
            </a:r>
            <a:r>
              <a:rPr b="0" i="0" lang="en-GB" sz="2800" u="none" cap="none" strike="noStrike">
                <a:solidFill>
                  <a:srgbClr val="000000"/>
                </a:solidFill>
                <a:latin typeface="Roboto"/>
                <a:ea typeface="Roboto"/>
                <a:cs typeface="Roboto"/>
                <a:sym typeface="Roboto"/>
              </a:rPr>
              <a:t>4)</a:t>
            </a:r>
            <a:endParaRPr sz="1500"/>
          </a:p>
        </p:txBody>
      </p:sp>
      <p:graphicFrame>
        <p:nvGraphicFramePr>
          <p:cNvPr id="1238" name="Google Shape;1238;g2d3a82ef00d_11_207"/>
          <p:cNvGraphicFramePr/>
          <p:nvPr/>
        </p:nvGraphicFramePr>
        <p:xfrm>
          <a:off x="6" y="686536"/>
          <a:ext cx="3000000" cy="3000000"/>
        </p:xfrm>
        <a:graphic>
          <a:graphicData uri="http://schemas.openxmlformats.org/drawingml/2006/table">
            <a:tbl>
              <a:tblPr bandRow="1" firstRow="1">
                <a:noFill/>
                <a:tableStyleId>{2123EC9F-B434-4D28-8D55-F346F87FAE27}</a:tableStyleId>
              </a:tblPr>
              <a:tblGrid>
                <a:gridCol w="1752125"/>
                <a:gridCol w="10439875"/>
              </a:tblGrid>
              <a:tr h="7854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A formal statement, </a:t>
                      </a:r>
                      <a:r>
                        <a:rPr b="0" i="0" lang="en-GB" sz="1700">
                          <a:solidFill>
                            <a:schemeClr val="lt1"/>
                          </a:solidFill>
                          <a:latin typeface="Helvetica Neue"/>
                          <a:ea typeface="Helvetica Neue"/>
                          <a:cs typeface="Helvetica Neue"/>
                          <a:sym typeface="Helvetica Neue"/>
                        </a:rPr>
                        <a:t>often found in the footer or home page either explicitly stated or in a related link,</a:t>
                      </a:r>
                      <a:r>
                        <a:rPr b="0" lang="en-GB" sz="1700">
                          <a:latin typeface="Helvetica Neue"/>
                          <a:ea typeface="Helvetica Neue"/>
                          <a:cs typeface="Helvetica Neue"/>
                          <a:sym typeface="Helvetica Neue"/>
                        </a:rPr>
                        <a:t> explains how the website collects, processes, stores, &amp; protects the personal information of its users.</a:t>
                      </a:r>
                      <a:endParaRPr sz="1300"/>
                    </a:p>
                  </a:txBody>
                  <a:tcPr marT="34525" marB="34525" marR="69025" marL="69025" anchor="ctr"/>
                </a:tc>
              </a:tr>
              <a:tr h="6220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Essential for establishing trust with users, ensuring compliance with relevant privacy laws and regulations, and demonstrating the government’s commitment to protecting individuals’ privacy</a:t>
                      </a:r>
                      <a:endParaRPr sz="1700">
                        <a:latin typeface="Helvetica Neue"/>
                        <a:ea typeface="Helvetica Neue"/>
                        <a:cs typeface="Helvetica Neue"/>
                        <a:sym typeface="Helvetica Neue"/>
                      </a:endParaRPr>
                    </a:p>
                  </a:txBody>
                  <a:tcPr marT="34525" marB="34525" marR="69025" marL="69025" anchor="b"/>
                </a:tc>
              </a:tr>
              <a:tr h="39371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1. Clear Language:</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Write the policy in simple, understandable language.</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Specify what user information is collected &amp; detail methods: cookies, forms, or third-party.</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3. Processing &amp; Storage:</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Explain how collected data will be used.</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4. Security Measures:</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Describe data protection measures in place.</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5. User Rights:</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Outline user rights regarding their data and Include opt-out and data deletion options.</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6. Legal Compliance:</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Highlight adherence to data protection laws.</a:t>
                      </a:r>
                      <a:endParaRPr sz="1300"/>
                    </a:p>
                    <a:p>
                      <a:pPr indent="0" lvl="0" marL="0" marR="0" rtl="0" algn="l">
                        <a:spcBef>
                          <a:spcPts val="0"/>
                        </a:spcBef>
                        <a:spcAft>
                          <a:spcPts val="0"/>
                        </a:spcAft>
                        <a:buNone/>
                      </a:pPr>
                      <a:r>
                        <a:rPr b="0" lang="en-GB" sz="1700">
                          <a:latin typeface="Helvetica Neue"/>
                          <a:ea typeface="Helvetica Neue"/>
                          <a:cs typeface="Helvetica Neue"/>
                          <a:sym typeface="Helvetica Neue"/>
                        </a:rPr>
                        <a:t>Check out </a:t>
                      </a:r>
                      <a:r>
                        <a:rPr b="0" lang="en-GB" sz="1700" u="sng">
                          <a:solidFill>
                            <a:schemeClr val="hlink"/>
                          </a:solidFill>
                          <a:latin typeface="Helvetica Neue"/>
                          <a:ea typeface="Helvetica Neue"/>
                          <a:cs typeface="Helvetica Neue"/>
                          <a:sym typeface="Helvetica Neue"/>
                          <a:hlinkClick r:id="rId4"/>
                        </a:rPr>
                        <a:t>wikiHow’s on How to Create a Website Privacy Policy</a:t>
                      </a:r>
                      <a:r>
                        <a:rPr b="0" lang="en-GB" sz="1700">
                          <a:latin typeface="Helvetica Neue"/>
                          <a:ea typeface="Helvetica Neue"/>
                          <a:cs typeface="Helvetica Neue"/>
                          <a:sym typeface="Helvetica Neue"/>
                        </a:rPr>
                        <a:t> or </a:t>
                      </a:r>
                      <a:r>
                        <a:rPr b="0" i="1" lang="en-GB" sz="1700" u="sng">
                          <a:solidFill>
                            <a:schemeClr val="hlink"/>
                          </a:solidFill>
                          <a:latin typeface="Helvetica Neue"/>
                          <a:ea typeface="Helvetica Neue"/>
                          <a:cs typeface="Helvetica Neue"/>
                          <a:sym typeface="Helvetica Neue"/>
                          <a:hlinkClick r:id="rId5"/>
                        </a:rPr>
                        <a:t>The U.S. General Services Administration </a:t>
                      </a:r>
                      <a:r>
                        <a:rPr b="0" i="0" lang="en-GB" sz="1700" u="sng">
                          <a:solidFill>
                            <a:schemeClr val="hlink"/>
                          </a:solidFill>
                          <a:latin typeface="Helvetica Neue"/>
                          <a:ea typeface="Helvetica Neue"/>
                          <a:cs typeface="Helvetica Neue"/>
                          <a:sym typeface="Helvetica Neue"/>
                          <a:hlinkClick r:id="rId6"/>
                        </a:rPr>
                        <a:t>section</a:t>
                      </a:r>
                      <a:r>
                        <a:rPr b="0" i="1" lang="en-GB" sz="1700" u="sng">
                          <a:solidFill>
                            <a:schemeClr val="hlink"/>
                          </a:solidFill>
                          <a:latin typeface="Helvetica Neue"/>
                          <a:ea typeface="Helvetica Neue"/>
                          <a:cs typeface="Helvetica Neue"/>
                          <a:sym typeface="Helvetica Neue"/>
                          <a:hlinkClick r:id="rId7"/>
                        </a:rPr>
                        <a:t> </a:t>
                      </a:r>
                      <a:r>
                        <a:rPr b="0" i="0" lang="en-GB" sz="1700" u="sng">
                          <a:solidFill>
                            <a:schemeClr val="hlink"/>
                          </a:solidFill>
                          <a:latin typeface="Helvetica Neue"/>
                          <a:ea typeface="Helvetica Neue"/>
                          <a:cs typeface="Helvetica Neue"/>
                          <a:sym typeface="Helvetica Neue"/>
                          <a:hlinkClick r:id="rId8"/>
                        </a:rPr>
                        <a:t>on</a:t>
                      </a:r>
                      <a:r>
                        <a:rPr b="0" i="1" lang="en-GB" sz="1700" u="sng">
                          <a:solidFill>
                            <a:schemeClr val="hlink"/>
                          </a:solidFill>
                          <a:latin typeface="Helvetica Neue"/>
                          <a:ea typeface="Helvetica Neue"/>
                          <a:cs typeface="Helvetica Neue"/>
                          <a:sym typeface="Helvetica Neue"/>
                          <a:hlinkClick r:id="rId9"/>
                        </a:rPr>
                        <a:t> Privacy and identity management</a:t>
                      </a:r>
                      <a:endParaRPr b="0" sz="1700">
                        <a:latin typeface="Helvetica Neue"/>
                        <a:ea typeface="Helvetica Neue"/>
                        <a:cs typeface="Helvetica Neue"/>
                        <a:sym typeface="Helvetica Neue"/>
                      </a:endParaRPr>
                    </a:p>
                  </a:txBody>
                  <a:tcPr marT="34525" marB="34525" marR="69025" marL="69025"/>
                </a:tc>
              </a:tr>
              <a:tr h="8485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10"/>
                        </a:rPr>
                        <a:t>Norway’s</a:t>
                      </a:r>
                      <a:r>
                        <a:rPr lang="en-GB" sz="1700">
                          <a:latin typeface="Helvetica Neue"/>
                          <a:ea typeface="Helvetica Neue"/>
                          <a:cs typeface="Helvetica Neue"/>
                          <a:sym typeface="Helvetica Neue"/>
                        </a:rPr>
                        <a:t> page on privacy policy</a:t>
                      </a:r>
                      <a:endParaRPr sz="1700">
                        <a:latin typeface="Helvetica Neue"/>
                        <a:ea typeface="Helvetica Neue"/>
                        <a:cs typeface="Helvetica Neue"/>
                        <a:sym typeface="Helvetica Neue"/>
                      </a:endParaRPr>
                    </a:p>
                    <a:p>
                      <a:pPr indent="0" lvl="0" marL="0" marR="0" rtl="0" algn="l">
                        <a:spcBef>
                          <a:spcPts val="0"/>
                        </a:spcBef>
                        <a:spcAft>
                          <a:spcPts val="0"/>
                        </a:spcAft>
                        <a:buNone/>
                      </a:pPr>
                      <a:r>
                        <a:t/>
                      </a:r>
                      <a:endParaRPr sz="1700">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11"/>
                        </a:rPr>
                        <a:t>here</a:t>
                      </a:r>
                      <a:endParaRPr b="1" sz="1700">
                        <a:solidFill>
                          <a:srgbClr val="0070C0"/>
                        </a:solidFill>
                        <a:latin typeface="Helvetica Neue"/>
                        <a:ea typeface="Helvetica Neue"/>
                        <a:cs typeface="Helvetica Neue"/>
                        <a:sym typeface="Helvetica Neue"/>
                      </a:endParaRPr>
                    </a:p>
                  </a:txBody>
                  <a:tcPr marT="34525" marB="34525" marR="69025" marL="69025"/>
                </a:tc>
              </a:tr>
            </a:tbl>
          </a:graphicData>
        </a:graphic>
      </p:graphicFrame>
      <p:pic>
        <p:nvPicPr>
          <p:cNvPr id="1239" name="Google Shape;1239;g2d3a82ef00d_11_207"/>
          <p:cNvPicPr preferRelativeResize="0"/>
          <p:nvPr/>
        </p:nvPicPr>
        <p:blipFill rotWithShape="1">
          <a:blip r:embed="rId12">
            <a:alphaModFix/>
          </a:blip>
          <a:srcRect b="0" l="0" r="0" t="0"/>
          <a:stretch/>
        </p:blipFill>
        <p:spPr>
          <a:xfrm>
            <a:off x="475302" y="6321540"/>
            <a:ext cx="739140" cy="536448"/>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pic>
        <p:nvPicPr>
          <p:cNvPr id="1244" name="Google Shape;1244;g2d3a82ef00d_11_213"/>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245" name="Google Shape;1245;g2d3a82ef00d_11_213"/>
          <p:cNvSpPr txBox="1"/>
          <p:nvPr/>
        </p:nvSpPr>
        <p:spPr>
          <a:xfrm>
            <a:off x="3032574"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Helvetica Neue"/>
              <a:buNone/>
            </a:pPr>
            <a:r>
              <a:rPr lang="en-GB" sz="3200">
                <a:latin typeface="Helvetica Neue"/>
                <a:ea typeface="Helvetica Neue"/>
                <a:cs typeface="Helvetica Neue"/>
                <a:sym typeface="Helvetica Neue"/>
              </a:rPr>
              <a:t>6</a:t>
            </a:r>
            <a:r>
              <a:rPr b="0" i="0" lang="en-GB" sz="3200" u="none" cap="none" strike="noStrike">
                <a:solidFill>
                  <a:srgbClr val="000000"/>
                </a:solidFill>
                <a:latin typeface="Helvetica Neue"/>
                <a:ea typeface="Helvetica Neue"/>
                <a:cs typeface="Helvetica Neue"/>
                <a:sym typeface="Helvetica Neue"/>
              </a:rPr>
              <a:t>. Information on online services use (#</a:t>
            </a:r>
            <a:r>
              <a:rPr lang="en-GB" sz="3200">
                <a:latin typeface="Helvetica Neue"/>
                <a:ea typeface="Helvetica Neue"/>
                <a:cs typeface="Helvetica Neue"/>
                <a:sym typeface="Helvetica Neue"/>
              </a:rPr>
              <a:t>016</a:t>
            </a:r>
            <a:r>
              <a:rPr b="0" i="0" lang="en-GB" sz="3200" u="none" cap="none" strike="noStrike">
                <a:solidFill>
                  <a:srgbClr val="000000"/>
                </a:solidFill>
                <a:latin typeface="Helvetica Neue"/>
                <a:ea typeface="Helvetica Neue"/>
                <a:cs typeface="Helvetica Neue"/>
                <a:sym typeface="Helvetica Neue"/>
              </a:rPr>
              <a:t>)</a:t>
            </a:r>
            <a:endParaRPr b="0" i="0" sz="3200" u="none" cap="none" strike="noStrike">
              <a:solidFill>
                <a:srgbClr val="000000"/>
              </a:solidFill>
              <a:latin typeface="Roboto"/>
              <a:ea typeface="Roboto"/>
              <a:cs typeface="Roboto"/>
              <a:sym typeface="Roboto"/>
            </a:endParaRPr>
          </a:p>
        </p:txBody>
      </p:sp>
      <p:graphicFrame>
        <p:nvGraphicFramePr>
          <p:cNvPr id="1246" name="Google Shape;1246;g2d3a82ef00d_11_213"/>
          <p:cNvGraphicFramePr/>
          <p:nvPr/>
        </p:nvGraphicFramePr>
        <p:xfrm>
          <a:off x="0" y="640111"/>
          <a:ext cx="3000000" cy="3000000"/>
        </p:xfrm>
        <a:graphic>
          <a:graphicData uri="http://schemas.openxmlformats.org/drawingml/2006/table">
            <a:tbl>
              <a:tblPr bandRow="1" firstRow="1">
                <a:noFill/>
                <a:tableStyleId>{2123EC9F-B434-4D28-8D55-F346F87FAE27}</a:tableStyleId>
              </a:tblPr>
              <a:tblGrid>
                <a:gridCol w="1761875"/>
                <a:gridCol w="10430175"/>
              </a:tblGrid>
              <a:tr h="63127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Defined by evidence that the portal offers guidance or tutorials to people in understanding and using online services, e.g. Help-Link. These can also come under the form of training manuals and/or tutorials aimed at helping users to better understand how to access and use online services.</a:t>
                      </a:r>
                      <a:endParaRPr/>
                    </a:p>
                  </a:txBody>
                  <a:tcPr marT="28300" marB="28300" marR="56625" marL="56625" anchor="ctr"/>
                </a:tc>
              </a:tr>
              <a:tr h="43437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Empowers people by providing clear instructions, fostering digital literacy, and ensuring that all residents can confidently access and utilize online services effectively.</a:t>
                      </a:r>
                      <a:endParaRPr/>
                    </a:p>
                  </a:txBody>
                  <a:tcPr marT="28300" marB="28300" marR="56625" marL="56625" anchor="b"/>
                </a:tc>
              </a:tr>
              <a:tr h="270087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Assess User Needs:</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Identify common challenges users face while navigating the </a:t>
                      </a:r>
                      <a:r>
                        <a:rPr lang="en-GB" sz="1800"/>
                        <a:t>government</a:t>
                      </a:r>
                      <a:r>
                        <a:rPr b="0" lang="en-GB" sz="1800" u="none" cap="none" strike="noStrike"/>
                        <a:t> website. </a:t>
                      </a:r>
                      <a:endParaRPr/>
                    </a:p>
                    <a:p>
                      <a:pPr indent="-342900" lvl="0" marL="342900" marR="0" rtl="0" algn="l">
                        <a:spcBef>
                          <a:spcPts val="0"/>
                        </a:spcBef>
                        <a:spcAft>
                          <a:spcPts val="0"/>
                        </a:spcAft>
                        <a:buClr>
                          <a:schemeClr val="dk1"/>
                        </a:buClr>
                        <a:buSzPts val="1800"/>
                        <a:buFont typeface="Calibri"/>
                        <a:buAutoNum type="arabicPeriod"/>
                      </a:pPr>
                      <a:r>
                        <a:rPr b="1" lang="en-GB" sz="1800"/>
                        <a:t>Develop Clear Content:</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Create easy-to-understand tutorials</a:t>
                      </a:r>
                      <a:endParaRPr/>
                    </a:p>
                    <a:p>
                      <a:pPr indent="-342900" lvl="0" marL="342900" marR="0" rtl="0" algn="l">
                        <a:spcBef>
                          <a:spcPts val="0"/>
                        </a:spcBef>
                        <a:spcAft>
                          <a:spcPts val="0"/>
                        </a:spcAft>
                        <a:buClr>
                          <a:schemeClr val="dk1"/>
                        </a:buClr>
                        <a:buSzPts val="1800"/>
                        <a:buFont typeface="Calibri"/>
                        <a:buAutoNum type="arabicPeriod"/>
                      </a:pPr>
                      <a:r>
                        <a:rPr b="1" lang="en-GB" sz="1800"/>
                        <a:t>Implement Help-Link Section:</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Integrate a dedicated Help section on the website. </a:t>
                      </a:r>
                      <a:endParaRPr/>
                    </a:p>
                    <a:p>
                      <a:pPr indent="-342900" lvl="0" marL="342900" marR="0" rtl="0" algn="l">
                        <a:spcBef>
                          <a:spcPts val="0"/>
                        </a:spcBef>
                        <a:spcAft>
                          <a:spcPts val="0"/>
                        </a:spcAft>
                        <a:buClr>
                          <a:schemeClr val="dk1"/>
                        </a:buClr>
                        <a:buSzPts val="1800"/>
                        <a:buFont typeface="Calibri"/>
                        <a:buAutoNum type="arabicPeriod"/>
                      </a:pPr>
                      <a:r>
                        <a:rPr b="1" lang="en-GB" sz="1800"/>
                        <a:t>Regular Updates:</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Keep the content up-to-date, and review tutorials with changing services, common user queries.</a:t>
                      </a:r>
                      <a:endParaRPr/>
                    </a:p>
                    <a:p>
                      <a:pPr indent="-342900" lvl="0" marL="342900" marR="0" rtl="0" algn="l">
                        <a:spcBef>
                          <a:spcPts val="0"/>
                        </a:spcBef>
                        <a:spcAft>
                          <a:spcPts val="0"/>
                        </a:spcAft>
                        <a:buClr>
                          <a:schemeClr val="dk1"/>
                        </a:buClr>
                        <a:buSzPts val="1800"/>
                        <a:buFont typeface="Calibri"/>
                        <a:buAutoNum type="arabicPeriod"/>
                      </a:pPr>
                      <a:r>
                        <a:rPr b="1" lang="en-GB" sz="1800"/>
                        <a:t>Multimedia Support:</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Enhance tutorials with multimedia elements like videos and infographics.</a:t>
                      </a:r>
                      <a:endParaRPr/>
                    </a:p>
                    <a:p>
                      <a:pPr indent="-342900" lvl="0" marL="342900" marR="0" rtl="0" algn="l">
                        <a:spcBef>
                          <a:spcPts val="0"/>
                        </a:spcBef>
                        <a:spcAft>
                          <a:spcPts val="0"/>
                        </a:spcAft>
                        <a:buClr>
                          <a:schemeClr val="dk1"/>
                        </a:buClr>
                        <a:buSzPts val="1800"/>
                        <a:buFont typeface="Calibri"/>
                        <a:buAutoNum type="arabicPeriod"/>
                      </a:pPr>
                      <a:r>
                        <a:rPr b="1" lang="en-GB" sz="1800"/>
                        <a:t>Regular Analytics Review:</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Analyze user engagement data. Identify popular topics and areas where users struggle. </a:t>
                      </a:r>
                      <a:endParaRPr/>
                    </a:p>
                    <a:p>
                      <a:pPr indent="0" lvl="0" marL="0" marR="0" rtl="0" algn="l">
                        <a:spcBef>
                          <a:spcPts val="0"/>
                        </a:spcBef>
                        <a:spcAft>
                          <a:spcPts val="0"/>
                        </a:spcAft>
                        <a:buClr>
                          <a:schemeClr val="dk1"/>
                        </a:buClr>
                        <a:buSzPts val="1900"/>
                        <a:buFont typeface="Calibri"/>
                        <a:buNone/>
                      </a:pPr>
                      <a:r>
                        <a:t/>
                      </a:r>
                      <a:endParaRPr/>
                    </a:p>
                  </a:txBody>
                  <a:tcPr marT="28300" marB="28300" marR="56625" marL="56625"/>
                </a:tc>
              </a:tr>
              <a:tr h="478125">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rtl="0" algn="l">
                        <a:spcBef>
                          <a:spcPts val="0"/>
                        </a:spcBef>
                        <a:spcAft>
                          <a:spcPts val="0"/>
                        </a:spcAft>
                        <a:buClr>
                          <a:schemeClr val="dk1"/>
                        </a:buClr>
                        <a:buSzPts val="1900"/>
                        <a:buFont typeface="Calibri"/>
                        <a:buNone/>
                      </a:pPr>
                      <a:r>
                        <a:rPr lang="en-GB" sz="1800"/>
                        <a:t>Check out </a:t>
                      </a:r>
                      <a:r>
                        <a:rPr lang="en-GB" sz="1800" u="sng">
                          <a:hlinkClick r:id="rId4"/>
                        </a:rPr>
                        <a:t>The United Arab Emirates’</a:t>
                      </a:r>
                      <a:r>
                        <a:rPr lang="en-GB" sz="1800"/>
                        <a:t> tutorial for e-services.</a:t>
                      </a:r>
                      <a:endParaRPr sz="1800"/>
                    </a:p>
                    <a:p>
                      <a:pPr indent="0" lvl="0" marL="0" marR="0" rtl="0" algn="r">
                        <a:lnSpc>
                          <a:spcPct val="100000"/>
                        </a:lnSpc>
                        <a:spcBef>
                          <a:spcPts val="0"/>
                        </a:spcBef>
                        <a:spcAft>
                          <a:spcPts val="0"/>
                        </a:spcAft>
                        <a:buClr>
                          <a:srgbClr val="0070C0"/>
                        </a:buClr>
                        <a:buSzPts val="1900"/>
                        <a:buFont typeface="Calibri"/>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Calibri"/>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b="1" sz="18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47" name="Google Shape;1247;g2d3a82ef00d_11_213"/>
          <p:cNvPicPr preferRelativeResize="0"/>
          <p:nvPr/>
        </p:nvPicPr>
        <p:blipFill rotWithShape="1">
          <a:blip r:embed="rId6">
            <a:alphaModFix/>
          </a:blip>
          <a:srcRect b="0" l="0" r="0" t="0"/>
          <a:stretch/>
        </p:blipFill>
        <p:spPr>
          <a:xfrm>
            <a:off x="269710" y="6308650"/>
            <a:ext cx="1065276" cy="531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g2d3a82ef00d_11_1029"/>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sp>
        <p:nvSpPr>
          <p:cNvPr id="387" name="Google Shape;387;g2d3a82ef00d_11_1029"/>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388" name="Google Shape;388;g2d3a82ef00d_11_1029"/>
          <p:cNvPicPr preferRelativeResize="0"/>
          <p:nvPr/>
        </p:nvPicPr>
        <p:blipFill rotWithShape="1">
          <a:blip r:embed="rId4">
            <a:alphaModFix/>
          </a:blip>
          <a:srcRect b="0" l="0" r="0" t="0"/>
          <a:stretch/>
        </p:blipFill>
        <p:spPr>
          <a:xfrm>
            <a:off x="67856" y="33986"/>
            <a:ext cx="2719724" cy="493003"/>
          </a:xfrm>
          <a:prstGeom prst="rect">
            <a:avLst/>
          </a:prstGeom>
          <a:noFill/>
          <a:ln>
            <a:noFill/>
          </a:ln>
        </p:spPr>
      </p:pic>
      <p:sp>
        <p:nvSpPr>
          <p:cNvPr id="389" name="Google Shape;389;g2d3a82ef00d_11_1029"/>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Institutional framework</a:t>
            </a:r>
            <a:endParaRPr sz="1500"/>
          </a:p>
        </p:txBody>
      </p:sp>
      <p:graphicFrame>
        <p:nvGraphicFramePr>
          <p:cNvPr id="390" name="Google Shape;390;g2d3a82ef00d_11_1029"/>
          <p:cNvGraphicFramePr/>
          <p:nvPr/>
        </p:nvGraphicFramePr>
        <p:xfrm>
          <a:off x="67856" y="760579"/>
          <a:ext cx="3000000" cy="3000000"/>
        </p:xfrm>
        <a:graphic>
          <a:graphicData uri="http://schemas.openxmlformats.org/drawingml/2006/table">
            <a:tbl>
              <a:tblPr bandRow="1" firstRow="1">
                <a:noFill/>
                <a:tableStyleId>{2123EC9F-B434-4D28-8D55-F346F87FAE27}</a:tableStyleId>
              </a:tblPr>
              <a:tblGrid>
                <a:gridCol w="6697025"/>
                <a:gridCol w="4919725"/>
              </a:tblGrid>
              <a:tr h="220300">
                <a:tc>
                  <a:txBody>
                    <a:bodyPr/>
                    <a:lstStyle/>
                    <a:p>
                      <a:pPr indent="0" lvl="0" marL="0" marR="0" rtl="0" algn="l">
                        <a:spcBef>
                          <a:spcPts val="0"/>
                        </a:spcBef>
                        <a:spcAft>
                          <a:spcPts val="0"/>
                        </a:spcAft>
                        <a:buNone/>
                      </a:pPr>
                      <a:r>
                        <a:rPr lang="en-GB" sz="1600" u="none" cap="none" strike="noStrike">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3510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5"/>
                        </a:rPr>
                        <a:t>1. #010 Organizational structure</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Information available on the organizational structure and/or chart of the government</a:t>
                      </a:r>
                      <a:endParaRPr sz="1500"/>
                    </a:p>
                  </a:txBody>
                  <a:tcPr marT="32175" marB="32175" marR="64300" marL="64300"/>
                </a:tc>
              </a:tr>
              <a:tr h="39462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6"/>
                        </a:rPr>
                        <a:t>2. #011 Names/titles of heads of government agencies/departments/ministries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b="0" lang="en-GB" sz="1500">
                          <a:latin typeface="Helvetica Neue"/>
                          <a:ea typeface="Helvetica Neue"/>
                          <a:cs typeface="Helvetica Neue"/>
                          <a:sym typeface="Helvetica Neue"/>
                        </a:rPr>
                        <a:t>Information on government heads and contacts of head of department available on the national portal(s)</a:t>
                      </a:r>
                      <a:endParaRPr b="0" sz="1500">
                        <a:latin typeface="Helvetica Neue"/>
                        <a:ea typeface="Helvetica Neue"/>
                        <a:cs typeface="Helvetica Neue"/>
                        <a:sym typeface="Helvetica Neue"/>
                      </a:endParaRPr>
                    </a:p>
                  </a:txBody>
                  <a:tcPr marT="32175" marB="32175" marR="64300" marL="64300"/>
                </a:tc>
              </a:tr>
              <a:tr h="3510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7"/>
                        </a:rPr>
                        <a:t>3. </a:t>
                      </a:r>
                      <a:r>
                        <a:rPr b="1" lang="en-GB" sz="1600" u="sng">
                          <a:solidFill>
                            <a:schemeClr val="hlink"/>
                          </a:solidFill>
                          <a:latin typeface="Calibri"/>
                          <a:ea typeface="Calibri"/>
                          <a:cs typeface="Calibri"/>
                          <a:sym typeface="Calibri"/>
                          <a:hlinkClick action="ppaction://hlinksldjump" r:id="rId8"/>
                        </a:rPr>
                        <a:t>#012</a:t>
                      </a:r>
                      <a:r>
                        <a:rPr b="1" lang="en-GB" sz="1600">
                          <a:latin typeface="Calibri"/>
                          <a:ea typeface="Calibri"/>
                          <a:cs typeface="Calibri"/>
                          <a:sym typeface="Calibri"/>
                        </a:rPr>
                        <a:t> </a:t>
                      </a:r>
                      <a:r>
                        <a:rPr b="1" lang="en-GB" sz="1600" u="sng">
                          <a:solidFill>
                            <a:schemeClr val="hlink"/>
                          </a:solidFill>
                          <a:latin typeface="Calibri"/>
                          <a:ea typeface="Calibri"/>
                          <a:cs typeface="Calibri"/>
                          <a:sym typeface="Calibri"/>
                          <a:hlinkClick action="ppaction://hlinksldjump" r:id="rId9"/>
                        </a:rPr>
                        <a:t>Links to sub-national/local government institutions/agencies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Existence of links to any local/regional/national government agencies</a:t>
                      </a:r>
                      <a:endParaRPr sz="1500"/>
                    </a:p>
                  </a:txBody>
                  <a:tcPr marT="32175" marB="32175" marR="64300" marL="64300"/>
                </a:tc>
              </a:tr>
              <a:tr h="3510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0"/>
                        </a:rPr>
                        <a:t>4. </a:t>
                      </a:r>
                      <a:r>
                        <a:rPr b="1" lang="en-GB" sz="1600" u="sng">
                          <a:solidFill>
                            <a:schemeClr val="hlink"/>
                          </a:solidFill>
                          <a:latin typeface="Calibri"/>
                          <a:ea typeface="Calibri"/>
                          <a:cs typeface="Calibri"/>
                          <a:sym typeface="Calibri"/>
                          <a:hlinkClick action="ppaction://hlinksldjump" r:id="rId11"/>
                        </a:rPr>
                        <a:t>#014 </a:t>
                      </a:r>
                      <a:r>
                        <a:rPr b="1" lang="en-GB" sz="1600" u="sng">
                          <a:solidFill>
                            <a:schemeClr val="hlink"/>
                          </a:solidFill>
                          <a:latin typeface="Calibri"/>
                          <a:ea typeface="Calibri"/>
                          <a:cs typeface="Calibri"/>
                          <a:sym typeface="Calibri"/>
                          <a:hlinkClick action="ppaction://hlinksldjump" r:id="rId12"/>
                        </a:rPr>
                        <a:t>Privacy statement(s)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Existence of a privacy policy or statement available on the national portal</a:t>
                      </a:r>
                      <a:endParaRPr sz="1500"/>
                    </a:p>
                  </a:txBody>
                  <a:tcPr marT="32175" marB="32175" marR="64300" marL="64300"/>
                </a:tc>
              </a:tr>
              <a:tr h="39462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3"/>
                        </a:rPr>
                        <a:t>5. #342 National e-Government/Digital Government</a:t>
                      </a:r>
                      <a:endParaRPr sz="1500"/>
                    </a:p>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4"/>
                        </a:rPr>
                        <a:t>strategy</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Existence of a </a:t>
                      </a:r>
                      <a:r>
                        <a:rPr b="0" lang="en-GB" sz="1500">
                          <a:latin typeface="Helvetica Neue"/>
                          <a:ea typeface="Helvetica Neue"/>
                          <a:cs typeface="Helvetica Neue"/>
                          <a:sym typeface="Helvetica Neue"/>
                        </a:rPr>
                        <a:t>National e-Government/Digital Government strategy or equivalent</a:t>
                      </a:r>
                      <a:endParaRPr sz="1500"/>
                    </a:p>
                  </a:txBody>
                  <a:tcPr marT="32175" marB="32175" marR="64300" marL="64300"/>
                </a:tc>
              </a:tr>
              <a:tr h="3510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5"/>
                        </a:rPr>
                        <a:t>6. #339 Citizens’ rights to access government information</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Information (content or documents) regarding users’ rights to access government information</a:t>
                      </a:r>
                      <a:endParaRPr sz="1500"/>
                    </a:p>
                  </a:txBody>
                  <a:tcPr marT="32175" marB="32175" marR="64300" marL="64300"/>
                </a:tc>
              </a:tr>
              <a:tr h="3510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6"/>
                        </a:rPr>
                        <a:t>7. #338 Legislation/law/policy/regulation on personal data protection</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Existence of legislation/law/policy/regulation on personal data protection</a:t>
                      </a:r>
                      <a:endParaRPr sz="1500"/>
                    </a:p>
                  </a:txBody>
                  <a:tcPr marT="32175" marB="32175" marR="64300" marL="64300"/>
                </a:tc>
              </a:tr>
              <a:tr h="220300">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7"/>
                        </a:rPr>
                        <a:t>8. #340 Legislation/law/policy/regulation on cybersecurity</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Existence of Legislation/law/policy/regulation on cybersecurity</a:t>
                      </a:r>
                      <a:endParaRPr sz="1500"/>
                    </a:p>
                  </a:txBody>
                  <a:tcPr marT="32175" marB="32175" marR="64300" marL="64300"/>
                </a:tc>
              </a:tr>
              <a:tr h="220300">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8"/>
                        </a:rPr>
                        <a:t>9. #337 National CIO</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500">
                          <a:latin typeface="Helvetica Neue"/>
                          <a:ea typeface="Helvetica Neue"/>
                          <a:cs typeface="Helvetica Neue"/>
                          <a:sym typeface="Helvetica Neue"/>
                        </a:rPr>
                        <a:t>Information/contact about a National CIO or equivalent</a:t>
                      </a:r>
                      <a:endParaRPr b="0" sz="1500">
                        <a:latin typeface="Helvetica Neue"/>
                        <a:ea typeface="Helvetica Neue"/>
                        <a:cs typeface="Helvetica Neue"/>
                        <a:sym typeface="Helvetica Neue"/>
                      </a:endParaRPr>
                    </a:p>
                  </a:txBody>
                  <a:tcPr marT="32175" marB="32175" marR="64300" marL="64300"/>
                </a:tc>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pic>
        <p:nvPicPr>
          <p:cNvPr id="1252" name="Google Shape;1252;g2d3a82ef00d_11_219"/>
          <p:cNvPicPr preferRelativeResize="0"/>
          <p:nvPr/>
        </p:nvPicPr>
        <p:blipFill rotWithShape="1">
          <a:blip r:embed="rId3">
            <a:alphaModFix/>
          </a:blip>
          <a:srcRect b="0" l="0" r="0" t="0"/>
          <a:stretch/>
        </p:blipFill>
        <p:spPr>
          <a:xfrm>
            <a:off x="0" y="204232"/>
            <a:ext cx="2719724" cy="493003"/>
          </a:xfrm>
          <a:prstGeom prst="rect">
            <a:avLst/>
          </a:prstGeom>
          <a:noFill/>
          <a:ln>
            <a:noFill/>
          </a:ln>
        </p:spPr>
      </p:pic>
      <p:sp>
        <p:nvSpPr>
          <p:cNvPr id="1253" name="Google Shape;1253;g2d3a82ef00d_11_219"/>
          <p:cNvSpPr txBox="1"/>
          <p:nvPr/>
        </p:nvSpPr>
        <p:spPr>
          <a:xfrm>
            <a:off x="2945235" y="-25495"/>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Roboto"/>
              <a:buNone/>
            </a:pPr>
            <a:r>
              <a:rPr lang="en-GB" sz="2800">
                <a:latin typeface="Roboto"/>
                <a:ea typeface="Roboto"/>
                <a:cs typeface="Roboto"/>
                <a:sym typeface="Roboto"/>
              </a:rPr>
              <a:t>7</a:t>
            </a:r>
            <a:r>
              <a:rPr b="0" i="0" lang="en-GB" sz="2800" u="none" cap="none" strike="noStrike">
                <a:solidFill>
                  <a:srgbClr val="000000"/>
                </a:solidFill>
                <a:latin typeface="Roboto"/>
                <a:ea typeface="Roboto"/>
                <a:cs typeface="Roboto"/>
                <a:sym typeface="Roboto"/>
              </a:rPr>
              <a:t>. Digital ID to access online services(#017)</a:t>
            </a:r>
            <a:endParaRPr sz="1500"/>
          </a:p>
        </p:txBody>
      </p:sp>
      <p:graphicFrame>
        <p:nvGraphicFramePr>
          <p:cNvPr id="1254" name="Google Shape;1254;g2d3a82ef00d_11_219"/>
          <p:cNvGraphicFramePr/>
          <p:nvPr/>
        </p:nvGraphicFramePr>
        <p:xfrm>
          <a:off x="-4" y="852229"/>
          <a:ext cx="3000000" cy="3000000"/>
        </p:xfrm>
        <a:graphic>
          <a:graphicData uri="http://schemas.openxmlformats.org/drawingml/2006/table">
            <a:tbl>
              <a:tblPr bandRow="1" firstRow="1">
                <a:noFill/>
                <a:tableStyleId>{2123EC9F-B434-4D28-8D55-F346F87FAE27}</a:tableStyleId>
              </a:tblPr>
              <a:tblGrid>
                <a:gridCol w="1627625"/>
                <a:gridCol w="10564375"/>
              </a:tblGrid>
              <a:tr h="6214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Also referred to as "e-ID" in some countries, it can be used through secure login methods, such as usernames, passwords, or multi-factor authentication to offer personalized online/mobile services to the user. Portal authentication ensures that the user's identity has to be verified when getting online.</a:t>
                      </a:r>
                      <a:endParaRPr sz="1300"/>
                    </a:p>
                  </a:txBody>
                  <a:tcPr marT="34525" marB="34525" marR="69025" marL="69025" anchor="ctr"/>
                </a:tc>
              </a:tr>
              <a:tr h="4303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It ensures that individuals interacting with the portal are genuine and authorized, safeguards sensitive government data and services, enhancing online security and user trust.</a:t>
                      </a:r>
                      <a:endParaRPr sz="1300"/>
                    </a:p>
                  </a:txBody>
                  <a:tcPr marT="34525" marB="34525" marR="69025" marL="69025" anchor="b"/>
                </a:tc>
              </a:tr>
              <a:tr h="25325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7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0" sz="1700">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Identify Security Needs: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Determine the level of security required for the website</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Choose Authentication Methods: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Select appropriate authentication methods, such as username/password, biometrics, or multi-factor authentication (MFA).</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Develop User Database: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Create a secure database to store user credentials.</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Integrate Authentication System: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Integrate the chosen authentication methods into the website's login process</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Regular Security Audits: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Conduct regular security audits and updates to identify and address potential vulnerabilities</a:t>
                      </a:r>
                      <a:endParaRPr sz="1300"/>
                    </a:p>
                    <a:p>
                      <a:pPr indent="0" lvl="0" marL="0" marR="0" rtl="0" algn="l">
                        <a:spcBef>
                          <a:spcPts val="0"/>
                        </a:spcBef>
                        <a:spcAft>
                          <a:spcPts val="0"/>
                        </a:spcAft>
                        <a:buClr>
                          <a:schemeClr val="dk1"/>
                        </a:buClr>
                        <a:buSzPts val="1900"/>
                        <a:buFont typeface="Helvetica Neue"/>
                        <a:buNone/>
                      </a:pPr>
                      <a:r>
                        <a:rPr b="0" lang="en-GB" sz="1700">
                          <a:latin typeface="Helvetica Neue"/>
                          <a:ea typeface="Helvetica Neue"/>
                          <a:cs typeface="Helvetica Neue"/>
                          <a:sym typeface="Helvetica Neue"/>
                        </a:rPr>
                        <a:t>Check out </a:t>
                      </a:r>
                      <a:r>
                        <a:rPr b="0" lang="en-GB" sz="1700" u="sng">
                          <a:solidFill>
                            <a:schemeClr val="hlink"/>
                          </a:solidFill>
                          <a:latin typeface="Helvetica Neue"/>
                          <a:ea typeface="Helvetica Neue"/>
                          <a:cs typeface="Helvetica Neue"/>
                          <a:sym typeface="Helvetica Neue"/>
                          <a:hlinkClick r:id="rId4"/>
                        </a:rPr>
                        <a:t>UK’s National Cyber Security Center Guide </a:t>
                      </a:r>
                      <a:r>
                        <a:rPr b="0" lang="en-GB" sz="1700">
                          <a:latin typeface="Helvetica Neue"/>
                          <a:ea typeface="Helvetica Neue"/>
                          <a:cs typeface="Helvetica Neue"/>
                          <a:sym typeface="Helvetica Neue"/>
                        </a:rPr>
                        <a:t> or </a:t>
                      </a:r>
                      <a:r>
                        <a:rPr b="0" i="1" lang="en-GB" sz="1700" u="sng">
                          <a:solidFill>
                            <a:schemeClr val="hlink"/>
                          </a:solidFill>
                          <a:latin typeface="Helvetica Neue"/>
                          <a:ea typeface="Helvetica Neue"/>
                          <a:cs typeface="Helvetica Neue"/>
                          <a:sym typeface="Helvetica Neue"/>
                          <a:hlinkClick r:id="rId5"/>
                        </a:rPr>
                        <a:t>OWASP</a:t>
                      </a:r>
                      <a:r>
                        <a:rPr b="0" i="0" lang="en-GB" sz="1700" u="sng">
                          <a:solidFill>
                            <a:schemeClr val="hlink"/>
                          </a:solidFill>
                          <a:latin typeface="Helvetica Neue"/>
                          <a:ea typeface="Helvetica Neue"/>
                          <a:cs typeface="Helvetica Neue"/>
                          <a:sym typeface="Helvetica Neue"/>
                          <a:hlinkClick r:id="rId6"/>
                        </a:rPr>
                        <a:t>’s</a:t>
                      </a:r>
                      <a:r>
                        <a:rPr b="0" i="1" lang="en-GB" sz="1700" u="sng">
                          <a:solidFill>
                            <a:schemeClr val="hlink"/>
                          </a:solidFill>
                          <a:latin typeface="Helvetica Neue"/>
                          <a:ea typeface="Helvetica Neue"/>
                          <a:cs typeface="Helvetica Neue"/>
                          <a:sym typeface="Helvetica Neue"/>
                          <a:hlinkClick r:id="rId7"/>
                        </a:rPr>
                        <a:t> Authentication Cheat Sheet</a:t>
                      </a:r>
                      <a:endParaRPr b="0" sz="1700">
                        <a:latin typeface="Helvetica Neue"/>
                        <a:ea typeface="Helvetica Neue"/>
                        <a:cs typeface="Helvetica Neue"/>
                        <a:sym typeface="Helvetica Neue"/>
                      </a:endParaRPr>
                    </a:p>
                  </a:txBody>
                  <a:tcPr marT="34525" marB="34525" marR="69025" marL="69025"/>
                </a:tc>
              </a:tr>
              <a:tr h="621425">
                <a:tc>
                  <a:txBody>
                    <a:bodyPr/>
                    <a:lstStyle/>
                    <a:p>
                      <a:pPr indent="0" lvl="0" marL="0" marR="0" rtl="0" algn="l">
                        <a:spcBef>
                          <a:spcPts val="0"/>
                        </a:spcBef>
                        <a:spcAft>
                          <a:spcPts val="0"/>
                        </a:spcAft>
                        <a:buNone/>
                      </a:pPr>
                      <a:r>
                        <a:rPr b="1" lang="en-GB" sz="15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8"/>
                        </a:rPr>
                        <a:t>Australia’s</a:t>
                      </a:r>
                      <a:r>
                        <a:rPr lang="en-GB" sz="1700">
                          <a:latin typeface="Helvetica Neue"/>
                          <a:ea typeface="Helvetica Neue"/>
                          <a:cs typeface="Helvetica Neue"/>
                          <a:sym typeface="Helvetica Neue"/>
                        </a:rPr>
                        <a:t> myGov Digital ID</a:t>
                      </a:r>
                      <a:endParaRPr sz="1700">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9"/>
                        </a:rPr>
                        <a:t>here</a:t>
                      </a:r>
                      <a:endParaRPr sz="1300"/>
                    </a:p>
                  </a:txBody>
                  <a:tcPr marT="34525" marB="34525" marR="69025" marL="69025"/>
                </a:tc>
              </a:tr>
            </a:tbl>
          </a:graphicData>
        </a:graphic>
      </p:graphicFrame>
      <p:pic>
        <p:nvPicPr>
          <p:cNvPr id="1255" name="Google Shape;1255;g2d3a82ef00d_11_219"/>
          <p:cNvPicPr preferRelativeResize="0"/>
          <p:nvPr/>
        </p:nvPicPr>
        <p:blipFill rotWithShape="1">
          <a:blip r:embed="rId10">
            <a:alphaModFix/>
          </a:blip>
          <a:srcRect b="0" l="0" r="0" t="0"/>
          <a:stretch/>
        </p:blipFill>
        <p:spPr>
          <a:xfrm>
            <a:off x="240035" y="6161316"/>
            <a:ext cx="1101852" cy="551688"/>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pic>
        <p:nvPicPr>
          <p:cNvPr id="1260" name="Google Shape;1260;g2d3a82ef00d_11_225"/>
          <p:cNvPicPr preferRelativeResize="0"/>
          <p:nvPr/>
        </p:nvPicPr>
        <p:blipFill rotWithShape="1">
          <a:blip r:embed="rId3">
            <a:alphaModFix/>
          </a:blip>
          <a:srcRect b="0" l="0" r="0" t="0"/>
          <a:stretch/>
        </p:blipFill>
        <p:spPr>
          <a:xfrm>
            <a:off x="96068" y="398988"/>
            <a:ext cx="2719724" cy="493003"/>
          </a:xfrm>
          <a:prstGeom prst="rect">
            <a:avLst/>
          </a:prstGeom>
          <a:noFill/>
          <a:ln>
            <a:noFill/>
          </a:ln>
        </p:spPr>
      </p:pic>
      <p:sp>
        <p:nvSpPr>
          <p:cNvPr id="1261" name="Google Shape;1261;g2d3a82ef00d_11_225"/>
          <p:cNvSpPr txBox="1"/>
          <p:nvPr/>
        </p:nvSpPr>
        <p:spPr>
          <a:xfrm>
            <a:off x="3006147" y="189802"/>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Helvetica Neue"/>
              <a:buNone/>
            </a:pPr>
            <a:r>
              <a:rPr lang="en-GB" sz="3100">
                <a:latin typeface="Helvetica Neue"/>
                <a:ea typeface="Helvetica Neue"/>
                <a:cs typeface="Helvetica Neue"/>
                <a:sym typeface="Helvetica Neue"/>
              </a:rPr>
              <a:t>8</a:t>
            </a:r>
            <a:r>
              <a:rPr b="0" i="0" lang="en-GB" sz="3100" u="none" cap="none" strike="noStrike">
                <a:solidFill>
                  <a:srgbClr val="000000"/>
                </a:solidFill>
                <a:latin typeface="Helvetica Neue"/>
                <a:ea typeface="Helvetica Neue"/>
                <a:cs typeface="Helvetica Neue"/>
                <a:sym typeface="Helvetica Neue"/>
              </a:rPr>
              <a:t>. Facilitation of free Internet access (#</a:t>
            </a:r>
            <a:r>
              <a:rPr lang="en-GB" sz="3100">
                <a:latin typeface="Helvetica Neue"/>
                <a:ea typeface="Helvetica Neue"/>
                <a:cs typeface="Helvetica Neue"/>
                <a:sym typeface="Helvetica Neue"/>
              </a:rPr>
              <a:t>036</a:t>
            </a:r>
            <a:r>
              <a:rPr b="0" i="0" lang="en-GB" sz="3100" u="none" cap="none" strike="noStrike">
                <a:solidFill>
                  <a:srgbClr val="000000"/>
                </a:solidFill>
                <a:latin typeface="Helvetica Neue"/>
                <a:ea typeface="Helvetica Neue"/>
                <a:cs typeface="Helvetica Neue"/>
                <a:sym typeface="Helvetica Neue"/>
              </a:rPr>
              <a:t>a)</a:t>
            </a:r>
            <a:endParaRPr b="0" i="0" sz="3100" u="none" cap="none" strike="noStrike">
              <a:solidFill>
                <a:srgbClr val="000000"/>
              </a:solidFill>
              <a:latin typeface="Roboto"/>
              <a:ea typeface="Roboto"/>
              <a:cs typeface="Roboto"/>
              <a:sym typeface="Roboto"/>
            </a:endParaRPr>
          </a:p>
        </p:txBody>
      </p:sp>
      <p:graphicFrame>
        <p:nvGraphicFramePr>
          <p:cNvPr id="1262" name="Google Shape;1262;g2d3a82ef00d_11_225"/>
          <p:cNvGraphicFramePr/>
          <p:nvPr/>
        </p:nvGraphicFramePr>
        <p:xfrm>
          <a:off x="0" y="1381294"/>
          <a:ext cx="3000000" cy="3000000"/>
        </p:xfrm>
        <a:graphic>
          <a:graphicData uri="http://schemas.openxmlformats.org/drawingml/2006/table">
            <a:tbl>
              <a:tblPr bandRow="1" firstRow="1">
                <a:noFill/>
                <a:tableStyleId>{2123EC9F-B434-4D28-8D55-F346F87FAE27}</a:tableStyleId>
              </a:tblPr>
              <a:tblGrid>
                <a:gridCol w="1761875"/>
                <a:gridCol w="10430175"/>
              </a:tblGrid>
              <a:tr h="561800">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sz="1500"/>
                    </a:p>
                  </a:txBody>
                  <a:tcPr marT="28300" marB="28300" marR="56625" marL="566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Evidence of government provision of free access to the Internet i.e. free WIFI in specific areas or agreement with mobile operators. </a:t>
                      </a:r>
                      <a:endParaRPr sz="1500"/>
                    </a:p>
                  </a:txBody>
                  <a:tcPr marT="28300" marB="28300" marR="56625" marL="56625" anchor="ctr"/>
                </a:tc>
              </a:tr>
              <a:tr h="561800">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28300" marB="28300" marR="56625" marL="566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Vital for promoting digital inclusion, bridging the digital divide, and ensuring equal access to essential online services and information for all residents.</a:t>
                      </a:r>
                      <a:endParaRPr sz="1500"/>
                    </a:p>
                  </a:txBody>
                  <a:tcPr marT="28300" marB="28300" marR="56625" marL="56625" anchor="b"/>
                </a:tc>
              </a:tr>
              <a:tr h="259882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28300" marB="28300" marR="56625" marL="56625"/>
                </a:tc>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Dedicated Webpage: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Create a user-friendly webpage detailing free Internet access locations and instructions.</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Clear Information:</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Provide concise details on how to connect</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Promotion: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Actively promote the initiative through social media, events, and businesses.</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Updates and Feedback: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Regularly update the webpage and provide a feedback mechanism for user suggestions and issues.</a:t>
                      </a:r>
                      <a:endParaRPr sz="1500"/>
                    </a:p>
                  </a:txBody>
                  <a:tcPr marT="28300" marB="28300" marR="56625" marL="56625"/>
                </a:tc>
              </a:tr>
              <a:tr h="10710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latin typeface="Helvetica Neue"/>
                        <a:ea typeface="Helvetica Neue"/>
                        <a:cs typeface="Helvetica Neue"/>
                        <a:sym typeface="Helvetica Neue"/>
                      </a:endParaRPr>
                    </a:p>
                  </a:txBody>
                  <a:tcPr marT="28300" marB="28300" marR="56625" marL="566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4"/>
                        </a:rPr>
                        <a:t>Uruguay’s</a:t>
                      </a:r>
                      <a:r>
                        <a:rPr lang="en-GB" sz="1900">
                          <a:latin typeface="Helvetica Neue"/>
                          <a:ea typeface="Helvetica Neue"/>
                          <a:cs typeface="Helvetica Neue"/>
                          <a:sym typeface="Helvetica Neue"/>
                        </a:rPr>
                        <a:t> free internet access page</a:t>
                      </a:r>
                      <a:endParaRPr sz="1900">
                        <a:latin typeface="Helvetica Neue"/>
                        <a:ea typeface="Helvetica Neue"/>
                        <a:cs typeface="Helvetica Neue"/>
                        <a:sym typeface="Helvetica Neue"/>
                      </a:endParaRPr>
                    </a:p>
                    <a:p>
                      <a:pPr indent="0" lvl="0" marL="0" marR="0" rtl="0" algn="l">
                        <a:spcBef>
                          <a:spcPts val="0"/>
                        </a:spcBef>
                        <a:spcAft>
                          <a:spcPts val="0"/>
                        </a:spcAft>
                        <a:buNone/>
                      </a:pPr>
                      <a:r>
                        <a:t/>
                      </a:r>
                      <a:endParaRPr sz="1900">
                        <a:latin typeface="Helvetica Neue"/>
                        <a:ea typeface="Helvetica Neue"/>
                        <a:cs typeface="Helvetica Neue"/>
                        <a:sym typeface="Helvetica Neue"/>
                      </a:endParaRPr>
                    </a:p>
                    <a:p>
                      <a:pPr indent="0" lvl="0" marL="0" rtl="0" algn="r">
                        <a:spcBef>
                          <a:spcPts val="0"/>
                        </a:spcBef>
                        <a:spcAft>
                          <a:spcPts val="0"/>
                        </a:spcAft>
                        <a:buClr>
                          <a:srgbClr val="0070C0"/>
                        </a:buClr>
                        <a:buSzPts val="1900"/>
                        <a:buFont typeface="Calibri"/>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b="1" sz="19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63" name="Google Shape;1263;g2d3a82ef00d_11_225"/>
          <p:cNvPicPr preferRelativeResize="0"/>
          <p:nvPr/>
        </p:nvPicPr>
        <p:blipFill rotWithShape="1">
          <a:blip r:embed="rId6">
            <a:alphaModFix/>
          </a:blip>
          <a:srcRect b="0" l="0" r="0" t="0"/>
          <a:stretch/>
        </p:blipFill>
        <p:spPr>
          <a:xfrm>
            <a:off x="518966" y="6010532"/>
            <a:ext cx="792479" cy="527303"/>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pic>
        <p:nvPicPr>
          <p:cNvPr id="1268" name="Google Shape;1268;g2d3a82ef00d_11_231"/>
          <p:cNvPicPr preferRelativeResize="0"/>
          <p:nvPr/>
        </p:nvPicPr>
        <p:blipFill rotWithShape="1">
          <a:blip r:embed="rId3">
            <a:alphaModFix/>
          </a:blip>
          <a:srcRect b="0" l="0" r="0" t="0"/>
          <a:stretch/>
        </p:blipFill>
        <p:spPr>
          <a:xfrm>
            <a:off x="96068" y="398988"/>
            <a:ext cx="2719724" cy="493003"/>
          </a:xfrm>
          <a:prstGeom prst="rect">
            <a:avLst/>
          </a:prstGeom>
          <a:noFill/>
          <a:ln>
            <a:noFill/>
          </a:ln>
        </p:spPr>
      </p:pic>
      <p:sp>
        <p:nvSpPr>
          <p:cNvPr id="1269" name="Google Shape;1269;g2d3a82ef00d_11_231"/>
          <p:cNvSpPr txBox="1"/>
          <p:nvPr/>
        </p:nvSpPr>
        <p:spPr>
          <a:xfrm>
            <a:off x="3006147" y="189802"/>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Helvetica Neue"/>
              <a:buNone/>
            </a:pPr>
            <a:r>
              <a:rPr lang="en-GB" sz="2400">
                <a:latin typeface="Helvetica Neue"/>
                <a:ea typeface="Helvetica Neue"/>
                <a:cs typeface="Helvetica Neue"/>
                <a:sym typeface="Helvetica Neue"/>
              </a:rPr>
              <a:t>9</a:t>
            </a:r>
            <a:r>
              <a:rPr b="0" i="0" lang="en-GB" sz="2400" u="none" cap="none" strike="noStrike">
                <a:solidFill>
                  <a:srgbClr val="000000"/>
                </a:solidFill>
                <a:latin typeface="Helvetica Neue"/>
                <a:ea typeface="Helvetica Neue"/>
                <a:cs typeface="Helvetica Neue"/>
                <a:sym typeface="Helvetica Neue"/>
              </a:rPr>
              <a:t>. Access to physical spaces for online services (#</a:t>
            </a:r>
            <a:r>
              <a:rPr lang="en-GB" sz="2400">
                <a:latin typeface="Helvetica Neue"/>
                <a:ea typeface="Helvetica Neue"/>
                <a:cs typeface="Helvetica Neue"/>
                <a:sym typeface="Helvetica Neue"/>
              </a:rPr>
              <a:t>036</a:t>
            </a:r>
            <a:r>
              <a:rPr b="0" i="0" lang="en-GB" sz="2400" u="none" cap="none" strike="noStrike">
                <a:solidFill>
                  <a:srgbClr val="000000"/>
                </a:solidFill>
                <a:latin typeface="Helvetica Neue"/>
                <a:ea typeface="Helvetica Neue"/>
                <a:cs typeface="Helvetica Neue"/>
                <a:sym typeface="Helvetica Neue"/>
              </a:rPr>
              <a:t>b)</a:t>
            </a:r>
            <a:endParaRPr b="0" i="0" sz="2400" u="none" cap="none" strike="noStrike">
              <a:solidFill>
                <a:srgbClr val="000000"/>
              </a:solidFill>
              <a:latin typeface="Roboto"/>
              <a:ea typeface="Roboto"/>
              <a:cs typeface="Roboto"/>
              <a:sym typeface="Roboto"/>
            </a:endParaRPr>
          </a:p>
        </p:txBody>
      </p:sp>
      <p:graphicFrame>
        <p:nvGraphicFramePr>
          <p:cNvPr id="1270" name="Google Shape;1270;g2d3a82ef00d_11_231"/>
          <p:cNvGraphicFramePr/>
          <p:nvPr/>
        </p:nvGraphicFramePr>
        <p:xfrm>
          <a:off x="0" y="1067600"/>
          <a:ext cx="3000000" cy="3000000"/>
        </p:xfrm>
        <a:graphic>
          <a:graphicData uri="http://schemas.openxmlformats.org/drawingml/2006/table">
            <a:tbl>
              <a:tblPr bandRow="1" firstRow="1">
                <a:noFill/>
                <a:tableStyleId>{2123EC9F-B434-4D28-8D55-F346F87FAE27}</a:tableStyleId>
              </a:tblPr>
              <a:tblGrid>
                <a:gridCol w="1761875"/>
                <a:gridCol w="10430175"/>
              </a:tblGrid>
              <a:tr h="6115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sz="1500"/>
                    </a:p>
                  </a:txBody>
                  <a:tcPr marT="28300" marB="28300" marR="56625" marL="56625"/>
                </a:tc>
                <a:tc>
                  <a:txBody>
                    <a:bodyPr/>
                    <a:lstStyle/>
                    <a:p>
                      <a:pPr indent="0" lvl="0" marL="0" marR="0" rtl="0" algn="l">
                        <a:spcBef>
                          <a:spcPts val="0"/>
                        </a:spcBef>
                        <a:spcAft>
                          <a:spcPts val="0"/>
                        </a:spcAft>
                        <a:buNone/>
                      </a:pPr>
                      <a:r>
                        <a:rPr b="0" i="0" lang="en-GB" sz="1900" u="none" strike="noStrike">
                          <a:solidFill>
                            <a:schemeClr val="lt1"/>
                          </a:solidFill>
                          <a:latin typeface="Calibri"/>
                          <a:ea typeface="Calibri"/>
                          <a:cs typeface="Calibri"/>
                          <a:sym typeface="Calibri"/>
                        </a:rPr>
                        <a:t>Information on the government portal of government provision of physical spaces i.e. community centers, post offices, libraries and personal assistance to access online services in these locations.</a:t>
                      </a:r>
                      <a:endParaRPr b="0" sz="1900">
                        <a:latin typeface="Helvetica Neue"/>
                        <a:ea typeface="Helvetica Neue"/>
                        <a:cs typeface="Helvetica Neue"/>
                        <a:sym typeface="Helvetica Neue"/>
                      </a:endParaRPr>
                    </a:p>
                  </a:txBody>
                  <a:tcPr marT="28300" marB="28300" marR="56625" marL="56625" anchor="ctr"/>
                </a:tc>
              </a:tr>
              <a:tr h="6115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28300" marB="28300" marR="56625" marL="56625"/>
                </a:tc>
                <a:tc>
                  <a:txBody>
                    <a:bodyPr/>
                    <a:lstStyle/>
                    <a:p>
                      <a:pPr indent="0" lvl="0" marL="0" marR="0" rtl="0" algn="l">
                        <a:spcBef>
                          <a:spcPts val="0"/>
                        </a:spcBef>
                        <a:spcAft>
                          <a:spcPts val="0"/>
                        </a:spcAft>
                        <a:buNone/>
                      </a:pPr>
                      <a:r>
                        <a:rPr b="0" i="0" lang="en-GB" sz="1900">
                          <a:solidFill>
                            <a:schemeClr val="dk1"/>
                          </a:solidFill>
                          <a:latin typeface="Calibri"/>
                          <a:ea typeface="Calibri"/>
                          <a:cs typeface="Calibri"/>
                          <a:sym typeface="Calibri"/>
                        </a:rPr>
                        <a:t>Crucial for ensuring inclusive and equitable access to government services, fostering digital literacy, and enhancing engagement.</a:t>
                      </a:r>
                      <a:endParaRPr sz="1500"/>
                    </a:p>
                  </a:txBody>
                  <a:tcPr marT="28300" marB="28300" marR="56625" marL="56625" anchor="b"/>
                </a:tc>
              </a:tr>
              <a:tr h="310612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28300" marB="28300" marR="56625" marL="56625"/>
                </a:tc>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Partnership: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Collaborate with community centers, post offices, and libraries to integrate online services.</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Infrastructure: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Provide necessary technology and internet access at these locations.</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Training: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Train staff to assist residents in accessing online services effectively.</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Awareness: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Promote the availability of services through </a:t>
                      </a:r>
                      <a:r>
                        <a:rPr lang="en-GB" sz="1900">
                          <a:latin typeface="Helvetica Neue"/>
                          <a:ea typeface="Helvetica Neue"/>
                          <a:cs typeface="Helvetica Neue"/>
                          <a:sym typeface="Helvetica Neue"/>
                        </a:rPr>
                        <a:t>social</a:t>
                      </a:r>
                      <a:r>
                        <a:rPr lang="en-GB" sz="1900" u="none" cap="none" strike="noStrike">
                          <a:latin typeface="Helvetica Neue"/>
                          <a:ea typeface="Helvetica Neue"/>
                          <a:cs typeface="Helvetica Neue"/>
                          <a:sym typeface="Helvetica Neue"/>
                        </a:rPr>
                        <a:t> </a:t>
                      </a:r>
                      <a:r>
                        <a:rPr lang="en-GB" sz="1900">
                          <a:latin typeface="Helvetica Neue"/>
                          <a:ea typeface="Helvetica Neue"/>
                          <a:cs typeface="Helvetica Neue"/>
                          <a:sym typeface="Helvetica Neue"/>
                        </a:rPr>
                        <a:t>media</a:t>
                      </a:r>
                      <a:r>
                        <a:rPr lang="en-GB" sz="1900" u="none" cap="none" strike="noStrike">
                          <a:latin typeface="Helvetica Neue"/>
                          <a:ea typeface="Helvetica Neue"/>
                          <a:cs typeface="Helvetica Neue"/>
                          <a:sym typeface="Helvetica Neue"/>
                        </a:rPr>
                        <a:t> and the </a:t>
                      </a:r>
                      <a:r>
                        <a:rPr lang="en-GB" sz="1900">
                          <a:latin typeface="Helvetica Neue"/>
                          <a:ea typeface="Helvetica Neue"/>
                          <a:cs typeface="Helvetica Neue"/>
                          <a:sym typeface="Helvetica Neue"/>
                        </a:rPr>
                        <a:t>government</a:t>
                      </a:r>
                      <a:r>
                        <a:rPr lang="en-GB" sz="1900" u="none" cap="none" strike="noStrike">
                          <a:latin typeface="Helvetica Neue"/>
                          <a:ea typeface="Helvetica Neue"/>
                          <a:cs typeface="Helvetica Neue"/>
                          <a:sym typeface="Helvetica Neue"/>
                        </a:rPr>
                        <a:t> portal.</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Feedback: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Establish a feedback system for continuous improvement and resident satisfaction.</a:t>
                      </a:r>
                      <a:endParaRPr sz="1500"/>
                    </a:p>
                  </a:txBody>
                  <a:tcPr marT="28300" marB="28300" marR="56625" marL="56625"/>
                </a:tc>
              </a:tr>
              <a:tr h="9460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latin typeface="Helvetica Neue"/>
                        <a:ea typeface="Helvetica Neue"/>
                        <a:cs typeface="Helvetica Neue"/>
                        <a:sym typeface="Helvetica Neue"/>
                      </a:endParaRPr>
                    </a:p>
                  </a:txBody>
                  <a:tcPr marT="28300" marB="28300" marR="56625" marL="566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4"/>
                        </a:rPr>
                        <a:t>Singapore’s</a:t>
                      </a:r>
                      <a:r>
                        <a:rPr lang="en-GB" sz="1900">
                          <a:latin typeface="Helvetica Neue"/>
                          <a:ea typeface="Helvetica Neue"/>
                          <a:cs typeface="Helvetica Neue"/>
                          <a:sym typeface="Helvetica Neue"/>
                        </a:rPr>
                        <a:t> page on Multimedia Stations</a:t>
                      </a:r>
                      <a:endParaRPr sz="1500"/>
                    </a:p>
                    <a:p>
                      <a:pPr indent="0" lvl="0" marL="0" marR="0" rtl="0" algn="l">
                        <a:spcBef>
                          <a:spcPts val="0"/>
                        </a:spcBef>
                        <a:spcAft>
                          <a:spcPts val="0"/>
                        </a:spcAft>
                        <a:buNone/>
                      </a:pPr>
                      <a:r>
                        <a:t/>
                      </a:r>
                      <a:endParaRPr sz="1900">
                        <a:latin typeface="Helvetica Neue"/>
                        <a:ea typeface="Helvetica Neue"/>
                        <a:cs typeface="Helvetica Neue"/>
                        <a:sym typeface="Helvetica Neue"/>
                      </a:endParaRPr>
                    </a:p>
                    <a:p>
                      <a:pPr indent="0" lvl="0" marL="0" rtl="0" algn="r">
                        <a:spcBef>
                          <a:spcPts val="0"/>
                        </a:spcBef>
                        <a:spcAft>
                          <a:spcPts val="0"/>
                        </a:spcAft>
                        <a:buClr>
                          <a:srgbClr val="0070C0"/>
                        </a:buClr>
                        <a:buSzPts val="1900"/>
                        <a:buFont typeface="Calibri"/>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9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descr="Vector Singapore Flag Download, Vektör Singapur Bayrağı İndir, Vector de la bandera de Singapur Descargar, Vector Singapore Flag Télécharger, Vector Singapur-Flagge herunterladen, Вектор Сингапур Флаг Скачать, Vector Singapore Flag Scarica, Vector Singapore Flag Download, Vector Sinqapur bayrağı Download, Vector Singapore Flag Unduh, Vector Singapura Flag Muat turun, Vector Singapore Flag Download, Wektor Singapur Oznacz Pobierz, 矢量新加坡國旗下載, 矢量新加坡国旗下载, वेक्टर सिंगापुर करें डाउनलोड, ناقلات سنغافورة العلم تحميل, بردار سنگاپور پرچم دانلود, ভেক্টর সিঙ্গাপুর পতাকা ডাউনলোড, ویکٹر سنگاپور Flag ڈاؤن لوڈ, ベクトルシンガポール旗ダウンロード, ਵੈਕਟਰ ਸਿੰਗਾਪੁਰ ਝੰਡਾ ਡਾਊਨਲੋਡ, 벡터 싱가포르 플래그 다운로드, వెక్టర్ సింగపూర్ ఫ్లాగ్ డౌన్లోడ్, वेक्टर सिंगापूर ध्वजांकित करा डाऊनलोड, Vector Singapore Cờ Tải về, திசையன் சிங்கப்பூர் கொடி பதிவிறக்கி, เวกเตอร์สิงคโปร์ธงดาวน์โหลด, ವೆಕ್ಟರ್ ಸಿಂಗಾಪುರ ಫ್ಲಾಗ್ ಡೌನ್ಲೋಡ್, વેક્ટર સિંગાપુર ધ્વજ ડાઉનલોડ, Vector Σιγκαπούρη Σημαία Λήψη" id="1271" name="Google Shape;1271;g2d3a82ef00d_11_231"/>
          <p:cNvPicPr preferRelativeResize="0"/>
          <p:nvPr/>
        </p:nvPicPr>
        <p:blipFill rotWithShape="1">
          <a:blip r:embed="rId6">
            <a:alphaModFix/>
          </a:blip>
          <a:srcRect b="0" l="0" r="0" t="0"/>
          <a:stretch/>
        </p:blipFill>
        <p:spPr>
          <a:xfrm>
            <a:off x="461943" y="6193354"/>
            <a:ext cx="788416" cy="523558"/>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pic>
        <p:nvPicPr>
          <p:cNvPr id="1276" name="Google Shape;1276;g2d3a82ef00d_11_237"/>
          <p:cNvPicPr preferRelativeResize="0"/>
          <p:nvPr/>
        </p:nvPicPr>
        <p:blipFill rotWithShape="1">
          <a:blip r:embed="rId3">
            <a:alphaModFix/>
          </a:blip>
          <a:srcRect b="0" l="0" r="0" t="0"/>
          <a:stretch/>
        </p:blipFill>
        <p:spPr>
          <a:xfrm>
            <a:off x="137434" y="155582"/>
            <a:ext cx="3060231" cy="554726"/>
          </a:xfrm>
          <a:prstGeom prst="rect">
            <a:avLst/>
          </a:prstGeom>
          <a:noFill/>
          <a:ln>
            <a:noFill/>
          </a:ln>
        </p:spPr>
      </p:pic>
      <p:sp>
        <p:nvSpPr>
          <p:cNvPr id="1277" name="Google Shape;1277;g2d3a82ef00d_11_237"/>
          <p:cNvSpPr txBox="1"/>
          <p:nvPr/>
        </p:nvSpPr>
        <p:spPr>
          <a:xfrm>
            <a:off x="3458227" y="95718"/>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lang="en-GB" sz="2800">
                <a:latin typeface="Helvetica Neue"/>
                <a:ea typeface="Helvetica Neue"/>
                <a:cs typeface="Helvetica Neue"/>
                <a:sym typeface="Helvetica Neue"/>
              </a:rPr>
              <a:t>10</a:t>
            </a:r>
            <a:r>
              <a:rPr b="0" i="0" lang="en-GB" sz="2800" u="none" cap="none" strike="noStrike">
                <a:solidFill>
                  <a:srgbClr val="000000"/>
                </a:solidFill>
                <a:latin typeface="Helvetica Neue"/>
                <a:ea typeface="Helvetica Neue"/>
                <a:cs typeface="Helvetica Neue"/>
                <a:sym typeface="Helvetica Neue"/>
              </a:rPr>
              <a:t>. Open data metadata (#</a:t>
            </a:r>
            <a:r>
              <a:rPr lang="en-GB" sz="2800">
                <a:latin typeface="Helvetica Neue"/>
                <a:ea typeface="Helvetica Neue"/>
                <a:cs typeface="Helvetica Neue"/>
                <a:sym typeface="Helvetica Neue"/>
              </a:rPr>
              <a:t>038</a:t>
            </a:r>
            <a:r>
              <a:rPr b="0" i="0" lang="en-GB" sz="2800" u="none" cap="none" strike="noStrike">
                <a:solidFill>
                  <a:srgbClr val="000000"/>
                </a:solidFill>
                <a:latin typeface="Helvetica Neue"/>
                <a:ea typeface="Helvetica Neue"/>
                <a:cs typeface="Helvetica Neue"/>
                <a:sym typeface="Helvetica Neue"/>
              </a:rPr>
              <a:t>)</a:t>
            </a:r>
            <a:endParaRPr b="0" i="0" sz="2800" u="none" cap="none" strike="noStrike">
              <a:solidFill>
                <a:srgbClr val="000000"/>
              </a:solidFill>
              <a:latin typeface="Roboto"/>
              <a:ea typeface="Roboto"/>
              <a:cs typeface="Roboto"/>
              <a:sym typeface="Roboto"/>
            </a:endParaRPr>
          </a:p>
        </p:txBody>
      </p:sp>
      <p:graphicFrame>
        <p:nvGraphicFramePr>
          <p:cNvPr id="1278" name="Google Shape;1278;g2d3a82ef00d_11_237"/>
          <p:cNvGraphicFramePr/>
          <p:nvPr/>
        </p:nvGraphicFramePr>
        <p:xfrm>
          <a:off x="0" y="787154"/>
          <a:ext cx="3000000" cy="3000000"/>
        </p:xfrm>
        <a:graphic>
          <a:graphicData uri="http://schemas.openxmlformats.org/drawingml/2006/table">
            <a:tbl>
              <a:tblPr bandRow="1" firstRow="1">
                <a:noFill/>
                <a:tableStyleId>{2123EC9F-B434-4D28-8D55-F346F87FAE27}</a:tableStyleId>
              </a:tblPr>
              <a:tblGrid>
                <a:gridCol w="1761875"/>
                <a:gridCol w="10430175"/>
              </a:tblGrid>
              <a:tr h="4205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provision of relevant metadata, such as description, date, author, and other relevant information about each open data file by the government website.</a:t>
                      </a:r>
                      <a:endParaRPr sz="1300"/>
                    </a:p>
                  </a:txBody>
                  <a:tcPr marT="28300" marB="28300" marR="56625" marL="56625" anchor="ctr"/>
                </a:tc>
              </a:tr>
              <a:tr h="426000">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Enhances data transparency, facilitates accurate understanding and usage, and allows users to assess the data's relevance and reliability, promoting informed decision-making and fostering trust in the government</a:t>
                      </a:r>
                      <a:endParaRPr sz="1300"/>
                    </a:p>
                  </a:txBody>
                  <a:tcPr marT="28300" marB="28300" marR="56625" marL="56625" anchor="b"/>
                </a:tc>
              </a:tr>
              <a:tr h="27076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Standardize Metadata Fields: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Establish a standardized format for metadata fields to maintain consistency across all datasets.</a:t>
                      </a:r>
                      <a:endParaRPr sz="1300"/>
                    </a:p>
                    <a:p>
                      <a:pPr indent="-336550" lvl="0" marL="342900" marR="0" rtl="0" algn="l">
                        <a:spcBef>
                          <a:spcPts val="0"/>
                        </a:spcBef>
                        <a:spcAft>
                          <a:spcPts val="0"/>
                        </a:spcAft>
                        <a:buClr>
                          <a:schemeClr val="dk1"/>
                        </a:buClr>
                        <a:buSzPts val="1700"/>
                        <a:buFont typeface="Calibri"/>
                        <a:buAutoNum type="arabicPeriod"/>
                      </a:pPr>
                      <a:r>
                        <a:rPr b="1" lang="en-GB" sz="1700"/>
                        <a:t>Detailed Descriptions: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Encourage authors to provide in-depth descriptions of the dataset</a:t>
                      </a:r>
                      <a:endParaRPr sz="1300"/>
                    </a:p>
                    <a:p>
                      <a:pPr indent="-336550" lvl="0" marL="342900" marR="0" rtl="0" algn="l">
                        <a:spcBef>
                          <a:spcPts val="0"/>
                        </a:spcBef>
                        <a:spcAft>
                          <a:spcPts val="0"/>
                        </a:spcAft>
                        <a:buClr>
                          <a:schemeClr val="dk1"/>
                        </a:buClr>
                        <a:buSzPts val="1700"/>
                        <a:buFont typeface="Calibri"/>
                        <a:buAutoNum type="arabicPeriod"/>
                      </a:pPr>
                      <a:r>
                        <a:rPr b="1" lang="en-GB" sz="1700"/>
                        <a:t>Accurate Date and Versioning:</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Always include the date of dataset creation or the last update. </a:t>
                      </a:r>
                      <a:endParaRPr sz="1300"/>
                    </a:p>
                    <a:p>
                      <a:pPr indent="-336550" lvl="0" marL="342900" marR="0" rtl="0" algn="l">
                        <a:spcBef>
                          <a:spcPts val="0"/>
                        </a:spcBef>
                        <a:spcAft>
                          <a:spcPts val="0"/>
                        </a:spcAft>
                        <a:buClr>
                          <a:schemeClr val="dk1"/>
                        </a:buClr>
                        <a:buSzPts val="1700"/>
                        <a:buFont typeface="Calibri"/>
                        <a:buAutoNum type="arabicPeriod"/>
                      </a:pPr>
                      <a:r>
                        <a:rPr b="1" lang="en-GB" sz="1700"/>
                        <a:t>Author Information:</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Include the name, contact details, and affiliation of the individual or department for the dataset. </a:t>
                      </a:r>
                      <a:endParaRPr sz="1300"/>
                    </a:p>
                    <a:p>
                      <a:pPr indent="-336550" lvl="0" marL="342900" marR="0" rtl="0" algn="l">
                        <a:spcBef>
                          <a:spcPts val="0"/>
                        </a:spcBef>
                        <a:spcAft>
                          <a:spcPts val="0"/>
                        </a:spcAft>
                        <a:buClr>
                          <a:schemeClr val="dk1"/>
                        </a:buClr>
                        <a:buSzPts val="1700"/>
                        <a:buFont typeface="Calibri"/>
                        <a:buAutoNum type="arabicPeriod"/>
                      </a:pPr>
                      <a:r>
                        <a:rPr b="1" lang="en-GB" sz="1700"/>
                        <a:t>Relevant Tags and Categories: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Assign appropriate tags and categories to each dataset. </a:t>
                      </a:r>
                      <a:endParaRPr sz="1300"/>
                    </a:p>
                    <a:p>
                      <a:pPr indent="-336550" lvl="0" marL="342900" marR="0" rtl="0" algn="l">
                        <a:spcBef>
                          <a:spcPts val="0"/>
                        </a:spcBef>
                        <a:spcAft>
                          <a:spcPts val="0"/>
                        </a:spcAft>
                        <a:buClr>
                          <a:schemeClr val="dk1"/>
                        </a:buClr>
                        <a:buSzPts val="1700"/>
                        <a:buFont typeface="Calibri"/>
                        <a:buAutoNum type="arabicPeriod"/>
                      </a:pPr>
                      <a:r>
                        <a:rPr b="1" lang="en-GB" sz="1700"/>
                        <a:t>Data Format and Size:</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Specify the file format (e.g., CSV, JSON, Excel) and size of the dataset. </a:t>
                      </a:r>
                      <a:endParaRPr sz="1300"/>
                    </a:p>
                    <a:p>
                      <a:pPr indent="0" lvl="0" marL="0" marR="0" rtl="0" algn="l">
                        <a:spcBef>
                          <a:spcPts val="0"/>
                        </a:spcBef>
                        <a:spcAft>
                          <a:spcPts val="0"/>
                        </a:spcAft>
                        <a:buClr>
                          <a:schemeClr val="dk1"/>
                        </a:buClr>
                        <a:buSzPts val="1900"/>
                        <a:buFont typeface="Calibri"/>
                        <a:buNone/>
                      </a:pPr>
                      <a:r>
                        <a:rPr lang="en-GB" sz="1700"/>
                        <a:t>Check out </a:t>
                      </a:r>
                      <a:r>
                        <a:rPr lang="en-GB" sz="1700" u="sng">
                          <a:solidFill>
                            <a:schemeClr val="hlink"/>
                          </a:solidFill>
                          <a:hlinkClick r:id="rId4"/>
                        </a:rPr>
                        <a:t>Ireland’s Open Data Portal Guide </a:t>
                      </a:r>
                      <a:r>
                        <a:rPr lang="en-GB" sz="1700"/>
                        <a:t>or </a:t>
                      </a:r>
                      <a:r>
                        <a:rPr lang="en-GB" sz="1700" u="sng">
                          <a:solidFill>
                            <a:schemeClr val="hlink"/>
                          </a:solidFill>
                          <a:hlinkClick r:id="rId5"/>
                        </a:rPr>
                        <a:t>Center for Gov</a:t>
                      </a:r>
                      <a:endParaRPr sz="1700"/>
                    </a:p>
                  </a:txBody>
                  <a:tcPr marT="28300" marB="28300" marR="56625" marL="56625"/>
                </a:tc>
              </a:tr>
              <a:tr h="611100">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Costa Rica’</a:t>
                      </a:r>
                      <a:r>
                        <a:rPr lang="en-GB" sz="1700"/>
                        <a:t>s open data portal including extensive metadata</a:t>
                      </a:r>
                      <a:endParaRPr sz="1300"/>
                    </a:p>
                    <a:p>
                      <a:pPr indent="0" lvl="0" marL="0" marR="0" rtl="0" algn="l">
                        <a:spcBef>
                          <a:spcPts val="0"/>
                        </a:spcBef>
                        <a:spcAft>
                          <a:spcPts val="0"/>
                        </a:spcAft>
                        <a:buNone/>
                      </a:pPr>
                      <a:r>
                        <a:t/>
                      </a:r>
                      <a:endParaRPr sz="1700"/>
                    </a:p>
                    <a:p>
                      <a:pPr indent="0" lvl="0" marL="0" rtl="0" algn="r">
                        <a:spcBef>
                          <a:spcPts val="0"/>
                        </a:spcBef>
                        <a:spcAft>
                          <a:spcPts val="0"/>
                        </a:spcAft>
                        <a:buClr>
                          <a:srgbClr val="0070C0"/>
                        </a:buClr>
                        <a:buSzPts val="1900"/>
                        <a:buFont typeface="Calibri"/>
                        <a:buNone/>
                      </a:pPr>
                      <a:r>
                        <a:t/>
                      </a:r>
                      <a:endParaRPr sz="1700">
                        <a:solidFill>
                          <a:srgbClr val="0070C0"/>
                        </a:solidFill>
                        <a:latin typeface="Helvetica Neue"/>
                        <a:ea typeface="Helvetica Neue"/>
                        <a:cs typeface="Helvetica Neue"/>
                        <a:sym typeface="Helvetica Neue"/>
                      </a:endParaRPr>
                    </a:p>
                    <a:p>
                      <a:pPr indent="0" lvl="0" marL="0" rtl="0" algn="r">
                        <a:spcBef>
                          <a:spcPts val="0"/>
                        </a:spcBef>
                        <a:spcAft>
                          <a:spcPts val="0"/>
                        </a:spcAft>
                        <a:buClr>
                          <a:srgbClr val="0070C0"/>
                        </a:buClr>
                        <a:buSzPts val="1900"/>
                        <a:buFont typeface="Calibri"/>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b="1" sz="17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79" name="Google Shape;1279;g2d3a82ef00d_11_237"/>
          <p:cNvPicPr preferRelativeResize="0"/>
          <p:nvPr/>
        </p:nvPicPr>
        <p:blipFill>
          <a:blip r:embed="rId8">
            <a:alphaModFix/>
          </a:blip>
          <a:stretch>
            <a:fillRect/>
          </a:stretch>
        </p:blipFill>
        <p:spPr>
          <a:xfrm>
            <a:off x="335850" y="5853300"/>
            <a:ext cx="1004700" cy="100470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pic>
        <p:nvPicPr>
          <p:cNvPr id="1284" name="Google Shape;1284;g2d3a82ef00d_11_243"/>
          <p:cNvPicPr preferRelativeResize="0"/>
          <p:nvPr/>
        </p:nvPicPr>
        <p:blipFill rotWithShape="1">
          <a:blip r:embed="rId3">
            <a:alphaModFix/>
          </a:blip>
          <a:srcRect b="0" l="0" r="0" t="0"/>
          <a:stretch/>
        </p:blipFill>
        <p:spPr>
          <a:xfrm>
            <a:off x="137434" y="155582"/>
            <a:ext cx="3060231" cy="554726"/>
          </a:xfrm>
          <a:prstGeom prst="rect">
            <a:avLst/>
          </a:prstGeom>
          <a:noFill/>
          <a:ln>
            <a:noFill/>
          </a:ln>
        </p:spPr>
      </p:pic>
      <p:sp>
        <p:nvSpPr>
          <p:cNvPr id="1285" name="Google Shape;1285;g2d3a82ef00d_11_243"/>
          <p:cNvSpPr txBox="1"/>
          <p:nvPr/>
        </p:nvSpPr>
        <p:spPr>
          <a:xfrm>
            <a:off x="3458227" y="95718"/>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11. Guidance on Open Government datasets (#039)</a:t>
            </a:r>
            <a:endParaRPr sz="2800">
              <a:latin typeface="Helvetica Neue"/>
              <a:ea typeface="Helvetica Neue"/>
              <a:cs typeface="Helvetica Neue"/>
              <a:sym typeface="Helvetica Neue"/>
            </a:endParaRPr>
          </a:p>
        </p:txBody>
      </p:sp>
      <p:graphicFrame>
        <p:nvGraphicFramePr>
          <p:cNvPr id="1286" name="Google Shape;1286;g2d3a82ef00d_11_243"/>
          <p:cNvGraphicFramePr/>
          <p:nvPr/>
        </p:nvGraphicFramePr>
        <p:xfrm>
          <a:off x="-17" y="710296"/>
          <a:ext cx="3000000" cy="3000000"/>
        </p:xfrm>
        <a:graphic>
          <a:graphicData uri="http://schemas.openxmlformats.org/drawingml/2006/table">
            <a:tbl>
              <a:tblPr bandRow="1" firstRow="1">
                <a:noFill/>
                <a:tableStyleId>{2123EC9F-B434-4D28-8D55-F346F87FAE27}</a:tableStyleId>
              </a:tblPr>
              <a:tblGrid>
                <a:gridCol w="1761875"/>
                <a:gridCol w="10430175"/>
              </a:tblGrid>
              <a:tr h="420500">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rtl="0" algn="l">
                        <a:lnSpc>
                          <a:spcPct val="100000"/>
                        </a:lnSpc>
                        <a:spcBef>
                          <a:spcPts val="0"/>
                        </a:spcBef>
                        <a:spcAft>
                          <a:spcPts val="0"/>
                        </a:spcAft>
                        <a:buSzPts val="1100"/>
                        <a:buNone/>
                      </a:pPr>
                      <a:r>
                        <a:rPr b="0" lang="en-GB" sz="1800"/>
                        <a:t>Evidence of guidance or toolkit on using Open Government datasets, e.g. training manuals and/or tutorials aimed at helping users to better understand how to access and use open datasets. Open data means that the data can be readily and easily consulted and reused by anyone. Open data must fulfill the following conditions: 1) Machine-readable, 2) No legal barriers to access the data, 3) Free of charge, and 4) Available in widespread type of files or in open standards.</a:t>
                      </a:r>
                      <a:endParaRPr b="0" sz="1800"/>
                    </a:p>
                  </a:txBody>
                  <a:tcPr marT="28300" marB="28300" marR="56625" marL="56625" anchor="ctr"/>
                </a:tc>
              </a:tr>
              <a:tr h="426000">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lnSpc>
                          <a:spcPct val="100000"/>
                        </a:lnSpc>
                        <a:spcBef>
                          <a:spcPts val="0"/>
                        </a:spcBef>
                        <a:spcAft>
                          <a:spcPts val="0"/>
                        </a:spcAft>
                        <a:buNone/>
                      </a:pPr>
                      <a:r>
                        <a:rPr lang="en-GB" sz="1800"/>
                        <a:t>Crucial to empower users with the knowledge and tools needed to access and utilize data effectively, fostering transparency, innovation, and informed decision-making.</a:t>
                      </a:r>
                      <a:endParaRPr sz="1800"/>
                    </a:p>
                  </a:txBody>
                  <a:tcPr marT="28300" marB="28300" marR="56625" marL="56625" anchor="b"/>
                </a:tc>
              </a:tr>
              <a:tr h="2707600">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lnSpc>
                          <a:spcPct val="100000"/>
                        </a:lnSpc>
                        <a:spcBef>
                          <a:spcPts val="0"/>
                        </a:spcBef>
                        <a:spcAft>
                          <a:spcPts val="0"/>
                        </a:spcAft>
                        <a:buNone/>
                      </a:pPr>
                      <a:r>
                        <a:rPr b="1" lang="en-GB" sz="1800"/>
                        <a:t>Indicative steps: </a:t>
                      </a:r>
                      <a:endParaRPr sz="1800"/>
                    </a:p>
                    <a:p>
                      <a:pPr indent="-330200" lvl="0" marL="457200" rtl="0" algn="l">
                        <a:lnSpc>
                          <a:spcPct val="100000"/>
                        </a:lnSpc>
                        <a:spcBef>
                          <a:spcPts val="0"/>
                        </a:spcBef>
                        <a:spcAft>
                          <a:spcPts val="0"/>
                        </a:spcAft>
                        <a:buClr>
                          <a:schemeClr val="dk1"/>
                        </a:buClr>
                        <a:buSzPts val="1800"/>
                        <a:buFont typeface="Calibri"/>
                        <a:buAutoNum type="arabicPeriod"/>
                      </a:pPr>
                      <a:r>
                        <a:rPr b="1" lang="en-GB" sz="1800"/>
                        <a:t>Training Materials: </a:t>
                      </a:r>
                      <a:endParaRPr b="1" sz="1800"/>
                    </a:p>
                    <a:p>
                      <a:pPr indent="-330200" lvl="1" marL="914400" rtl="0" algn="l">
                        <a:lnSpc>
                          <a:spcPct val="100000"/>
                        </a:lnSpc>
                        <a:spcBef>
                          <a:spcPts val="0"/>
                        </a:spcBef>
                        <a:spcAft>
                          <a:spcPts val="0"/>
                        </a:spcAft>
                        <a:buClr>
                          <a:schemeClr val="dk1"/>
                        </a:buClr>
                        <a:buSzPts val="1800"/>
                        <a:buFont typeface="Calibri"/>
                        <a:buAutoNum type="alphaLcPeriod"/>
                      </a:pPr>
                      <a:r>
                        <a:rPr lang="en-GB" sz="1800"/>
                        <a:t>Develop comprehensive manuals or tutorials for accessing open datasets.</a:t>
                      </a:r>
                      <a:endParaRPr sz="1800"/>
                    </a:p>
                    <a:p>
                      <a:pPr indent="-330200" lvl="0" marL="457200" rtl="0" algn="l">
                        <a:lnSpc>
                          <a:spcPct val="100000"/>
                        </a:lnSpc>
                        <a:spcBef>
                          <a:spcPts val="0"/>
                        </a:spcBef>
                        <a:spcAft>
                          <a:spcPts val="0"/>
                        </a:spcAft>
                        <a:buClr>
                          <a:schemeClr val="dk1"/>
                        </a:buClr>
                        <a:buSzPts val="1800"/>
                        <a:buFont typeface="Calibri"/>
                        <a:buAutoNum type="arabicPeriod"/>
                      </a:pPr>
                      <a:r>
                        <a:rPr b="1" lang="en-GB" sz="1800"/>
                        <a:t>User-Friendly Tools: </a:t>
                      </a:r>
                      <a:endParaRPr b="1" sz="1800"/>
                    </a:p>
                    <a:p>
                      <a:pPr indent="-330200" lvl="1" marL="914400" rtl="0" algn="l">
                        <a:lnSpc>
                          <a:spcPct val="100000"/>
                        </a:lnSpc>
                        <a:spcBef>
                          <a:spcPts val="0"/>
                        </a:spcBef>
                        <a:spcAft>
                          <a:spcPts val="0"/>
                        </a:spcAft>
                        <a:buClr>
                          <a:schemeClr val="dk1"/>
                        </a:buClr>
                        <a:buSzPts val="1800"/>
                        <a:buFont typeface="Calibri"/>
                        <a:buAutoNum type="alphaLcPeriod"/>
                      </a:pPr>
                      <a:r>
                        <a:rPr lang="en-GB" sz="1800"/>
                        <a:t>Ensure clear, easy-to-use guidance tools on the portal.</a:t>
                      </a:r>
                      <a:endParaRPr sz="1800"/>
                    </a:p>
                    <a:p>
                      <a:pPr indent="-330200" lvl="0" marL="457200" rtl="0" algn="l">
                        <a:lnSpc>
                          <a:spcPct val="100000"/>
                        </a:lnSpc>
                        <a:spcBef>
                          <a:spcPts val="0"/>
                        </a:spcBef>
                        <a:spcAft>
                          <a:spcPts val="0"/>
                        </a:spcAft>
                        <a:buClr>
                          <a:schemeClr val="dk1"/>
                        </a:buClr>
                        <a:buSzPts val="1800"/>
                        <a:buFont typeface="Calibri"/>
                        <a:buAutoNum type="arabicPeriod"/>
                      </a:pPr>
                      <a:r>
                        <a:rPr b="1" lang="en-GB" sz="1800"/>
                        <a:t>Interactive Workshops: </a:t>
                      </a:r>
                      <a:endParaRPr b="1" sz="1800"/>
                    </a:p>
                    <a:p>
                      <a:pPr indent="-330200" lvl="1" marL="914400" rtl="0" algn="l">
                        <a:lnSpc>
                          <a:spcPct val="100000"/>
                        </a:lnSpc>
                        <a:spcBef>
                          <a:spcPts val="0"/>
                        </a:spcBef>
                        <a:spcAft>
                          <a:spcPts val="0"/>
                        </a:spcAft>
                        <a:buClr>
                          <a:schemeClr val="dk1"/>
                        </a:buClr>
                        <a:buSzPts val="1800"/>
                        <a:buFont typeface="Calibri"/>
                        <a:buAutoNum type="alphaLcPeriod"/>
                      </a:pPr>
                      <a:r>
                        <a:rPr lang="en-GB" sz="1800"/>
                        <a:t>Host webinars or workshops to educate users about open data.</a:t>
                      </a:r>
                      <a:endParaRPr sz="1800"/>
                    </a:p>
                    <a:p>
                      <a:pPr indent="-330200" lvl="0" marL="457200" rtl="0" algn="l">
                        <a:lnSpc>
                          <a:spcPct val="100000"/>
                        </a:lnSpc>
                        <a:spcBef>
                          <a:spcPts val="0"/>
                        </a:spcBef>
                        <a:spcAft>
                          <a:spcPts val="0"/>
                        </a:spcAft>
                        <a:buClr>
                          <a:schemeClr val="dk1"/>
                        </a:buClr>
                        <a:buSzPts val="1800"/>
                        <a:buFont typeface="Calibri"/>
                        <a:buAutoNum type="arabicPeriod"/>
                      </a:pPr>
                      <a:r>
                        <a:rPr b="1" lang="en-GB" sz="1800"/>
                        <a:t>Clear Instructions: </a:t>
                      </a:r>
                      <a:endParaRPr b="1" sz="1800"/>
                    </a:p>
                    <a:p>
                      <a:pPr indent="-330200" lvl="1" marL="914400" rtl="0" algn="l">
                        <a:lnSpc>
                          <a:spcPct val="100000"/>
                        </a:lnSpc>
                        <a:spcBef>
                          <a:spcPts val="0"/>
                        </a:spcBef>
                        <a:spcAft>
                          <a:spcPts val="0"/>
                        </a:spcAft>
                        <a:buClr>
                          <a:schemeClr val="dk1"/>
                        </a:buClr>
                        <a:buSzPts val="1800"/>
                        <a:buFont typeface="Calibri"/>
                        <a:buAutoNum type="alphaLcPeriod"/>
                      </a:pPr>
                      <a:r>
                        <a:rPr lang="en-GB" sz="1800"/>
                        <a:t>Provide straightforward directions for navigating and downloading datasets.</a:t>
                      </a:r>
                      <a:endParaRPr sz="1800"/>
                    </a:p>
                    <a:p>
                      <a:pPr indent="-330200" lvl="0" marL="457200" rtl="0" algn="l">
                        <a:lnSpc>
                          <a:spcPct val="100000"/>
                        </a:lnSpc>
                        <a:spcBef>
                          <a:spcPts val="0"/>
                        </a:spcBef>
                        <a:spcAft>
                          <a:spcPts val="0"/>
                        </a:spcAft>
                        <a:buClr>
                          <a:schemeClr val="dk1"/>
                        </a:buClr>
                        <a:buSzPts val="1800"/>
                        <a:buFont typeface="Calibri"/>
                        <a:buAutoNum type="arabicPeriod"/>
                      </a:pPr>
                      <a:r>
                        <a:rPr b="1" lang="en-GB" sz="1800"/>
                        <a:t>Feedback Channels: </a:t>
                      </a:r>
                      <a:endParaRPr b="1" sz="1800"/>
                    </a:p>
                    <a:p>
                      <a:pPr indent="-330200" lvl="1" marL="914400" rtl="0" algn="l">
                        <a:lnSpc>
                          <a:spcPct val="100000"/>
                        </a:lnSpc>
                        <a:spcBef>
                          <a:spcPts val="0"/>
                        </a:spcBef>
                        <a:spcAft>
                          <a:spcPts val="0"/>
                        </a:spcAft>
                        <a:buClr>
                          <a:schemeClr val="dk1"/>
                        </a:buClr>
                        <a:buSzPts val="1800"/>
                        <a:buFont typeface="Calibri"/>
                        <a:buAutoNum type="alphaLcPeriod"/>
                      </a:pPr>
                      <a:r>
                        <a:rPr lang="en-GB" sz="1800"/>
                        <a:t>Establish easy ways for users to provide input and ask questions.</a:t>
                      </a:r>
                      <a:endParaRPr b="1" sz="1800"/>
                    </a:p>
                  </a:txBody>
                  <a:tcPr marT="28300" marB="28300" marR="56625" marL="56625"/>
                </a:tc>
              </a:tr>
              <a:tr h="611100">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Singapore’s</a:t>
                      </a:r>
                      <a:r>
                        <a:rPr lang="en-GB" sz="1800"/>
                        <a:t> user guide for open data sets</a:t>
                      </a:r>
                      <a:endParaRPr/>
                    </a:p>
                    <a:p>
                      <a:pPr indent="0" lvl="0" marL="0" marR="0" rtl="0" algn="l">
                        <a:spcBef>
                          <a:spcPts val="0"/>
                        </a:spcBef>
                        <a:spcAft>
                          <a:spcPts val="0"/>
                        </a:spcAft>
                        <a:buNone/>
                      </a:pPr>
                      <a:r>
                        <a:t/>
                      </a:r>
                      <a:endParaRPr sz="1800"/>
                    </a:p>
                    <a:p>
                      <a:pPr indent="0" lvl="0" marL="0" rtl="0" algn="r">
                        <a:spcBef>
                          <a:spcPts val="0"/>
                        </a:spcBef>
                        <a:spcAft>
                          <a:spcPts val="0"/>
                        </a:spcAft>
                        <a:buClr>
                          <a:srgbClr val="0070C0"/>
                        </a:buClr>
                        <a:buSzPts val="1900"/>
                        <a:buFont typeface="Calibri"/>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b="1" sz="18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descr="Vector Singapore Flag Download, Vektör Singapur Bayrağı İndir, Vector de la bandera de Singapur Descargar, Vector Singapore Flag Télécharger, Vector Singapur-Flagge herunterladen, Вектор Сингапур Флаг Скачать, Vector Singapore Flag Scarica, Vector Singapore Flag Download, Vector Sinqapur bayrağı Download, Vector Singapore Flag Unduh, Vector Singapura Flag Muat turun, Vector Singapore Flag Download, Wektor Singapur Oznacz Pobierz, 矢量新加坡國旗下載, 矢量新加坡国旗下载, वेक्टर सिंगापुर करें डाउनलोड, ناقلات سنغافورة العلم تحميل, بردار سنگاپور پرچم دانلود, ভেক্টর সিঙ্গাপুর পতাকা ডাউনলোড, ویکٹر سنگاپور Flag ڈاؤن لوڈ, ベクトルシンガポール旗ダウンロード, ਵੈਕਟਰ ਸਿੰਗਾਪੁਰ ਝੰਡਾ ਡਾਊਨਲੋਡ, 벡터 싱가포르 플래그 다운로드, వెక్టర్ సింగపూర్ ఫ్లాగ్ డౌన్లోడ్, वेक्टर सिंगापूर ध्वजांकित करा डाऊनलोड, Vector Singapore Cờ Tải về, திசையன் சிங்கப்பூர் கொடி பதிவிறக்கி, เวกเตอร์สิงคโปร์ธงดาวน์โหลด, ವೆಕ್ಟರ್ ಸಿಂಗಾಪುರ ಫ್ಲಾಗ್ ಡೌನ್ಲೋಡ್, વેક્ટર સિંગાપુર ધ્વજ ડાઉનલોડ, Vector Σιγκαπούρη Σημαία Λήψη" id="1287" name="Google Shape;1287;g2d3a82ef00d_11_243"/>
          <p:cNvPicPr preferRelativeResize="0"/>
          <p:nvPr/>
        </p:nvPicPr>
        <p:blipFill rotWithShape="1">
          <a:blip r:embed="rId6">
            <a:alphaModFix/>
          </a:blip>
          <a:srcRect b="0" l="0" r="0" t="0"/>
          <a:stretch/>
        </p:blipFill>
        <p:spPr>
          <a:xfrm>
            <a:off x="461943" y="6108679"/>
            <a:ext cx="788416" cy="523558"/>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pic>
        <p:nvPicPr>
          <p:cNvPr id="1292" name="Google Shape;1292;g2d3a82ef00d_11_249"/>
          <p:cNvPicPr preferRelativeResize="0"/>
          <p:nvPr/>
        </p:nvPicPr>
        <p:blipFill rotWithShape="1">
          <a:blip r:embed="rId3">
            <a:alphaModFix/>
          </a:blip>
          <a:srcRect b="0" l="0" r="0" t="0"/>
          <a:stretch/>
        </p:blipFill>
        <p:spPr>
          <a:xfrm>
            <a:off x="137434" y="155582"/>
            <a:ext cx="3060231" cy="554726"/>
          </a:xfrm>
          <a:prstGeom prst="rect">
            <a:avLst/>
          </a:prstGeom>
          <a:noFill/>
          <a:ln>
            <a:noFill/>
          </a:ln>
        </p:spPr>
      </p:pic>
      <p:sp>
        <p:nvSpPr>
          <p:cNvPr id="1293" name="Google Shape;1293;g2d3a82ef00d_11_249"/>
          <p:cNvSpPr txBox="1"/>
          <p:nvPr/>
        </p:nvSpPr>
        <p:spPr>
          <a:xfrm>
            <a:off x="3458227" y="95718"/>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12. Mark favorite/most used online services (#086)</a:t>
            </a:r>
            <a:endParaRPr sz="2800">
              <a:latin typeface="Helvetica Neue"/>
              <a:ea typeface="Helvetica Neue"/>
              <a:cs typeface="Helvetica Neue"/>
              <a:sym typeface="Helvetica Neue"/>
            </a:endParaRPr>
          </a:p>
        </p:txBody>
      </p:sp>
      <p:graphicFrame>
        <p:nvGraphicFramePr>
          <p:cNvPr id="1294" name="Google Shape;1294;g2d3a82ef00d_11_249"/>
          <p:cNvGraphicFramePr/>
          <p:nvPr/>
        </p:nvGraphicFramePr>
        <p:xfrm>
          <a:off x="-17" y="710287"/>
          <a:ext cx="3000000" cy="3000000"/>
        </p:xfrm>
        <a:graphic>
          <a:graphicData uri="http://schemas.openxmlformats.org/drawingml/2006/table">
            <a:tbl>
              <a:tblPr bandRow="1" firstRow="1">
                <a:noFill/>
                <a:tableStyleId>{2123EC9F-B434-4D28-8D55-F346F87FAE27}</a:tableStyleId>
              </a:tblPr>
              <a:tblGrid>
                <a:gridCol w="1761875"/>
                <a:gridCol w="10430175"/>
              </a:tblGrid>
              <a:tr h="420500">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for users to customize/personalize the national portal(s) to mark their favourite/most used online services through any of the government portal(s)</a:t>
                      </a:r>
                      <a:endParaRPr sz="1500"/>
                    </a:p>
                  </a:txBody>
                  <a:tcPr marT="28300" marB="28300" marR="56625" marL="56625" anchor="ctr"/>
                </a:tc>
              </a:tr>
              <a:tr h="426000">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user engagement and satisfaction, promoting a more user-centric approach to digital governance.</a:t>
                      </a:r>
                      <a:endParaRPr sz="1500"/>
                    </a:p>
                  </a:txBody>
                  <a:tcPr marT="28300" marB="28300" marR="56625" marL="56625" anchor="b"/>
                </a:tc>
              </a:tr>
              <a:tr h="27076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36550" lvl="0" marL="457200" rtl="0" algn="l">
                        <a:lnSpc>
                          <a:spcPct val="115000"/>
                        </a:lnSpc>
                        <a:spcBef>
                          <a:spcPts val="0"/>
                        </a:spcBef>
                        <a:spcAft>
                          <a:spcPts val="0"/>
                        </a:spcAft>
                        <a:buClr>
                          <a:schemeClr val="dk1"/>
                        </a:buClr>
                        <a:buSzPts val="1900"/>
                        <a:buFont typeface="Calibri"/>
                        <a:buAutoNum type="arabicPeriod"/>
                      </a:pPr>
                      <a:r>
                        <a:rPr b="1" lang="en-GB" sz="1900"/>
                        <a:t>Establish User Account System: </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Develop a system that allows users to create accounts to personalize their portal experience.</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Implement Bookmarking Feature: </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Incorporate a feature that enables users to bookmark or mark their favorite or frequently used online services.</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Provide Customization Instructions: </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Offer clear and concise instructions on how users can customize and personalize their portal settings.</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Ensure Cross-Portal Accessibility: </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Ensure that the customization features are accessible across all government portals for seamless user experience.</a:t>
                      </a:r>
                      <a:endParaRPr b="1" sz="1900"/>
                    </a:p>
                  </a:txBody>
                  <a:tcPr marT="28300" marB="28300" marR="56625" marL="56625"/>
                </a:tc>
              </a:tr>
              <a:tr h="611100">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Finland’s</a:t>
                      </a:r>
                      <a:r>
                        <a:rPr lang="en-GB" sz="1900"/>
                        <a:t> feature to mark your favorite online services</a:t>
                      </a:r>
                      <a:endParaRPr sz="1500"/>
                    </a:p>
                    <a:p>
                      <a:pPr indent="0" lvl="0" marL="0" marR="0" rtl="0" algn="l">
                        <a:spcBef>
                          <a:spcPts val="0"/>
                        </a:spcBef>
                        <a:spcAft>
                          <a:spcPts val="0"/>
                        </a:spcAft>
                        <a:buNone/>
                      </a:pPr>
                      <a:r>
                        <a:t/>
                      </a:r>
                      <a:endParaRPr sz="1900"/>
                    </a:p>
                    <a:p>
                      <a:pPr indent="0" lvl="0" marL="0" rtl="0" algn="r">
                        <a:spcBef>
                          <a:spcPts val="0"/>
                        </a:spcBef>
                        <a:spcAft>
                          <a:spcPts val="0"/>
                        </a:spcAft>
                        <a:buClr>
                          <a:srgbClr val="0070C0"/>
                        </a:buClr>
                        <a:buSzPts val="1900"/>
                        <a:buFont typeface="Calibri"/>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b="1" sz="19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295" name="Google Shape;1295;g2d3a82ef00d_11_249"/>
          <p:cNvPicPr preferRelativeResize="0"/>
          <p:nvPr/>
        </p:nvPicPr>
        <p:blipFill rotWithShape="1">
          <a:blip r:embed="rId6">
            <a:alphaModFix/>
          </a:blip>
          <a:srcRect b="0" l="0" r="0" t="0"/>
          <a:stretch/>
        </p:blipFill>
        <p:spPr>
          <a:xfrm>
            <a:off x="357951" y="6303276"/>
            <a:ext cx="911142" cy="554725"/>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pic>
        <p:nvPicPr>
          <p:cNvPr id="1300" name="Google Shape;1300;g2d3a82ef00d_11_255"/>
          <p:cNvPicPr preferRelativeResize="0"/>
          <p:nvPr/>
        </p:nvPicPr>
        <p:blipFill rotWithShape="1">
          <a:blip r:embed="rId3">
            <a:alphaModFix/>
          </a:blip>
          <a:srcRect b="0" l="0" r="0" t="0"/>
          <a:stretch/>
        </p:blipFill>
        <p:spPr>
          <a:xfrm>
            <a:off x="137434" y="155582"/>
            <a:ext cx="3060231" cy="554726"/>
          </a:xfrm>
          <a:prstGeom prst="rect">
            <a:avLst/>
          </a:prstGeom>
          <a:noFill/>
          <a:ln>
            <a:noFill/>
          </a:ln>
        </p:spPr>
      </p:pic>
      <p:sp>
        <p:nvSpPr>
          <p:cNvPr id="1301" name="Google Shape;1301;g2d3a82ef00d_11_255"/>
          <p:cNvSpPr txBox="1"/>
          <p:nvPr/>
        </p:nvSpPr>
        <p:spPr>
          <a:xfrm>
            <a:off x="3458227" y="95718"/>
            <a:ext cx="9621600" cy="87810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39285"/>
              <a:buFont typeface="Arial"/>
              <a:buNone/>
            </a:pPr>
            <a:r>
              <a:rPr lang="en-GB" sz="2800">
                <a:latin typeface="Helvetica Neue"/>
                <a:ea typeface="Helvetica Neue"/>
                <a:cs typeface="Helvetica Neue"/>
                <a:sym typeface="Helvetica Neue"/>
              </a:rPr>
              <a:t>13. Co-creation of e-services (#317,318,319,320,321,322)</a:t>
            </a:r>
            <a:endParaRPr sz="2800">
              <a:latin typeface="Helvetica Neue"/>
              <a:ea typeface="Helvetica Neue"/>
              <a:cs typeface="Helvetica Neue"/>
              <a:sym typeface="Helvetica Neue"/>
            </a:endParaRPr>
          </a:p>
          <a:p>
            <a:pPr indent="0" lvl="0" marL="0" rtl="0" algn="l">
              <a:lnSpc>
                <a:spcPct val="90000"/>
              </a:lnSpc>
              <a:spcBef>
                <a:spcPts val="0"/>
              </a:spcBef>
              <a:spcAft>
                <a:spcPts val="0"/>
              </a:spcAft>
              <a:buClr>
                <a:schemeClr val="dk1"/>
              </a:buClr>
              <a:buSzPct val="39285"/>
              <a:buFont typeface="Arial"/>
              <a:buNone/>
            </a:pPr>
            <a:r>
              <a:t/>
            </a:r>
            <a:endParaRPr sz="2800">
              <a:latin typeface="Helvetica Neue"/>
              <a:ea typeface="Helvetica Neue"/>
              <a:cs typeface="Helvetica Neue"/>
              <a:sym typeface="Helvetica Neue"/>
            </a:endParaRPr>
          </a:p>
          <a:p>
            <a:pPr indent="0" lvl="0" marL="0" rtl="0" algn="l">
              <a:lnSpc>
                <a:spcPct val="90000"/>
              </a:lnSpc>
              <a:spcBef>
                <a:spcPts val="0"/>
              </a:spcBef>
              <a:spcAft>
                <a:spcPts val="0"/>
              </a:spcAft>
              <a:buClr>
                <a:schemeClr val="dk1"/>
              </a:buClr>
              <a:buSzPct val="39285"/>
              <a:buFont typeface="Arial"/>
              <a:buNone/>
            </a:pPr>
            <a:r>
              <a:t/>
            </a:r>
            <a:endParaRPr sz="2800">
              <a:latin typeface="Helvetica Neue"/>
              <a:ea typeface="Helvetica Neue"/>
              <a:cs typeface="Helvetica Neue"/>
              <a:sym typeface="Helvetica Neue"/>
            </a:endParaRPr>
          </a:p>
        </p:txBody>
      </p:sp>
      <p:graphicFrame>
        <p:nvGraphicFramePr>
          <p:cNvPr id="1302" name="Google Shape;1302;g2d3a82ef00d_11_255"/>
          <p:cNvGraphicFramePr/>
          <p:nvPr/>
        </p:nvGraphicFramePr>
        <p:xfrm>
          <a:off x="0" y="787154"/>
          <a:ext cx="3000000" cy="3000000"/>
        </p:xfrm>
        <a:graphic>
          <a:graphicData uri="http://schemas.openxmlformats.org/drawingml/2006/table">
            <a:tbl>
              <a:tblPr bandRow="1" firstRow="1">
                <a:noFill/>
                <a:tableStyleId>{2123EC9F-B434-4D28-8D55-F346F87FAE27}</a:tableStyleId>
              </a:tblPr>
              <a:tblGrid>
                <a:gridCol w="1761875"/>
                <a:gridCol w="10430175"/>
              </a:tblGrid>
              <a:tr h="420500">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Evidence of any co-creation and/or co-production (with people) of e-service on the following sectors: HEALTH/ EDUCATION/ EMPLOYMENT/ SOCIAL PROTECTION/ ENVIRONMENT/ JUSTICE). Instances where people actively collaborated with government entities in the development or enhancement of online services in above sectors.</a:t>
                      </a:r>
                      <a:endParaRPr b="0" sz="1900"/>
                    </a:p>
                  </a:txBody>
                  <a:tcPr marT="28300" marB="28300" marR="56625" marL="56625" anchor="ctr"/>
                </a:tc>
              </a:tr>
              <a:tr h="426000">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Underscores the importance of fostering citizen-government partnerships to ensure the relevance and effectiveness of e-services</a:t>
                      </a:r>
                      <a:endParaRPr sz="1500"/>
                    </a:p>
                  </a:txBody>
                  <a:tcPr marT="28300" marB="28300" marR="56625" marL="56625" anchor="b"/>
                </a:tc>
              </a:tr>
              <a:tr h="27076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36550" lvl="0" marL="457200" rtl="0" algn="l">
                        <a:lnSpc>
                          <a:spcPct val="115000"/>
                        </a:lnSpc>
                        <a:spcBef>
                          <a:spcPts val="0"/>
                        </a:spcBef>
                        <a:spcAft>
                          <a:spcPts val="0"/>
                        </a:spcAft>
                        <a:buClr>
                          <a:schemeClr val="dk1"/>
                        </a:buClr>
                        <a:buSzPts val="1900"/>
                        <a:buFont typeface="Calibri"/>
                        <a:buAutoNum type="arabicPeriod"/>
                      </a:pPr>
                      <a:r>
                        <a:rPr b="1" lang="en-GB" sz="1900"/>
                        <a:t>Develop User-Friendly Online Platforms:</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Create accessible digital spaces for citizen engagement in service development.</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Encourage Active Participation:</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Facilitate involvement through surveys, feedback forms, and interactive forums.</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Collaborate with National Organizations:</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Partner with national groups to engage diverse segments of the population.</a:t>
                      </a:r>
                      <a:endParaRPr sz="1900"/>
                    </a:p>
                    <a:p>
                      <a:pPr indent="-336550" lvl="0" marL="457200" rtl="0" algn="l">
                        <a:lnSpc>
                          <a:spcPct val="115000"/>
                        </a:lnSpc>
                        <a:spcBef>
                          <a:spcPts val="0"/>
                        </a:spcBef>
                        <a:spcAft>
                          <a:spcPts val="0"/>
                        </a:spcAft>
                        <a:buClr>
                          <a:schemeClr val="dk1"/>
                        </a:buClr>
                        <a:buSzPts val="1900"/>
                        <a:buFont typeface="Calibri"/>
                        <a:buAutoNum type="arabicPeriod"/>
                      </a:pPr>
                      <a:r>
                        <a:rPr b="1" lang="en-GB" sz="1900"/>
                        <a:t>Ensure Transparency in the Co-Creation Process:</a:t>
                      </a:r>
                      <a:endParaRPr b="1" sz="1900"/>
                    </a:p>
                    <a:p>
                      <a:pPr indent="-336550" lvl="1" marL="914400" rtl="0" algn="l">
                        <a:lnSpc>
                          <a:spcPct val="115000"/>
                        </a:lnSpc>
                        <a:spcBef>
                          <a:spcPts val="0"/>
                        </a:spcBef>
                        <a:spcAft>
                          <a:spcPts val="0"/>
                        </a:spcAft>
                        <a:buClr>
                          <a:schemeClr val="dk1"/>
                        </a:buClr>
                        <a:buSzPts val="1900"/>
                        <a:buFont typeface="Calibri"/>
                        <a:buAutoNum type="alphaLcPeriod"/>
                      </a:pPr>
                      <a:r>
                        <a:rPr lang="en-GB" sz="1900"/>
                        <a:t>Publicly document the collaborative efforts and outcomes of service development.</a:t>
                      </a:r>
                      <a:endParaRPr sz="1900"/>
                    </a:p>
                  </a:txBody>
                  <a:tcPr marT="28300" marB="28300" marR="56625" marL="56625"/>
                </a:tc>
              </a:tr>
              <a:tr h="611100">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the </a:t>
                      </a:r>
                      <a:r>
                        <a:rPr lang="en-GB" sz="1900" u="sng">
                          <a:solidFill>
                            <a:schemeClr val="hlink"/>
                          </a:solidFill>
                          <a:hlinkClick r:id="rId4"/>
                        </a:rPr>
                        <a:t>United Arab Emirates</a:t>
                      </a:r>
                      <a:r>
                        <a:rPr lang="en-GB" sz="1900"/>
                        <a:t>’ co creation on e-services </a:t>
                      </a:r>
                      <a:endParaRPr sz="1500"/>
                    </a:p>
                    <a:p>
                      <a:pPr indent="0" lvl="0" marL="0" marR="0" rtl="0" algn="l">
                        <a:spcBef>
                          <a:spcPts val="0"/>
                        </a:spcBef>
                        <a:spcAft>
                          <a:spcPts val="0"/>
                        </a:spcAft>
                        <a:buNone/>
                      </a:pPr>
                      <a:r>
                        <a:t/>
                      </a:r>
                      <a:endParaRPr sz="1900"/>
                    </a:p>
                    <a:p>
                      <a:pPr indent="0" lvl="0" marL="0" rtl="0" algn="r">
                        <a:spcBef>
                          <a:spcPts val="0"/>
                        </a:spcBef>
                        <a:spcAft>
                          <a:spcPts val="0"/>
                        </a:spcAft>
                        <a:buClr>
                          <a:srgbClr val="0070C0"/>
                        </a:buClr>
                        <a:buSzPts val="1900"/>
                        <a:buFont typeface="Calibri"/>
                        <a:buNone/>
                      </a:pPr>
                      <a:r>
                        <a:t/>
                      </a:r>
                      <a:endParaRPr sz="1900">
                        <a:solidFill>
                          <a:srgbClr val="0070C0"/>
                        </a:solidFill>
                        <a:latin typeface="Helvetica Neue"/>
                        <a:ea typeface="Helvetica Neue"/>
                        <a:cs typeface="Helvetica Neue"/>
                        <a:sym typeface="Helvetica Neue"/>
                      </a:endParaRPr>
                    </a:p>
                    <a:p>
                      <a:pPr indent="0" lvl="0" marL="0" rtl="0" algn="r">
                        <a:spcBef>
                          <a:spcPts val="0"/>
                        </a:spcBef>
                        <a:spcAft>
                          <a:spcPts val="0"/>
                        </a:spcAft>
                        <a:buClr>
                          <a:srgbClr val="0070C0"/>
                        </a:buClr>
                        <a:buSzPts val="1900"/>
                        <a:buFont typeface="Calibri"/>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b="1" sz="19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303" name="Google Shape;1303;g2d3a82ef00d_11_255"/>
          <p:cNvPicPr preferRelativeResize="0"/>
          <p:nvPr/>
        </p:nvPicPr>
        <p:blipFill rotWithShape="1">
          <a:blip r:embed="rId6">
            <a:alphaModFix/>
          </a:blip>
          <a:srcRect b="0" l="0" r="0" t="0"/>
          <a:stretch/>
        </p:blipFill>
        <p:spPr>
          <a:xfrm>
            <a:off x="354360" y="6019675"/>
            <a:ext cx="1065276" cy="531876"/>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pic>
        <p:nvPicPr>
          <p:cNvPr id="1309" name="Google Shape;1309;g2ba7bbf45a4_1_1527"/>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1310" name="Google Shape;1310;g2ba7bbf45a4_1_1527"/>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1311" name="Google Shape;1311;g2ba7bbf45a4_1_1527"/>
          <p:cNvSpPr txBox="1"/>
          <p:nvPr>
            <p:ph type="ctrTitle"/>
          </p:nvPr>
        </p:nvSpPr>
        <p:spPr>
          <a:xfrm>
            <a:off x="1524000" y="1122363"/>
            <a:ext cx="9144000" cy="23877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GB"/>
              <a:t>Module 4. The Member State Questionnaire (MSQ)</a:t>
            </a:r>
            <a:endParaRPr/>
          </a:p>
          <a:p>
            <a:pPr indent="0" lvl="0" marL="0" rtl="0" algn="l">
              <a:spcBef>
                <a:spcPts val="0"/>
              </a:spcBef>
              <a:spcAft>
                <a:spcPts val="0"/>
              </a:spcAft>
              <a:buNone/>
            </a:pPr>
            <a:r>
              <a:rPr lang="en-GB"/>
              <a:t> </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pic>
        <p:nvPicPr>
          <p:cNvPr id="1317" name="Google Shape;1317;g2ba7bbf45a4_1_1837"/>
          <p:cNvPicPr preferRelativeResize="0"/>
          <p:nvPr/>
        </p:nvPicPr>
        <p:blipFill rotWithShape="1">
          <a:blip r:embed="rId3">
            <a:alphaModFix/>
          </a:blip>
          <a:srcRect b="3497" l="1903" r="0" t="7288"/>
          <a:stretch/>
        </p:blipFill>
        <p:spPr>
          <a:xfrm>
            <a:off x="246306" y="-5237"/>
            <a:ext cx="12242676" cy="6868483"/>
          </a:xfrm>
          <a:prstGeom prst="rect">
            <a:avLst/>
          </a:prstGeom>
          <a:noFill/>
          <a:ln>
            <a:noFill/>
          </a:ln>
        </p:spPr>
      </p:pic>
      <p:pic>
        <p:nvPicPr>
          <p:cNvPr id="1318" name="Google Shape;1318;g2ba7bbf45a4_1_1837"/>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1319" name="Google Shape;1319;g2ba7bbf45a4_1_1837"/>
          <p:cNvSpPr txBox="1"/>
          <p:nvPr>
            <p:ph type="title"/>
          </p:nvPr>
        </p:nvSpPr>
        <p:spPr>
          <a:xfrm>
            <a:off x="3321850" y="-1145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What is the MSQ? </a:t>
            </a:r>
            <a:endParaRPr/>
          </a:p>
        </p:txBody>
      </p:sp>
      <p:sp>
        <p:nvSpPr>
          <p:cNvPr id="1320" name="Google Shape;1320;g2ba7bbf45a4_1_1837"/>
          <p:cNvSpPr txBox="1"/>
          <p:nvPr/>
        </p:nvSpPr>
        <p:spPr>
          <a:xfrm>
            <a:off x="1615425" y="5902375"/>
            <a:ext cx="8525700" cy="32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GB" sz="1200">
                <a:solidFill>
                  <a:srgbClr val="1F1F1F"/>
                </a:solidFill>
                <a:highlight>
                  <a:srgbClr val="FFFFFF"/>
                </a:highlight>
                <a:latin typeface="Helvetica Neue"/>
                <a:ea typeface="Helvetica Neue"/>
                <a:cs typeface="Helvetica Neue"/>
                <a:sym typeface="Helvetica Neue"/>
              </a:rPr>
              <a:t>Learn more about the MSQ and how it contributes to a better future for e-government by writing to dpidg@un.org</a:t>
            </a:r>
            <a:endParaRPr b="1" sz="1200">
              <a:solidFill>
                <a:srgbClr val="1F1F1F"/>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None/>
            </a:pPr>
            <a:r>
              <a:t/>
            </a:r>
            <a:endParaRPr sz="2800">
              <a:solidFill>
                <a:schemeClr val="dk1"/>
              </a:solidFill>
            </a:endParaRPr>
          </a:p>
        </p:txBody>
      </p:sp>
      <p:pic>
        <p:nvPicPr>
          <p:cNvPr id="1321" name="Google Shape;1321;g2ba7bbf45a4_1_1837"/>
          <p:cNvPicPr preferRelativeResize="0"/>
          <p:nvPr/>
        </p:nvPicPr>
        <p:blipFill>
          <a:blip r:embed="rId5">
            <a:alphaModFix/>
          </a:blip>
          <a:stretch>
            <a:fillRect/>
          </a:stretch>
        </p:blipFill>
        <p:spPr>
          <a:xfrm>
            <a:off x="0" y="1360642"/>
            <a:ext cx="12192000" cy="4667616"/>
          </a:xfrm>
          <a:prstGeom prst="rect">
            <a:avLst/>
          </a:prstGeom>
          <a:noFill/>
          <a:ln>
            <a:noFill/>
          </a:ln>
        </p:spPr>
      </p:pic>
      <p:sp>
        <p:nvSpPr>
          <p:cNvPr id="1322" name="Google Shape;1322;g2ba7bbf45a4_1_1837"/>
          <p:cNvSpPr txBox="1"/>
          <p:nvPr/>
        </p:nvSpPr>
        <p:spPr>
          <a:xfrm>
            <a:off x="1486750" y="964350"/>
            <a:ext cx="8525700" cy="32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GB" sz="1300">
                <a:solidFill>
                  <a:srgbClr val="1F1F1F"/>
                </a:solidFill>
                <a:highlight>
                  <a:srgbClr val="FFFFFF"/>
                </a:highlight>
                <a:latin typeface="Helvetica Neue"/>
                <a:ea typeface="Helvetica Neue"/>
                <a:cs typeface="Helvetica Neue"/>
                <a:sym typeface="Helvetica Neue"/>
              </a:rPr>
              <a:t>The MSQ is a global survey that helps understand e-government development.</a:t>
            </a:r>
            <a:endParaRPr b="1" sz="1300">
              <a:solidFill>
                <a:srgbClr val="1F1F1F"/>
              </a:solidFill>
              <a:highlight>
                <a:srgbClr val="FFFFFF"/>
              </a:highlight>
              <a:latin typeface="Helvetica Neue"/>
              <a:ea typeface="Helvetica Neue"/>
              <a:cs typeface="Helvetica Neue"/>
              <a:sym typeface="Helvetica Neue"/>
            </a:endParaRPr>
          </a:p>
          <a:p>
            <a:pPr indent="0" lvl="0" marL="0" rtl="0" algn="l">
              <a:lnSpc>
                <a:spcPct val="115000"/>
              </a:lnSpc>
              <a:spcBef>
                <a:spcPts val="1200"/>
              </a:spcBef>
              <a:spcAft>
                <a:spcPts val="0"/>
              </a:spcAft>
              <a:buNone/>
            </a:pPr>
            <a:r>
              <a:t/>
            </a:r>
            <a:endParaRPr b="1" sz="1100">
              <a:solidFill>
                <a:schemeClr val="dk1"/>
              </a:solidFill>
            </a:endParaRPr>
          </a:p>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grpSp>
        <p:nvGrpSpPr>
          <p:cNvPr id="1327" name="Google Shape;1327;g2ba7bbf45a4_1_1922"/>
          <p:cNvGrpSpPr/>
          <p:nvPr/>
        </p:nvGrpSpPr>
        <p:grpSpPr>
          <a:xfrm>
            <a:off x="331076" y="0"/>
            <a:ext cx="12201313" cy="6868485"/>
            <a:chOff x="-9312" y="-5242"/>
            <a:chExt cx="12201313" cy="6868485"/>
          </a:xfrm>
        </p:grpSpPr>
        <p:pic>
          <p:nvPicPr>
            <p:cNvPr id="1328" name="Google Shape;1328;g2ba7bbf45a4_1_1922"/>
            <p:cNvPicPr preferRelativeResize="0"/>
            <p:nvPr/>
          </p:nvPicPr>
          <p:blipFill rotWithShape="1">
            <a:blip r:embed="rId3">
              <a:alphaModFix/>
            </a:blip>
            <a:srcRect b="0" l="0" r="0" t="0"/>
            <a:stretch/>
          </p:blipFill>
          <p:spPr>
            <a:xfrm>
              <a:off x="-9312" y="-5242"/>
              <a:ext cx="12201313" cy="6868485"/>
            </a:xfrm>
            <a:prstGeom prst="rect">
              <a:avLst/>
            </a:prstGeom>
            <a:noFill/>
            <a:ln>
              <a:noFill/>
            </a:ln>
          </p:spPr>
        </p:pic>
        <p:sp>
          <p:nvSpPr>
            <p:cNvPr id="1329" name="Google Shape;1329;g2ba7bbf45a4_1_1922"/>
            <p:cNvSpPr txBox="1"/>
            <p:nvPr/>
          </p:nvSpPr>
          <p:spPr>
            <a:xfrm>
              <a:off x="1536699" y="6337300"/>
              <a:ext cx="5343000" cy="3231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500" u="none" cap="none" strike="noStrike">
                  <a:solidFill>
                    <a:schemeClr val="dk1"/>
                  </a:solidFill>
                  <a:latin typeface="Roboto"/>
                  <a:ea typeface="Roboto"/>
                  <a:cs typeface="Roboto"/>
                  <a:sym typeface="Roboto"/>
                </a:rPr>
                <a:t>Public Institutions</a:t>
              </a:r>
              <a:endParaRPr/>
            </a:p>
          </p:txBody>
        </p:sp>
      </p:grpSp>
      <p:sp>
        <p:nvSpPr>
          <p:cNvPr id="1330" name="Google Shape;1330;g2ba7bbf45a4_1_1922"/>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31" name="Google Shape;1331;g2ba7bbf45a4_1_1922"/>
          <p:cNvPicPr preferRelativeResize="0"/>
          <p:nvPr/>
        </p:nvPicPr>
        <p:blipFill rotWithShape="1">
          <a:blip r:embed="rId4">
            <a:alphaModFix/>
          </a:blip>
          <a:srcRect b="0" l="0" r="0" t="0"/>
          <a:stretch/>
        </p:blipFill>
        <p:spPr>
          <a:xfrm>
            <a:off x="599566" y="550425"/>
            <a:ext cx="2719724" cy="493002"/>
          </a:xfrm>
          <a:prstGeom prst="rect">
            <a:avLst/>
          </a:prstGeom>
          <a:noFill/>
          <a:ln>
            <a:noFill/>
          </a:ln>
        </p:spPr>
      </p:pic>
      <p:sp>
        <p:nvSpPr>
          <p:cNvPr id="1332" name="Google Shape;1332;g2ba7bbf45a4_1_1922"/>
          <p:cNvSpPr txBox="1"/>
          <p:nvPr/>
        </p:nvSpPr>
        <p:spPr>
          <a:xfrm>
            <a:off x="1481959" y="1296775"/>
            <a:ext cx="8812800" cy="7650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4800"/>
              <a:buFont typeface="Roboto"/>
              <a:buNone/>
            </a:pPr>
            <a:r>
              <a:rPr b="1" i="0" lang="en-GB" sz="4800" u="none" cap="none" strike="noStrike">
                <a:solidFill>
                  <a:schemeClr val="dk1"/>
                </a:solidFill>
                <a:latin typeface="Roboto"/>
                <a:ea typeface="Roboto"/>
                <a:cs typeface="Roboto"/>
                <a:sym typeface="Roboto"/>
              </a:rPr>
              <a:t>Please share </a:t>
            </a:r>
            <a:br>
              <a:rPr b="1" i="0" lang="en-GB" sz="4800" u="none" cap="none" strike="noStrike">
                <a:solidFill>
                  <a:schemeClr val="dk1"/>
                </a:solidFill>
                <a:latin typeface="Roboto"/>
                <a:ea typeface="Roboto"/>
                <a:cs typeface="Roboto"/>
                <a:sym typeface="Roboto"/>
              </a:rPr>
            </a:br>
            <a:r>
              <a:rPr b="1" i="0" lang="en-GB" sz="4800" u="none" cap="none" strike="noStrike">
                <a:solidFill>
                  <a:schemeClr val="dk1"/>
                </a:solidFill>
                <a:latin typeface="Roboto"/>
                <a:ea typeface="Roboto"/>
                <a:cs typeface="Roboto"/>
                <a:sym typeface="Roboto"/>
              </a:rPr>
              <a:t>your experience!</a:t>
            </a:r>
            <a:endParaRPr/>
          </a:p>
        </p:txBody>
      </p:sp>
      <p:sp>
        <p:nvSpPr>
          <p:cNvPr id="1333" name="Google Shape;1333;g2ba7bbf45a4_1_1922"/>
          <p:cNvSpPr txBox="1"/>
          <p:nvPr/>
        </p:nvSpPr>
        <p:spPr>
          <a:xfrm>
            <a:off x="3105680" y="2734642"/>
            <a:ext cx="5980500" cy="1668000"/>
          </a:xfrm>
          <a:prstGeom prst="rect">
            <a:avLst/>
          </a:prstGeom>
          <a:noFill/>
          <a:ln>
            <a:noFill/>
          </a:ln>
        </p:spPr>
        <p:txBody>
          <a:bodyPr anchorCtr="0" anchor="t" bIns="45700" lIns="91425" spcFirstLastPara="1" rIns="91425" wrap="square" tIns="45700">
            <a:normAutofit fontScale="77500"/>
          </a:bodyPr>
          <a:lstStyle/>
          <a:p>
            <a:pPr indent="0" lvl="0" marL="0" marR="0" rtl="0" algn="l">
              <a:lnSpc>
                <a:spcPct val="120000"/>
              </a:lnSpc>
              <a:spcBef>
                <a:spcPts val="0"/>
              </a:spcBef>
              <a:spcAft>
                <a:spcPts val="0"/>
              </a:spcAft>
              <a:buClr>
                <a:schemeClr val="dk1"/>
              </a:buClr>
              <a:buSzPct val="100000"/>
              <a:buFont typeface="Arial"/>
              <a:buNone/>
            </a:pPr>
            <a:r>
              <a:rPr b="0" i="0" lang="en-GB" sz="2800" u="none" cap="none" strike="noStrike">
                <a:solidFill>
                  <a:schemeClr val="dk1"/>
                </a:solidFill>
                <a:latin typeface="Calibri"/>
                <a:ea typeface="Calibri"/>
                <a:cs typeface="Calibri"/>
                <a:sym typeface="Calibri"/>
              </a:rPr>
              <a:t>Let us know what you think about this </a:t>
            </a:r>
            <a:r>
              <a:rPr lang="en-GB" sz="2800">
                <a:solidFill>
                  <a:schemeClr val="dk1"/>
                </a:solidFill>
                <a:latin typeface="Calibri"/>
                <a:ea typeface="Calibri"/>
                <a:cs typeface="Calibri"/>
                <a:sym typeface="Calibri"/>
              </a:rPr>
              <a:t>National</a:t>
            </a:r>
            <a:r>
              <a:rPr b="0" i="0" lang="en-GB" sz="2800" u="none" cap="none" strike="noStrike">
                <a:solidFill>
                  <a:schemeClr val="dk1"/>
                </a:solidFill>
                <a:latin typeface="Calibri"/>
                <a:ea typeface="Calibri"/>
                <a:cs typeface="Calibri"/>
                <a:sym typeface="Calibri"/>
              </a:rPr>
              <a:t> E-Government Toolkit and share your feedback on the following online </a:t>
            </a:r>
            <a:r>
              <a:rPr b="0" i="0" lang="en-GB" sz="2800" u="sng" cap="none" strike="noStrike">
                <a:solidFill>
                  <a:schemeClr val="hlink"/>
                </a:solidFill>
                <a:latin typeface="Calibri"/>
                <a:ea typeface="Calibri"/>
                <a:cs typeface="Calibri"/>
                <a:sym typeface="Calibri"/>
                <a:hlinkClick r:id="rId5"/>
              </a:rPr>
              <a:t>form</a:t>
            </a:r>
            <a:r>
              <a:rPr b="0" i="0" lang="en-GB" sz="2800" u="none" cap="none" strike="noStrike">
                <a:solidFill>
                  <a:schemeClr val="dk1"/>
                </a:solidFill>
                <a:latin typeface="Calibri"/>
                <a:ea typeface="Calibri"/>
                <a:cs typeface="Calibri"/>
                <a:sym typeface="Calibri"/>
              </a:rPr>
              <a:t>. We will use your input and suggestions to further improve the toolkit.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g2d3a82ef00d_11_1037"/>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sp>
        <p:nvSpPr>
          <p:cNvPr id="396" name="Google Shape;396;g2d3a82ef00d_11_1037"/>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397" name="Google Shape;397;g2d3a82ef00d_11_1037"/>
          <p:cNvPicPr preferRelativeResize="0"/>
          <p:nvPr/>
        </p:nvPicPr>
        <p:blipFill rotWithShape="1">
          <a:blip r:embed="rId4">
            <a:alphaModFix/>
          </a:blip>
          <a:srcRect b="0" l="0" r="0" t="0"/>
          <a:stretch/>
        </p:blipFill>
        <p:spPr>
          <a:xfrm>
            <a:off x="67856" y="280488"/>
            <a:ext cx="2719724" cy="493003"/>
          </a:xfrm>
          <a:prstGeom prst="rect">
            <a:avLst/>
          </a:prstGeom>
          <a:noFill/>
          <a:ln>
            <a:noFill/>
          </a:ln>
        </p:spPr>
      </p:pic>
      <p:sp>
        <p:nvSpPr>
          <p:cNvPr id="398" name="Google Shape;398;g2d3a82ef00d_11_1037"/>
          <p:cNvSpPr txBox="1"/>
          <p:nvPr/>
        </p:nvSpPr>
        <p:spPr>
          <a:xfrm>
            <a:off x="2864748" y="99802"/>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Institutional framework</a:t>
            </a:r>
            <a:endParaRPr sz="1500"/>
          </a:p>
        </p:txBody>
      </p:sp>
      <p:graphicFrame>
        <p:nvGraphicFramePr>
          <p:cNvPr id="399" name="Google Shape;399;g2d3a82ef00d_11_1037"/>
          <p:cNvGraphicFramePr/>
          <p:nvPr/>
        </p:nvGraphicFramePr>
        <p:xfrm>
          <a:off x="144974" y="1114878"/>
          <a:ext cx="3000000" cy="3000000"/>
        </p:xfrm>
        <a:graphic>
          <a:graphicData uri="http://schemas.openxmlformats.org/drawingml/2006/table">
            <a:tbl>
              <a:tblPr bandRow="1" firstRow="1">
                <a:noFill/>
                <a:tableStyleId>{2123EC9F-B434-4D28-8D55-F346F87FAE27}</a:tableStyleId>
              </a:tblPr>
              <a:tblGrid>
                <a:gridCol w="4784675"/>
                <a:gridCol w="6751375"/>
              </a:tblGrid>
              <a:tr h="338675">
                <a:tc>
                  <a:txBody>
                    <a:bodyPr/>
                    <a:lstStyle/>
                    <a:p>
                      <a:pPr indent="0" lvl="0" marL="0" marR="0" rtl="0" algn="l">
                        <a:spcBef>
                          <a:spcPts val="0"/>
                        </a:spcBef>
                        <a:spcAft>
                          <a:spcPts val="0"/>
                        </a:spcAft>
                        <a:buNone/>
                      </a:pPr>
                      <a:r>
                        <a:rPr lang="en-GB" sz="2000">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2000">
                          <a:latin typeface="Helvetica Neue"/>
                          <a:ea typeface="Helvetica Neue"/>
                          <a:cs typeface="Helvetica Neue"/>
                          <a:sym typeface="Helvetica Neue"/>
                        </a:rPr>
                        <a:t>Description</a:t>
                      </a:r>
                      <a:endParaRPr sz="1500"/>
                    </a:p>
                  </a:txBody>
                  <a:tcPr marT="32175" marB="32175" marR="64300" marL="64300"/>
                </a:tc>
              </a:tr>
              <a:tr h="5064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5"/>
                        </a:rPr>
                        <a:t>1</a:t>
                      </a:r>
                      <a:r>
                        <a:rPr b="1" lang="en-GB" sz="1600" u="sng">
                          <a:solidFill>
                            <a:schemeClr val="hlink"/>
                          </a:solidFill>
                          <a:hlinkClick action="ppaction://hlinksldjump" r:id="rId6"/>
                        </a:rPr>
                        <a:t>0</a:t>
                      </a:r>
                      <a:r>
                        <a:rPr b="1" lang="en-GB" sz="1600" u="sng">
                          <a:solidFill>
                            <a:schemeClr val="hlink"/>
                          </a:solidFill>
                          <a:latin typeface="Calibri"/>
                          <a:ea typeface="Calibri"/>
                          <a:cs typeface="Calibri"/>
                          <a:sym typeface="Calibri"/>
                          <a:hlinkClick action="ppaction://hlinksldjump" r:id="rId7"/>
                        </a:rPr>
                        <a:t>. #345 Legislation/law/policy/regulation on e-participation</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lang="en-GB" sz="1600">
                          <a:latin typeface="Calibri"/>
                          <a:ea typeface="Calibri"/>
                          <a:cs typeface="Calibri"/>
                          <a:sym typeface="Calibri"/>
                        </a:rPr>
                        <a:t>Existence of legislation/law/policy/regulation on e-participation</a:t>
                      </a:r>
                      <a:endParaRPr sz="1500"/>
                    </a:p>
                  </a:txBody>
                  <a:tcPr marT="32175" marB="32175" marR="64300" marL="64300"/>
                </a:tc>
              </a:tr>
              <a:tr h="5064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8"/>
                        </a:rPr>
                        <a:t>1</a:t>
                      </a:r>
                      <a:r>
                        <a:rPr b="1" lang="en-GB" sz="1600" u="sng">
                          <a:solidFill>
                            <a:schemeClr val="hlink"/>
                          </a:solidFill>
                          <a:hlinkClick action="ppaction://hlinksldjump" r:id="rId9"/>
                        </a:rPr>
                        <a:t>1</a:t>
                      </a:r>
                      <a:r>
                        <a:rPr b="1" lang="en-GB" sz="1600" u="sng">
                          <a:solidFill>
                            <a:schemeClr val="hlink"/>
                          </a:solidFill>
                          <a:latin typeface="Calibri"/>
                          <a:ea typeface="Calibri"/>
                          <a:cs typeface="Calibri"/>
                          <a:sym typeface="Calibri"/>
                          <a:hlinkClick action="ppaction://hlinksldjump" r:id="rId10"/>
                        </a:rPr>
                        <a:t>. #341 Legislation/law/policy/regulation on Open Government Data</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600">
                          <a:latin typeface="Calibri"/>
                          <a:ea typeface="Calibri"/>
                          <a:cs typeface="Calibri"/>
                          <a:sym typeface="Calibri"/>
                        </a:rPr>
                        <a:t>Existence of legislation/law/policy/regulation on Open Government Data</a:t>
                      </a:r>
                      <a:endParaRPr sz="1500"/>
                    </a:p>
                  </a:txBody>
                  <a:tcPr marT="32175" marB="32175" marR="64300" marL="64300"/>
                </a:tc>
              </a:tr>
              <a:tr h="5064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1"/>
                        </a:rPr>
                        <a:t>1</a:t>
                      </a:r>
                      <a:r>
                        <a:rPr b="1" lang="en-GB" sz="1600" u="sng">
                          <a:solidFill>
                            <a:schemeClr val="hlink"/>
                          </a:solidFill>
                          <a:hlinkClick action="ppaction://hlinksldjump" r:id="rId12"/>
                        </a:rPr>
                        <a:t>2</a:t>
                      </a:r>
                      <a:r>
                        <a:rPr b="1" lang="en-GB" sz="1600" u="sng">
                          <a:solidFill>
                            <a:schemeClr val="hlink"/>
                          </a:solidFill>
                          <a:latin typeface="Calibri"/>
                          <a:ea typeface="Calibri"/>
                          <a:cs typeface="Calibri"/>
                          <a:sym typeface="Calibri"/>
                          <a:hlinkClick action="ppaction://hlinksldjump" r:id="rId13"/>
                        </a:rPr>
                        <a:t>. #090, #103, #119, #132, #161, #172 </a:t>
                      </a:r>
                      <a:endParaRPr sz="1500"/>
                    </a:p>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4"/>
                        </a:rPr>
                        <a:t>Link to the sectoral or ministerial websites</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600">
                          <a:latin typeface="Calibri"/>
                          <a:ea typeface="Calibri"/>
                          <a:cs typeface="Calibri"/>
                          <a:sym typeface="Calibri"/>
                        </a:rPr>
                        <a:t>Link to the sectoral or ministerial websites on Health /Education/ Employment and/or Labor/ Social Protection / Environment/ Justice</a:t>
                      </a:r>
                      <a:endParaRPr b="0" sz="1600">
                        <a:latin typeface="Calibri"/>
                        <a:ea typeface="Calibri"/>
                        <a:cs typeface="Calibri"/>
                        <a:sym typeface="Calibri"/>
                      </a:endParaRPr>
                    </a:p>
                  </a:txBody>
                  <a:tcPr marT="32175" marB="32175" marR="64300" marL="64300"/>
                </a:tc>
              </a:tr>
              <a:tr h="5064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5"/>
                        </a:rPr>
                        <a:t>1</a:t>
                      </a:r>
                      <a:r>
                        <a:rPr b="1" lang="en-GB" sz="1600" u="sng">
                          <a:solidFill>
                            <a:schemeClr val="hlink"/>
                          </a:solidFill>
                          <a:hlinkClick action="ppaction://hlinksldjump" r:id="rId16"/>
                        </a:rPr>
                        <a:t>3</a:t>
                      </a:r>
                      <a:r>
                        <a:rPr b="1" lang="en-GB" sz="1600" u="sng">
                          <a:solidFill>
                            <a:schemeClr val="hlink"/>
                          </a:solidFill>
                          <a:latin typeface="Calibri"/>
                          <a:ea typeface="Calibri"/>
                          <a:cs typeface="Calibri"/>
                          <a:sym typeface="Calibri"/>
                          <a:hlinkClick action="ppaction://hlinksldjump" r:id="rId17"/>
                        </a:rPr>
                        <a:t>. #091, #104, #120, #133, #162, #173 Information on policies related to different sectors</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600">
                          <a:latin typeface="Calibri"/>
                          <a:ea typeface="Calibri"/>
                          <a:cs typeface="Calibri"/>
                          <a:sym typeface="Calibri"/>
                        </a:rPr>
                        <a:t>Information on policies related to Health /Education/ Employment and/or Labor/ Social Protection / Environment/ Justice</a:t>
                      </a:r>
                      <a:endParaRPr b="0" sz="1600">
                        <a:latin typeface="Calibri"/>
                        <a:ea typeface="Calibri"/>
                        <a:cs typeface="Calibri"/>
                        <a:sym typeface="Calibri"/>
                      </a:endParaRPr>
                    </a:p>
                  </a:txBody>
                  <a:tcPr marT="32175" marB="32175" marR="64300" marL="64300"/>
                </a:tc>
              </a:tr>
              <a:tr h="7301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8"/>
                        </a:rPr>
                        <a:t>1</a:t>
                      </a:r>
                      <a:r>
                        <a:rPr b="1" lang="en-GB" sz="1600" u="sng">
                          <a:solidFill>
                            <a:schemeClr val="hlink"/>
                          </a:solidFill>
                          <a:hlinkClick action="ppaction://hlinksldjump" r:id="rId19"/>
                        </a:rPr>
                        <a:t>4</a:t>
                      </a:r>
                      <a:r>
                        <a:rPr b="1" lang="en-GB" sz="1600" u="sng">
                          <a:solidFill>
                            <a:schemeClr val="hlink"/>
                          </a:solidFill>
                          <a:latin typeface="Calibri"/>
                          <a:ea typeface="Calibri"/>
                          <a:cs typeface="Calibri"/>
                          <a:sym typeface="Calibri"/>
                          <a:hlinkClick action="ppaction://hlinksldjump" r:id="rId20"/>
                        </a:rPr>
                        <a:t>. #336 Legislation/law/regulation against misinformation, disinformation and/or fake news</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600">
                          <a:latin typeface="Calibri"/>
                          <a:ea typeface="Calibri"/>
                          <a:cs typeface="Calibri"/>
                          <a:sym typeface="Calibri"/>
                        </a:rPr>
                        <a:t>Existence of Legislation/law/regulation against misinformation, disinformation and/or fake news</a:t>
                      </a:r>
                      <a:endParaRPr sz="1500"/>
                    </a:p>
                  </a:txBody>
                  <a:tcPr marT="32175" marB="32175" marR="64300" marL="64300"/>
                </a:tc>
              </a:tr>
              <a:tr h="310675">
                <a:tc>
                  <a:txBody>
                    <a:bodyPr/>
                    <a:lstStyle/>
                    <a:p>
                      <a:pPr indent="0" lvl="0" marL="0" marR="0" rtl="0" algn="l">
                        <a:spcBef>
                          <a:spcPts val="0"/>
                        </a:spcBef>
                        <a:spcAft>
                          <a:spcPts val="0"/>
                        </a:spcAft>
                        <a:buNone/>
                      </a:pPr>
                      <a:r>
                        <a:rPr b="1" i="0" lang="en-GB" sz="1600" u="sng">
                          <a:solidFill>
                            <a:schemeClr val="hlink"/>
                          </a:solidFill>
                          <a:latin typeface="Calibri"/>
                          <a:ea typeface="Calibri"/>
                          <a:cs typeface="Calibri"/>
                          <a:sym typeface="Calibri"/>
                          <a:hlinkClick action="ppaction://hlinksldjump" r:id="rId21"/>
                        </a:rPr>
                        <a:t>1</a:t>
                      </a:r>
                      <a:r>
                        <a:rPr b="1" lang="en-GB" sz="1600" u="sng">
                          <a:solidFill>
                            <a:schemeClr val="hlink"/>
                          </a:solidFill>
                          <a:hlinkClick action="ppaction://hlinksldjump" r:id="rId22"/>
                        </a:rPr>
                        <a:t>5</a:t>
                      </a:r>
                      <a:r>
                        <a:rPr b="1" i="0" lang="en-GB" sz="1600" u="sng">
                          <a:solidFill>
                            <a:schemeClr val="hlink"/>
                          </a:solidFill>
                          <a:latin typeface="Calibri"/>
                          <a:ea typeface="Calibri"/>
                          <a:cs typeface="Calibri"/>
                          <a:sym typeface="Calibri"/>
                          <a:hlinkClick action="ppaction://hlinksldjump" r:id="rId23"/>
                        </a:rPr>
                        <a:t>. #343 A cloud strategy or equivalent</a:t>
                      </a:r>
                      <a:r>
                        <a:rPr b="1" i="0" lang="en-GB" sz="1600" u="none">
                          <a:solidFill>
                            <a:schemeClr val="dk1"/>
                          </a:solidFill>
                          <a:latin typeface="Calibri"/>
                          <a:ea typeface="Calibri"/>
                          <a:cs typeface="Calibri"/>
                          <a:sym typeface="Calibri"/>
                        </a:rPr>
                        <a:t> </a:t>
                      </a:r>
                      <a:endParaRPr b="1" sz="1600" u="none">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i="0" lang="en-GB" sz="1600">
                          <a:solidFill>
                            <a:schemeClr val="dk1"/>
                          </a:solidFill>
                          <a:latin typeface="Calibri"/>
                          <a:ea typeface="Calibri"/>
                          <a:cs typeface="Calibri"/>
                          <a:sym typeface="Calibri"/>
                        </a:rPr>
                        <a:t>Information on a cloud strategy or equivalent</a:t>
                      </a:r>
                      <a:endParaRPr b="0" sz="1600">
                        <a:latin typeface="Calibri"/>
                        <a:ea typeface="Calibri"/>
                        <a:cs typeface="Calibri"/>
                        <a:sym typeface="Calibri"/>
                      </a:endParaRPr>
                    </a:p>
                  </a:txBody>
                  <a:tcPr marT="32175" marB="32175" marR="64300" marL="64300"/>
                </a:tc>
              </a:tr>
              <a:tr h="75722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24"/>
                        </a:rPr>
                        <a:t>1</a:t>
                      </a:r>
                      <a:r>
                        <a:rPr b="1" lang="en-GB" sz="1600" u="sng">
                          <a:solidFill>
                            <a:schemeClr val="hlink"/>
                          </a:solidFill>
                          <a:hlinkClick action="ppaction://hlinksldjump" r:id="rId25"/>
                        </a:rPr>
                        <a:t>6</a:t>
                      </a:r>
                      <a:r>
                        <a:rPr b="1" lang="en-GB" sz="1600" u="sng">
                          <a:solidFill>
                            <a:schemeClr val="hlink"/>
                          </a:solidFill>
                          <a:latin typeface="Calibri"/>
                          <a:ea typeface="Calibri"/>
                          <a:cs typeface="Calibri"/>
                          <a:sym typeface="Calibri"/>
                          <a:hlinkClick action="ppaction://hlinksldjump" r:id="rId26"/>
                        </a:rPr>
                        <a:t>. #344 </a:t>
                      </a:r>
                      <a:r>
                        <a:rPr b="1" i="0" lang="en-GB" sz="1600" u="sng">
                          <a:solidFill>
                            <a:schemeClr val="hlink"/>
                          </a:solidFill>
                          <a:latin typeface="Calibri"/>
                          <a:ea typeface="Calibri"/>
                          <a:cs typeface="Calibri"/>
                          <a:sym typeface="Calibri"/>
                          <a:hlinkClick action="ppaction://hlinksldjump" r:id="rId27"/>
                        </a:rPr>
                        <a:t>Strategy or equivalent on the use of artificial intelligence (AI enabled)</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i="0" lang="en-GB" sz="1600">
                          <a:solidFill>
                            <a:schemeClr val="dk1"/>
                          </a:solidFill>
                          <a:latin typeface="Calibri"/>
                          <a:ea typeface="Calibri"/>
                          <a:cs typeface="Calibri"/>
                          <a:sym typeface="Calibri"/>
                        </a:rPr>
                        <a:t>Information on Strategy or equivalent on the use of artificial intelligence (AI enabled  for e-government or the public sector</a:t>
                      </a:r>
                      <a:endParaRPr b="0" sz="1600">
                        <a:latin typeface="Calibri"/>
                        <a:ea typeface="Calibri"/>
                        <a:cs typeface="Calibri"/>
                        <a:sym typeface="Calibri"/>
                      </a:endParaRPr>
                    </a:p>
                  </a:txBody>
                  <a:tcPr marT="32175" marB="32175" marR="64300" marL="6430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2d3a82ef00d_11_1045"/>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405" name="Google Shape;405;g2d3a82ef00d_11_1045"/>
          <p:cNvPicPr preferRelativeResize="0"/>
          <p:nvPr/>
        </p:nvPicPr>
        <p:blipFill rotWithShape="1">
          <a:blip r:embed="rId3">
            <a:alphaModFix/>
          </a:blip>
          <a:srcRect b="0" l="0" r="0" t="0"/>
          <a:stretch/>
        </p:blipFill>
        <p:spPr>
          <a:xfrm>
            <a:off x="67856" y="280488"/>
            <a:ext cx="2719724" cy="493003"/>
          </a:xfrm>
          <a:prstGeom prst="rect">
            <a:avLst/>
          </a:prstGeom>
          <a:noFill/>
          <a:ln>
            <a:noFill/>
          </a:ln>
        </p:spPr>
      </p:pic>
      <p:sp>
        <p:nvSpPr>
          <p:cNvPr id="406" name="Google Shape;406;g2d3a82ef00d_11_1045"/>
          <p:cNvSpPr txBox="1"/>
          <p:nvPr/>
        </p:nvSpPr>
        <p:spPr>
          <a:xfrm>
            <a:off x="2787580" y="9980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b="0" i="0" lang="en-GB" sz="2400" u="none" cap="none" strike="noStrike">
                <a:solidFill>
                  <a:srgbClr val="000000"/>
                </a:solidFill>
                <a:latin typeface="Roboto"/>
                <a:ea typeface="Roboto"/>
                <a:cs typeface="Roboto"/>
                <a:sym typeface="Roboto"/>
              </a:rPr>
              <a:t>1. Organization structure/chart of the government (#010)</a:t>
            </a:r>
            <a:endParaRPr sz="1500"/>
          </a:p>
        </p:txBody>
      </p:sp>
      <p:graphicFrame>
        <p:nvGraphicFramePr>
          <p:cNvPr id="407" name="Google Shape;407;g2d3a82ef00d_11_1045"/>
          <p:cNvGraphicFramePr/>
          <p:nvPr/>
        </p:nvGraphicFramePr>
        <p:xfrm>
          <a:off x="117367" y="977809"/>
          <a:ext cx="3000000" cy="3000000"/>
        </p:xfrm>
        <a:graphic>
          <a:graphicData uri="http://schemas.openxmlformats.org/drawingml/2006/table">
            <a:tbl>
              <a:tblPr bandRow="1" firstRow="1">
                <a:noFill/>
                <a:tableStyleId>{2123EC9F-B434-4D28-8D55-F346F87FAE27}</a:tableStyleId>
              </a:tblPr>
              <a:tblGrid>
                <a:gridCol w="1955025"/>
                <a:gridCol w="10002200"/>
              </a:tblGrid>
              <a:tr h="7892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A diagrammatic representation of the structure of a government organization or agency. It illustrates the hierarchy, relationships, roles, and responsibilities of various departments, units, and positions within the government.</a:t>
                      </a:r>
                      <a:endParaRPr sz="1300"/>
                    </a:p>
                  </a:txBody>
                  <a:tcPr marT="34525" marB="34525" marR="69025" marL="69025" anchor="ctr"/>
                </a:tc>
              </a:tr>
              <a:tr h="546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A government organogram promotes </a:t>
                      </a:r>
                      <a:r>
                        <a:rPr b="0" i="0" lang="en-GB" sz="1700">
                          <a:solidFill>
                            <a:schemeClr val="dk1"/>
                          </a:solidFill>
                          <a:latin typeface="Helvetica Neue"/>
                          <a:ea typeface="Helvetica Neue"/>
                          <a:cs typeface="Helvetica Neue"/>
                          <a:sym typeface="Helvetica Neue"/>
                        </a:rPr>
                        <a:t>transparency, accountability, efficient communication, citizen engagement, service access, and even legal and regulatory compliance in some cases.</a:t>
                      </a:r>
                      <a:r>
                        <a:rPr lang="en-GB" sz="1700">
                          <a:latin typeface="Helvetica Neue"/>
                          <a:ea typeface="Helvetica Neue"/>
                          <a:cs typeface="Helvetica Neue"/>
                          <a:sym typeface="Helvetica Neue"/>
                        </a:rPr>
                        <a:t> </a:t>
                      </a:r>
                      <a:endParaRPr sz="1300"/>
                    </a:p>
                  </a:txBody>
                  <a:tcPr marT="34525" marB="34525" marR="69025" marL="69025" anchor="b"/>
                </a:tc>
              </a:tr>
              <a:tr h="32164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Visual Representation:</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Create a clear and concise diagram outlining the national organization's structure.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Accessibility and Transparency:</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Publish the diagram prominently on the national portal for easy public access.</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Ensure the diagram is in a widely compatible format (e.g., PDF or PNG) for easy viewing.</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Detailed Descriptions:</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Provide brief descriptions of each department or unit represented in the diagram.</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Include contact information, key responsibilities, and services offered by each department.</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Regular Updates:</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Reflect any changes in staffing, departments, or reporting lines promptly to maintain accuracy.</a:t>
                      </a:r>
                      <a:endParaRPr b="0" sz="1700" u="none" cap="none" strike="noStrike">
                        <a:latin typeface="Helvetica Neue"/>
                        <a:ea typeface="Helvetica Neue"/>
                        <a:cs typeface="Helvetica Neue"/>
                        <a:sym typeface="Helvetica Neue"/>
                      </a:endParaRPr>
                    </a:p>
                    <a:p>
                      <a:pPr indent="0" lvl="0" marL="0" marR="0" rtl="0" algn="l">
                        <a:spcBef>
                          <a:spcPts val="0"/>
                        </a:spcBef>
                        <a:spcAft>
                          <a:spcPts val="0"/>
                        </a:spcAft>
                        <a:buNone/>
                      </a:pPr>
                      <a:r>
                        <a:rPr b="0" lang="en-GB" sz="1700">
                          <a:latin typeface="Helvetica Neue"/>
                          <a:ea typeface="Helvetica Neue"/>
                          <a:cs typeface="Helvetica Neue"/>
                          <a:sym typeface="Helvetica Neue"/>
                        </a:rPr>
                        <a:t>Check out </a:t>
                      </a:r>
                      <a:r>
                        <a:rPr b="0" lang="en-GB" sz="1700" u="sng">
                          <a:solidFill>
                            <a:schemeClr val="hlink"/>
                          </a:solidFill>
                          <a:latin typeface="Helvetica Neue"/>
                          <a:ea typeface="Helvetica Neue"/>
                          <a:cs typeface="Helvetica Neue"/>
                          <a:sym typeface="Helvetica Neue"/>
                          <a:hlinkClick r:id="rId4"/>
                        </a:rPr>
                        <a:t>Canva’s guide on creating organizational chart</a:t>
                      </a:r>
                      <a:endParaRPr b="0" sz="1700">
                        <a:latin typeface="Helvetica Neue"/>
                        <a:ea typeface="Helvetica Neue"/>
                        <a:cs typeface="Helvetica Neue"/>
                        <a:sym typeface="Helvetica Neue"/>
                      </a:endParaRPr>
                    </a:p>
                  </a:txBody>
                  <a:tcPr marT="34525" marB="34525" marR="69025" marL="69025"/>
                </a:tc>
              </a:tr>
              <a:tr h="548775">
                <a:tc>
                  <a:txBody>
                    <a:bodyPr/>
                    <a:lstStyle/>
                    <a:p>
                      <a:pPr indent="0" lvl="0" marL="0" marR="0" rtl="0" algn="l">
                        <a:spcBef>
                          <a:spcPts val="0"/>
                        </a:spcBef>
                        <a:spcAft>
                          <a:spcPts val="0"/>
                        </a:spcAft>
                        <a:buNone/>
                      </a:pPr>
                      <a:r>
                        <a:rPr b="1" lang="en-GB" sz="1700">
                          <a:latin typeface="Helvetica Neue"/>
                          <a:ea typeface="Helvetica Neue"/>
                          <a:cs typeface="Helvetica Neue"/>
                          <a:sym typeface="Helvetica Neue"/>
                        </a:rPr>
                        <a:t>Case Examples</a:t>
                      </a:r>
                      <a:endParaRPr sz="1300"/>
                    </a:p>
                    <a:p>
                      <a:pPr indent="0" lvl="0" marL="0" marR="0" rtl="0" algn="l">
                        <a:spcBef>
                          <a:spcPts val="0"/>
                        </a:spcBef>
                        <a:spcAft>
                          <a:spcPts val="0"/>
                        </a:spcAft>
                        <a:buNone/>
                      </a:pPr>
                      <a:r>
                        <a:rPr b="1" lang="en-GB" sz="1700">
                          <a:latin typeface="Helvetica Neue"/>
                          <a:ea typeface="Helvetica Neue"/>
                          <a:cs typeface="Helvetica Neue"/>
                          <a:sym typeface="Helvetica Neue"/>
                        </a:rPr>
                        <a:t>             </a:t>
                      </a:r>
                      <a:endParaRPr sz="1300"/>
                    </a:p>
                  </a:txBody>
                  <a:tcPr marT="34525" marB="34525" marR="69025" marL="69025"/>
                </a:tc>
                <a:tc>
                  <a:txBody>
                    <a:bodyPr/>
                    <a:lstStyle/>
                    <a:p>
                      <a:pPr indent="0" lvl="0" marL="0" rtl="0" algn="l">
                        <a:spcBef>
                          <a:spcPts val="0"/>
                        </a:spcBef>
                        <a:spcAft>
                          <a:spcPts val="0"/>
                        </a:spcAft>
                        <a:buClr>
                          <a:schemeClr val="dk1"/>
                        </a:buClr>
                        <a:buFont typeface="Arial"/>
                        <a:buNone/>
                      </a:pPr>
                      <a:r>
                        <a:rPr lang="en-GB" sz="2100">
                          <a:latin typeface="Helvetica Neue Light"/>
                          <a:ea typeface="Helvetica Neue Light"/>
                          <a:cs typeface="Helvetica Neue Light"/>
                          <a:sym typeface="Helvetica Neue Light"/>
                        </a:rPr>
                        <a:t>C</a:t>
                      </a:r>
                      <a:r>
                        <a:rPr lang="en-GB" sz="1900">
                          <a:latin typeface="Helvetica Neue Light"/>
                          <a:ea typeface="Helvetica Neue Light"/>
                          <a:cs typeface="Helvetica Neue Light"/>
                          <a:sym typeface="Helvetica Neue Light"/>
                        </a:rPr>
                        <a:t>heck out the </a:t>
                      </a:r>
                      <a:r>
                        <a:rPr lang="en-GB" sz="1900" u="sng">
                          <a:solidFill>
                            <a:schemeClr val="hlink"/>
                          </a:solidFill>
                          <a:latin typeface="Helvetica Neue Light"/>
                          <a:ea typeface="Helvetica Neue Light"/>
                          <a:cs typeface="Helvetica Neue Light"/>
                          <a:sym typeface="Helvetica Neue Light"/>
                          <a:hlinkClick r:id="rId5"/>
                        </a:rPr>
                        <a:t>United Kingdom of Great Britain and Northern Ireland</a:t>
                      </a:r>
                      <a:r>
                        <a:rPr lang="en-GB" sz="1900">
                          <a:latin typeface="Helvetica Neue Light"/>
                          <a:ea typeface="Helvetica Neue Light"/>
                          <a:cs typeface="Helvetica Neue Light"/>
                          <a:sym typeface="Helvetica Neue Light"/>
                        </a:rPr>
                        <a:t> Organization structure page </a:t>
                      </a:r>
                      <a:endParaRPr sz="1900">
                        <a:latin typeface="Helvetica Neue Light"/>
                        <a:ea typeface="Helvetica Neue Light"/>
                        <a:cs typeface="Helvetica Neue Light"/>
                        <a:sym typeface="Helvetica Neue Light"/>
                      </a:endParaRPr>
                    </a:p>
                    <a:p>
                      <a:pPr indent="0" lvl="0" marL="0" rtl="0" algn="r">
                        <a:spcBef>
                          <a:spcPts val="0"/>
                        </a:spcBef>
                        <a:spcAft>
                          <a:spcPts val="0"/>
                        </a:spcAft>
                        <a:buClr>
                          <a:schemeClr val="dk1"/>
                        </a:buClr>
                        <a:buFont typeface="Arial"/>
                        <a:buNone/>
                      </a:pPr>
                      <a:r>
                        <a:rPr lang="en-GB" sz="1900">
                          <a:solidFill>
                            <a:srgbClr val="0070C0"/>
                          </a:solidFill>
                          <a:latin typeface="Helvetica Neue Light"/>
                          <a:ea typeface="Helvetica Neue Light"/>
                          <a:cs typeface="Helvetica Neue Light"/>
                          <a:sym typeface="Helvetica Neue Light"/>
                        </a:rPr>
                        <a:t>Submit your case </a:t>
                      </a:r>
                      <a:r>
                        <a:rPr b="1" lang="en-GB" sz="1900" u="sng">
                          <a:solidFill>
                            <a:schemeClr val="hlink"/>
                          </a:solidFill>
                          <a:latin typeface="Helvetica Neue"/>
                          <a:ea typeface="Helvetica Neue"/>
                          <a:cs typeface="Helvetica Neue"/>
                          <a:sym typeface="Helvetica Neue"/>
                          <a:hlinkClick r:id="rId6"/>
                        </a:rPr>
                        <a:t>here</a:t>
                      </a:r>
                      <a:endParaRPr b="1" sz="1900">
                        <a:latin typeface="Helvetica Neue"/>
                        <a:ea typeface="Helvetica Neue"/>
                        <a:cs typeface="Helvetica Neue"/>
                        <a:sym typeface="Helvetica Neue"/>
                      </a:endParaRPr>
                    </a:p>
                  </a:txBody>
                  <a:tcPr marT="34525" marB="34525" marR="69025" marL="69025"/>
                </a:tc>
              </a:tr>
            </a:tbl>
          </a:graphicData>
        </a:graphic>
      </p:graphicFrame>
      <p:pic>
        <p:nvPicPr>
          <p:cNvPr id="408" name="Google Shape;408;g2d3a82ef00d_11_1045"/>
          <p:cNvPicPr preferRelativeResize="0"/>
          <p:nvPr/>
        </p:nvPicPr>
        <p:blipFill>
          <a:blip r:embed="rId7">
            <a:alphaModFix/>
          </a:blip>
          <a:stretch>
            <a:fillRect/>
          </a:stretch>
        </p:blipFill>
        <p:spPr>
          <a:xfrm>
            <a:off x="649100" y="5862150"/>
            <a:ext cx="733800" cy="733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d3a82ef00d_11_1052"/>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414" name="Google Shape;414;g2d3a82ef00d_11_1052"/>
          <p:cNvPicPr preferRelativeResize="0"/>
          <p:nvPr/>
        </p:nvPicPr>
        <p:blipFill rotWithShape="1">
          <a:blip r:embed="rId3">
            <a:alphaModFix/>
          </a:blip>
          <a:srcRect b="0" l="0" r="0" t="0"/>
          <a:stretch/>
        </p:blipFill>
        <p:spPr>
          <a:xfrm>
            <a:off x="67856" y="280488"/>
            <a:ext cx="2719724" cy="493003"/>
          </a:xfrm>
          <a:prstGeom prst="rect">
            <a:avLst/>
          </a:prstGeom>
          <a:noFill/>
          <a:ln>
            <a:noFill/>
          </a:ln>
        </p:spPr>
      </p:pic>
      <p:sp>
        <p:nvSpPr>
          <p:cNvPr id="415" name="Google Shape;415;g2d3a82ef00d_11_1052"/>
          <p:cNvSpPr txBox="1"/>
          <p:nvPr/>
        </p:nvSpPr>
        <p:spPr>
          <a:xfrm>
            <a:off x="2787580" y="9980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Roboto"/>
              <a:buNone/>
            </a:pPr>
            <a:r>
              <a:rPr b="0" i="0" lang="en-GB" sz="2800" u="none" cap="none" strike="noStrike">
                <a:solidFill>
                  <a:srgbClr val="000000"/>
                </a:solidFill>
                <a:latin typeface="Roboto"/>
                <a:ea typeface="Roboto"/>
                <a:cs typeface="Roboto"/>
                <a:sym typeface="Roboto"/>
              </a:rPr>
              <a:t>2. Names and titles of heads of department (#011)</a:t>
            </a:r>
            <a:endParaRPr sz="1500"/>
          </a:p>
        </p:txBody>
      </p:sp>
      <p:graphicFrame>
        <p:nvGraphicFramePr>
          <p:cNvPr id="416" name="Google Shape;416;g2d3a82ef00d_11_1052"/>
          <p:cNvGraphicFramePr/>
          <p:nvPr/>
        </p:nvGraphicFramePr>
        <p:xfrm>
          <a:off x="0" y="1146653"/>
          <a:ext cx="3000000" cy="3000000"/>
        </p:xfrm>
        <a:graphic>
          <a:graphicData uri="http://schemas.openxmlformats.org/drawingml/2006/table">
            <a:tbl>
              <a:tblPr bandRow="1" firstRow="1">
                <a:noFill/>
                <a:tableStyleId>{2123EC9F-B434-4D28-8D55-F346F87FAE27}</a:tableStyleId>
              </a:tblPr>
              <a:tblGrid>
                <a:gridCol w="1752125"/>
                <a:gridCol w="10439875"/>
              </a:tblGrid>
              <a:tr h="7261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sz="1500"/>
                    </a:p>
                  </a:txBody>
                  <a:tcPr marT="34525" marB="34525" marR="69025" marL="690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A section, chart or webpage displaying the names, official titles, and contact information (such as phone numbers and email addresses) of individuals leading various government departments or ministries.</a:t>
                      </a:r>
                      <a:endParaRPr sz="1500"/>
                    </a:p>
                  </a:txBody>
                  <a:tcPr marT="34525" marB="34525" marR="69025" marL="69025" anchor="ctr"/>
                </a:tc>
              </a:tr>
              <a:tr h="7261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This information allows individuals, businesses, or other stakeholders to directly communicate with the heads of these departments regarding specific matters, services, or concerns. It also promotes transparency, accountability, and accessibility.</a:t>
                      </a:r>
                      <a:endParaRPr sz="1500"/>
                    </a:p>
                  </a:txBody>
                  <a:tcPr marT="34525" marB="34525" marR="69025" marL="69025" anchor="b"/>
                </a:tc>
              </a:tr>
              <a:tr h="21557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34525" marB="34525" marR="69025" marL="69025"/>
                </a:tc>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Indicative Steps: </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Gather Information:</a:t>
                      </a:r>
                      <a:endParaRPr sz="1500"/>
                    </a:p>
                    <a:p>
                      <a:pPr indent="-412750" lvl="1" marL="8636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Collect the names, official titles, and contact details (phone numbers and email addresses) of department heads.</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Create a New Webpage:</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Within your content management system (CMS), create a new webpage dedicated to this information or insert it into your organizational chart (see previous slide).</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Regular Updates:</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Commit to keeping the information up-to-date, reflecting any changes in department leadership.</a:t>
                      </a:r>
                      <a:endParaRPr sz="1500"/>
                    </a:p>
                  </a:txBody>
                  <a:tcPr marT="34525" marB="34525" marR="69025" marL="69025"/>
                </a:tc>
              </a:tr>
              <a:tr h="7013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500"/>
                    </a:p>
                    <a:p>
                      <a:pPr indent="0" lvl="0" marL="0" marR="0" rtl="0" algn="l">
                        <a:spcBef>
                          <a:spcPts val="0"/>
                        </a:spcBef>
                        <a:spcAft>
                          <a:spcPts val="0"/>
                        </a:spcAft>
                        <a:buNone/>
                      </a:pPr>
                      <a:r>
                        <a:rPr b="1" lang="en-GB" sz="3600">
                          <a:latin typeface="Helvetica Neue"/>
                          <a:ea typeface="Helvetica Neue"/>
                          <a:cs typeface="Helvetica Neue"/>
                          <a:sym typeface="Helvetica Neue"/>
                        </a:rPr>
                        <a:t>     </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4"/>
                        </a:rPr>
                        <a:t>Uruguay’s</a:t>
                      </a:r>
                      <a:r>
                        <a:rPr lang="en-GB" sz="1900">
                          <a:latin typeface="Helvetica Neue"/>
                          <a:ea typeface="Helvetica Neue"/>
                          <a:cs typeface="Helvetica Neue"/>
                          <a:sym typeface="Helvetica Neue"/>
                        </a:rPr>
                        <a:t> Organizational Structure page </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34525" marB="34525" marR="69025" marL="69025"/>
                </a:tc>
              </a:tr>
            </a:tbl>
          </a:graphicData>
        </a:graphic>
      </p:graphicFrame>
      <p:pic>
        <p:nvPicPr>
          <p:cNvPr id="417" name="Google Shape;417;g2d3a82ef00d_11_1052"/>
          <p:cNvPicPr preferRelativeResize="0"/>
          <p:nvPr/>
        </p:nvPicPr>
        <p:blipFill rotWithShape="1">
          <a:blip r:embed="rId6">
            <a:alphaModFix/>
          </a:blip>
          <a:srcRect b="0" l="0" r="0" t="0"/>
          <a:stretch/>
        </p:blipFill>
        <p:spPr>
          <a:xfrm>
            <a:off x="518966" y="6320982"/>
            <a:ext cx="792479" cy="527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g2d3a82ef00d_11_1059"/>
          <p:cNvPicPr preferRelativeResize="0"/>
          <p:nvPr/>
        </p:nvPicPr>
        <p:blipFill rotWithShape="1">
          <a:blip r:embed="rId3">
            <a:alphaModFix/>
          </a:blip>
          <a:srcRect b="0" l="0" r="0" t="0"/>
          <a:stretch/>
        </p:blipFill>
        <p:spPr>
          <a:xfrm>
            <a:off x="-12" y="233831"/>
            <a:ext cx="2719724" cy="493003"/>
          </a:xfrm>
          <a:prstGeom prst="rect">
            <a:avLst/>
          </a:prstGeom>
          <a:noFill/>
          <a:ln>
            <a:noFill/>
          </a:ln>
        </p:spPr>
      </p:pic>
      <p:sp>
        <p:nvSpPr>
          <p:cNvPr id="423" name="Google Shape;423;g2d3a82ef00d_11_1059"/>
          <p:cNvSpPr txBox="1"/>
          <p:nvPr/>
        </p:nvSpPr>
        <p:spPr>
          <a:xfrm>
            <a:off x="2909796" y="8"/>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300"/>
              <a:buFont typeface="Roboto"/>
              <a:buNone/>
            </a:pPr>
            <a:r>
              <a:rPr b="0" i="0" lang="en-GB" sz="2300" u="none" cap="none" strike="noStrike">
                <a:solidFill>
                  <a:srgbClr val="000000"/>
                </a:solidFill>
                <a:latin typeface="Roboto"/>
                <a:ea typeface="Roboto"/>
                <a:cs typeface="Roboto"/>
                <a:sym typeface="Roboto"/>
              </a:rPr>
              <a:t>3. Links to sub-national/local government institutions/agencies(#012)</a:t>
            </a:r>
            <a:endParaRPr sz="1500"/>
          </a:p>
        </p:txBody>
      </p:sp>
      <p:graphicFrame>
        <p:nvGraphicFramePr>
          <p:cNvPr id="424" name="Google Shape;424;g2d3a82ef00d_11_1059"/>
          <p:cNvGraphicFramePr/>
          <p:nvPr/>
        </p:nvGraphicFramePr>
        <p:xfrm>
          <a:off x="0" y="726829"/>
          <a:ext cx="3000000" cy="3000000"/>
        </p:xfrm>
        <a:graphic>
          <a:graphicData uri="http://schemas.openxmlformats.org/drawingml/2006/table">
            <a:tbl>
              <a:tblPr bandRow="1" firstRow="1">
                <a:noFill/>
                <a:tableStyleId>{2123EC9F-B434-4D28-8D55-F346F87FAE27}</a:tableStyleId>
              </a:tblPr>
              <a:tblGrid>
                <a:gridCol w="1752125"/>
                <a:gridCol w="10439875"/>
              </a:tblGrid>
              <a:tr h="48322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sz="1500"/>
                    </a:p>
                  </a:txBody>
                  <a:tcPr marT="34525" marB="34525" marR="69025" marL="690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A dedicated section of relative hyperlinks to subnational/local government agencies' official websites. </a:t>
                      </a:r>
                      <a:endParaRPr sz="1500"/>
                    </a:p>
                  </a:txBody>
                  <a:tcPr marT="34525" marB="34525" marR="69025" marL="69025" anchor="ctr"/>
                </a:tc>
              </a:tr>
              <a:tr h="48322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34525" marB="34525" marR="69025" marL="690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These links serve as direct access points, allowing residents to quickly find specific agency information, services, and resources. </a:t>
                      </a:r>
                      <a:endParaRPr sz="1900">
                        <a:latin typeface="Helvetica Neue"/>
                        <a:ea typeface="Helvetica Neue"/>
                        <a:cs typeface="Helvetica Neue"/>
                        <a:sym typeface="Helvetica Neue"/>
                      </a:endParaRPr>
                    </a:p>
                  </a:txBody>
                  <a:tcPr marT="34525" marB="34525" marR="69025" marL="69025" anchor="b"/>
                </a:tc>
              </a:tr>
              <a:tr h="284392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34525" marB="34525" marR="69025" marL="69025"/>
                </a:tc>
                <a:tc>
                  <a:txBody>
                    <a:bodyPr/>
                    <a:lstStyle/>
                    <a:p>
                      <a:pPr indent="0" lvl="0" marL="0" marR="0" rtl="0" algn="l">
                        <a:spcBef>
                          <a:spcPts val="0"/>
                        </a:spcBef>
                        <a:spcAft>
                          <a:spcPts val="0"/>
                        </a:spcAft>
                        <a:buClr>
                          <a:schemeClr val="dk1"/>
                        </a:buClr>
                        <a:buSzPts val="1900"/>
                        <a:buFont typeface="Helvetica Neue"/>
                        <a:buNone/>
                      </a:pPr>
                      <a:r>
                        <a:rPr b="1" lang="en-GB" sz="1900">
                          <a:latin typeface="Helvetica Neue"/>
                          <a:ea typeface="Helvetica Neue"/>
                          <a:cs typeface="Helvetica Neue"/>
                          <a:sym typeface="Helvetica Neue"/>
                        </a:rPr>
                        <a:t>Indicative Steps</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Identify Agencies: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List the government agencies relevant to your audience and region.</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Create a Section: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Add a dedicated section on your website, clearly labelled "Government Links" or similar.</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Provide Direct URLs: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Include direct website links to each agency. Keep it concise and organized for easy navigation.</a:t>
                      </a:r>
                      <a:endParaRPr sz="1500"/>
                    </a:p>
                    <a:p>
                      <a:pPr indent="-349250" lvl="0" marL="342900" marR="0" rtl="0" algn="l">
                        <a:spcBef>
                          <a:spcPts val="0"/>
                        </a:spcBef>
                        <a:spcAft>
                          <a:spcPts val="0"/>
                        </a:spcAft>
                        <a:buClr>
                          <a:schemeClr val="dk1"/>
                        </a:buClr>
                        <a:buSzPts val="1900"/>
                        <a:buFont typeface="Helvetica Neue"/>
                        <a:buAutoNum type="arabicPeriod"/>
                      </a:pPr>
                      <a:r>
                        <a:rPr b="1" lang="en-GB" sz="1900">
                          <a:latin typeface="Helvetica Neue"/>
                          <a:ea typeface="Helvetica Neue"/>
                          <a:cs typeface="Helvetica Neue"/>
                          <a:sym typeface="Helvetica Neue"/>
                        </a:rPr>
                        <a:t>Update Regularly: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latin typeface="Helvetica Neue"/>
                          <a:ea typeface="Helvetica Neue"/>
                          <a:cs typeface="Helvetica Neue"/>
                          <a:sym typeface="Helvetica Neue"/>
                        </a:rPr>
                        <a:t>Ensure the links are current and functional. Regularly verify and update the URLs for accuracy.</a:t>
                      </a:r>
                      <a:endParaRPr sz="1500"/>
                    </a:p>
                    <a:p>
                      <a:pPr indent="0" lvl="0" marL="0" marR="0" rtl="0" algn="l">
                        <a:spcBef>
                          <a:spcPts val="0"/>
                        </a:spcBef>
                        <a:spcAft>
                          <a:spcPts val="0"/>
                        </a:spcAft>
                        <a:buClr>
                          <a:schemeClr val="dk1"/>
                        </a:buClr>
                        <a:buSzPts val="1900"/>
                        <a:buFont typeface="Helvetica Neue"/>
                        <a:buNone/>
                      </a:pPr>
                      <a:r>
                        <a:rPr b="0" lang="en-GB" sz="1900">
                          <a:latin typeface="Helvetica Neue"/>
                          <a:ea typeface="Helvetica Neue"/>
                          <a:cs typeface="Helvetica Neue"/>
                          <a:sym typeface="Helvetica Neue"/>
                        </a:rPr>
                        <a:t>For more tips, check out </a:t>
                      </a:r>
                      <a:r>
                        <a:rPr b="0" lang="en-GB" sz="1900" u="sng">
                          <a:solidFill>
                            <a:schemeClr val="hlink"/>
                          </a:solidFill>
                          <a:latin typeface="Helvetica Neue"/>
                          <a:ea typeface="Helvetica Neue"/>
                          <a:cs typeface="Helvetica Neue"/>
                          <a:sym typeface="Helvetica Neue"/>
                          <a:hlinkClick r:id="rId4"/>
                        </a:rPr>
                        <a:t>US GSA’s </a:t>
                      </a:r>
                      <a:r>
                        <a:rPr b="0" i="1" lang="en-GB" sz="1900" u="sng">
                          <a:solidFill>
                            <a:schemeClr val="hlink"/>
                          </a:solidFill>
                          <a:latin typeface="Helvetica Neue"/>
                          <a:ea typeface="Helvetica Neue"/>
                          <a:cs typeface="Helvetica Neue"/>
                          <a:sym typeface="Helvetica Neue"/>
                          <a:hlinkClick r:id="rId5"/>
                        </a:rPr>
                        <a:t>external links </a:t>
                      </a:r>
                      <a:r>
                        <a:rPr b="0" lang="en-GB" sz="1900" u="sng">
                          <a:solidFill>
                            <a:schemeClr val="hlink"/>
                          </a:solidFill>
                          <a:latin typeface="Helvetica Neue"/>
                          <a:ea typeface="Helvetica Neue"/>
                          <a:cs typeface="Helvetica Neue"/>
                          <a:sym typeface="Helvetica Neue"/>
                          <a:hlinkClick r:id="rId6"/>
                        </a:rPr>
                        <a:t>section </a:t>
                      </a:r>
                      <a:r>
                        <a:rPr b="0" lang="en-GB" sz="1900">
                          <a:latin typeface="Helvetica Neue"/>
                          <a:ea typeface="Helvetica Neue"/>
                          <a:cs typeface="Helvetica Neue"/>
                          <a:sym typeface="Helvetica Neue"/>
                        </a:rPr>
                        <a:t>or the </a:t>
                      </a:r>
                      <a:r>
                        <a:rPr b="0" i="1" lang="en-GB" sz="1900" u="sng">
                          <a:solidFill>
                            <a:schemeClr val="hlink"/>
                          </a:solidFill>
                          <a:latin typeface="Helvetica Neue"/>
                          <a:ea typeface="Helvetica Neue"/>
                          <a:cs typeface="Helvetica Neue"/>
                          <a:sym typeface="Helvetica Neue"/>
                          <a:hlinkClick r:id="rId7"/>
                        </a:rPr>
                        <a:t>UK’s guide</a:t>
                      </a:r>
                      <a:r>
                        <a:rPr b="0" lang="en-GB" sz="1900" u="sng">
                          <a:solidFill>
                            <a:schemeClr val="hlink"/>
                          </a:solidFill>
                          <a:latin typeface="Helvetica Neue"/>
                          <a:ea typeface="Helvetica Neue"/>
                          <a:cs typeface="Helvetica Neue"/>
                          <a:sym typeface="Helvetica Neue"/>
                          <a:hlinkClick r:id="rId8"/>
                        </a:rPr>
                        <a:t> on </a:t>
                      </a:r>
                      <a:r>
                        <a:rPr b="0" i="1" lang="en-GB" sz="1900" u="sng">
                          <a:solidFill>
                            <a:schemeClr val="hlink"/>
                          </a:solidFill>
                          <a:latin typeface="Helvetica Neue"/>
                          <a:ea typeface="Helvetica Neue"/>
                          <a:cs typeface="Helvetica Neue"/>
                          <a:sym typeface="Helvetica Neue"/>
                          <a:hlinkClick r:id="rId9"/>
                        </a:rPr>
                        <a:t>Adding links to content</a:t>
                      </a:r>
                      <a:r>
                        <a:rPr b="0" i="1" lang="en-GB" sz="1900">
                          <a:latin typeface="Helvetica Neue"/>
                          <a:ea typeface="Helvetica Neue"/>
                          <a:cs typeface="Helvetica Neue"/>
                          <a:sym typeface="Helvetica Neue"/>
                        </a:rPr>
                        <a:t>.</a:t>
                      </a:r>
                      <a:endParaRPr b="0" sz="1900">
                        <a:latin typeface="Helvetica Neue"/>
                        <a:ea typeface="Helvetica Neue"/>
                        <a:cs typeface="Helvetica Neue"/>
                        <a:sym typeface="Helvetica Neue"/>
                      </a:endParaRPr>
                    </a:p>
                  </a:txBody>
                  <a:tcPr marT="34525" marB="34525" marR="69025" marL="69025"/>
                </a:tc>
              </a:tr>
              <a:tr h="69782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10"/>
                        </a:rPr>
                        <a:t>Singapore’s Government Directory Page</a:t>
                      </a:r>
                      <a:endParaRPr sz="1900">
                        <a:latin typeface="Helvetica Neue"/>
                        <a:ea typeface="Helvetica Neue"/>
                        <a:cs typeface="Helvetica Neue"/>
                        <a:sym typeface="Helvetica Neue"/>
                      </a:endParaRPr>
                    </a:p>
                    <a:p>
                      <a:pPr indent="0" lvl="0" marL="0" marR="0" rtl="0" algn="l">
                        <a:spcBef>
                          <a:spcPts val="0"/>
                        </a:spcBef>
                        <a:spcAft>
                          <a:spcPts val="0"/>
                        </a:spcAft>
                        <a:buNone/>
                      </a:pPr>
                      <a:r>
                        <a:t/>
                      </a:r>
                      <a:endParaRPr sz="1900">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11"/>
                        </a:rPr>
                        <a:t>here</a:t>
                      </a:r>
                      <a:endParaRPr sz="1500"/>
                    </a:p>
                  </a:txBody>
                  <a:tcPr marT="34525" marB="34525" marR="69025" marL="69025"/>
                </a:tc>
              </a:tr>
            </a:tbl>
          </a:graphicData>
        </a:graphic>
      </p:graphicFrame>
      <p:pic>
        <p:nvPicPr>
          <p:cNvPr descr="Vector Singapore Flag Download, Vektör Singapur Bayrağı İndir, Vector de la bandera de Singapur Descargar, Vector Singapore Flag Télécharger, Vector Singapur-Flagge herunterladen, Вектор Сингапур Флаг Скачать, Vector Singapore Flag Scarica, Vector Singapore Flag Download, Vector Sinqapur bayrağı Download, Vector Singapore Flag Unduh, Vector Singapura Flag Muat turun, Vector Singapore Flag Download, Wektor Singapur Oznacz Pobierz, 矢量新加坡國旗下載, 矢量新加坡国旗下载, वेक्टर सिंगापुर करें डाउनलोड, ناقلات سنغافورة العلم تحميل, بردار سنگاپور پرچم دانلود, ভেক্টর সিঙ্গাপুর পতাকা ডাউনলোড, ویکٹر سنگاپور Flag ڈاؤن لوڈ, ベクトルシンガポール旗ダウンロード, ਵੈਕਟਰ ਸਿੰਗਾਪੁਰ ਝੰਡਾ ਡਾਊਨਲੋਡ, 벡터 싱가포르 플래그 다운로드, వెక్టర్ సింగపూర్ ఫ్లాగ్ డౌన్లోడ్, वेक्टर सिंगापूर ध्वजांकित करा डाऊनलोड, Vector Singapore Cờ Tải về, திசையன் சிங்கப்பூர் கொடி பதிவிறக்கி, เวกเตอร์สิงคโปร์ธงดาวน์โหลด, ವೆಕ್ಟರ್ ಸಿಂಗಾಪುರ ಫ್ಲಾಗ್ ಡೌನ್ಲೋಡ್, વેક્ટર સિંગાપુર ધ્વજ ડાઉનલોડ, Vector Σιγκαπούρη Σημαία Λήψη" id="425" name="Google Shape;425;g2d3a82ef00d_11_1059"/>
          <p:cNvPicPr preferRelativeResize="0"/>
          <p:nvPr/>
        </p:nvPicPr>
        <p:blipFill rotWithShape="1">
          <a:blip r:embed="rId12">
            <a:alphaModFix/>
          </a:blip>
          <a:srcRect b="0" l="0" r="0" t="0"/>
          <a:stretch/>
        </p:blipFill>
        <p:spPr>
          <a:xfrm>
            <a:off x="461943" y="6193354"/>
            <a:ext cx="788416" cy="5235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g2d3a82ef00d_11_1066"/>
          <p:cNvPicPr preferRelativeResize="0"/>
          <p:nvPr/>
        </p:nvPicPr>
        <p:blipFill rotWithShape="1">
          <a:blip r:embed="rId3">
            <a:alphaModFix/>
          </a:blip>
          <a:srcRect b="0" l="0" r="0" t="0"/>
          <a:stretch/>
        </p:blipFill>
        <p:spPr>
          <a:xfrm>
            <a:off x="67856" y="108696"/>
            <a:ext cx="2719724" cy="493003"/>
          </a:xfrm>
          <a:prstGeom prst="rect">
            <a:avLst/>
          </a:prstGeom>
          <a:noFill/>
          <a:ln>
            <a:noFill/>
          </a:ln>
        </p:spPr>
      </p:pic>
      <p:sp>
        <p:nvSpPr>
          <p:cNvPr id="431" name="Google Shape;431;g2d3a82ef00d_11_1066"/>
          <p:cNvSpPr txBox="1"/>
          <p:nvPr/>
        </p:nvSpPr>
        <p:spPr>
          <a:xfrm>
            <a:off x="2787580" y="-72407"/>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Roboto"/>
              <a:buNone/>
            </a:pPr>
            <a:r>
              <a:rPr b="0" i="0" lang="en-GB" sz="2800" u="none" cap="none" strike="noStrike">
                <a:solidFill>
                  <a:srgbClr val="000000"/>
                </a:solidFill>
                <a:latin typeface="Roboto"/>
                <a:ea typeface="Roboto"/>
                <a:cs typeface="Roboto"/>
                <a:sym typeface="Roboto"/>
              </a:rPr>
              <a:t> 4. Privacy statement(s) (#014)</a:t>
            </a:r>
            <a:endParaRPr sz="1500"/>
          </a:p>
        </p:txBody>
      </p:sp>
      <p:graphicFrame>
        <p:nvGraphicFramePr>
          <p:cNvPr id="432" name="Google Shape;432;g2d3a82ef00d_11_1066"/>
          <p:cNvGraphicFramePr/>
          <p:nvPr/>
        </p:nvGraphicFramePr>
        <p:xfrm>
          <a:off x="6" y="884103"/>
          <a:ext cx="3000000" cy="3000000"/>
        </p:xfrm>
        <a:graphic>
          <a:graphicData uri="http://schemas.openxmlformats.org/drawingml/2006/table">
            <a:tbl>
              <a:tblPr bandRow="1" firstRow="1">
                <a:noFill/>
                <a:tableStyleId>{2123EC9F-B434-4D28-8D55-F346F87FAE27}</a:tableStyleId>
              </a:tblPr>
              <a:tblGrid>
                <a:gridCol w="1752125"/>
                <a:gridCol w="10439875"/>
              </a:tblGrid>
              <a:tr h="6848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A formal statement, </a:t>
                      </a:r>
                      <a:r>
                        <a:rPr b="0" i="0" lang="en-GB" sz="1700">
                          <a:solidFill>
                            <a:schemeClr val="lt1"/>
                          </a:solidFill>
                          <a:latin typeface="Helvetica Neue"/>
                          <a:ea typeface="Helvetica Neue"/>
                          <a:cs typeface="Helvetica Neue"/>
                          <a:sym typeface="Helvetica Neue"/>
                        </a:rPr>
                        <a:t>often found in the footer or home page either explicitly stated or in a related link,</a:t>
                      </a:r>
                      <a:r>
                        <a:rPr b="0" lang="en-GB" sz="1700">
                          <a:latin typeface="Helvetica Neue"/>
                          <a:ea typeface="Helvetica Neue"/>
                          <a:cs typeface="Helvetica Neue"/>
                          <a:sym typeface="Helvetica Neue"/>
                        </a:rPr>
                        <a:t> explains how the website collects, processes, stores, &amp; protects the personal information of its users.</a:t>
                      </a:r>
                      <a:endParaRPr sz="1300"/>
                    </a:p>
                  </a:txBody>
                  <a:tcPr marT="34525" marB="34525" marR="69025" marL="69025" anchor="ctr"/>
                </a:tc>
              </a:tr>
              <a:tr h="4742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Essential for establishing trust with users, ensuring compliance with relevant privacy laws and regulations, and demonstrating the government’s commitment to protecting people’s privacy</a:t>
                      </a:r>
                      <a:endParaRPr sz="1700">
                        <a:latin typeface="Helvetica Neue"/>
                        <a:ea typeface="Helvetica Neue"/>
                        <a:cs typeface="Helvetica Neue"/>
                        <a:sym typeface="Helvetica Neue"/>
                      </a:endParaRPr>
                    </a:p>
                  </a:txBody>
                  <a:tcPr marT="34525" marB="34525" marR="69025" marL="69025" anchor="b"/>
                </a:tc>
              </a:tr>
              <a:tr h="30016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1. Clear Language:</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Write the policy in simple, understandable language.</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Specify what user information is collected &amp; detail methods: cookies, forms, or third-party.</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3. Processing &amp; Storage:</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Explain how collected data will be used.</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4. Security Measures:</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Describe data protection measures in place.</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5. User Rights:</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Outline user rights regarding their data and Include opt-out and data deletion options.</a:t>
                      </a:r>
                      <a:endParaRPr sz="1300"/>
                    </a:p>
                    <a:p>
                      <a:pPr indent="0" lvl="0" marL="0" marR="0" rtl="0" algn="l">
                        <a:spcBef>
                          <a:spcPts val="0"/>
                        </a:spcBef>
                        <a:spcAft>
                          <a:spcPts val="0"/>
                        </a:spcAft>
                        <a:buNone/>
                      </a:pPr>
                      <a:r>
                        <a:rPr b="1" i="0" lang="en-GB" sz="1700">
                          <a:solidFill>
                            <a:schemeClr val="dk1"/>
                          </a:solidFill>
                          <a:latin typeface="Helvetica Neue"/>
                          <a:ea typeface="Helvetica Neue"/>
                          <a:cs typeface="Helvetica Neue"/>
                          <a:sym typeface="Helvetica Neue"/>
                        </a:rPr>
                        <a:t>6. Legal Compliance:</a:t>
                      </a:r>
                      <a:endParaRPr b="0" i="0" sz="1700">
                        <a:solidFill>
                          <a:schemeClr val="dk1"/>
                        </a:solidFill>
                        <a:latin typeface="Helvetica Neue"/>
                        <a:ea typeface="Helvetica Neue"/>
                        <a:cs typeface="Helvetica Neue"/>
                        <a:sym typeface="Helvetica Neue"/>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Highlight adherence to data protection laws.</a:t>
                      </a:r>
                      <a:endParaRPr sz="1300"/>
                    </a:p>
                    <a:p>
                      <a:pPr indent="0" lvl="0" marL="0" marR="0" rtl="0" algn="l">
                        <a:spcBef>
                          <a:spcPts val="0"/>
                        </a:spcBef>
                        <a:spcAft>
                          <a:spcPts val="0"/>
                        </a:spcAft>
                        <a:buNone/>
                      </a:pPr>
                      <a:r>
                        <a:rPr b="0" lang="en-GB" sz="1700">
                          <a:latin typeface="Helvetica Neue"/>
                          <a:ea typeface="Helvetica Neue"/>
                          <a:cs typeface="Helvetica Neue"/>
                          <a:sym typeface="Helvetica Neue"/>
                        </a:rPr>
                        <a:t>Check out </a:t>
                      </a:r>
                      <a:r>
                        <a:rPr b="0" lang="en-GB" sz="1700" u="sng">
                          <a:solidFill>
                            <a:schemeClr val="hlink"/>
                          </a:solidFill>
                          <a:latin typeface="Helvetica Neue"/>
                          <a:ea typeface="Helvetica Neue"/>
                          <a:cs typeface="Helvetica Neue"/>
                          <a:sym typeface="Helvetica Neue"/>
                          <a:hlinkClick r:id="rId4"/>
                        </a:rPr>
                        <a:t>wikiHow’s on How to Create a Website Privacy Policy</a:t>
                      </a:r>
                      <a:r>
                        <a:rPr b="0" lang="en-GB" sz="1700">
                          <a:latin typeface="Helvetica Neue"/>
                          <a:ea typeface="Helvetica Neue"/>
                          <a:cs typeface="Helvetica Neue"/>
                          <a:sym typeface="Helvetica Neue"/>
                        </a:rPr>
                        <a:t> or </a:t>
                      </a:r>
                      <a:r>
                        <a:rPr b="0" i="1" lang="en-GB" sz="1700" u="sng">
                          <a:solidFill>
                            <a:schemeClr val="hlink"/>
                          </a:solidFill>
                          <a:latin typeface="Helvetica Neue"/>
                          <a:ea typeface="Helvetica Neue"/>
                          <a:cs typeface="Helvetica Neue"/>
                          <a:sym typeface="Helvetica Neue"/>
                          <a:hlinkClick r:id="rId5"/>
                        </a:rPr>
                        <a:t>The U.S. General Services Administration </a:t>
                      </a:r>
                      <a:r>
                        <a:rPr b="0" i="0" lang="en-GB" sz="1700" u="sng">
                          <a:solidFill>
                            <a:schemeClr val="hlink"/>
                          </a:solidFill>
                          <a:latin typeface="Helvetica Neue"/>
                          <a:ea typeface="Helvetica Neue"/>
                          <a:cs typeface="Helvetica Neue"/>
                          <a:sym typeface="Helvetica Neue"/>
                          <a:hlinkClick r:id="rId6"/>
                        </a:rPr>
                        <a:t>section</a:t>
                      </a:r>
                      <a:r>
                        <a:rPr b="0" i="1" lang="en-GB" sz="1700" u="sng">
                          <a:solidFill>
                            <a:schemeClr val="hlink"/>
                          </a:solidFill>
                          <a:latin typeface="Helvetica Neue"/>
                          <a:ea typeface="Helvetica Neue"/>
                          <a:cs typeface="Helvetica Neue"/>
                          <a:sym typeface="Helvetica Neue"/>
                          <a:hlinkClick r:id="rId7"/>
                        </a:rPr>
                        <a:t> </a:t>
                      </a:r>
                      <a:r>
                        <a:rPr b="0" i="0" lang="en-GB" sz="1700" u="sng">
                          <a:solidFill>
                            <a:schemeClr val="hlink"/>
                          </a:solidFill>
                          <a:latin typeface="Helvetica Neue"/>
                          <a:ea typeface="Helvetica Neue"/>
                          <a:cs typeface="Helvetica Neue"/>
                          <a:sym typeface="Helvetica Neue"/>
                          <a:hlinkClick r:id="rId8"/>
                        </a:rPr>
                        <a:t>on</a:t>
                      </a:r>
                      <a:r>
                        <a:rPr b="0" i="1" lang="en-GB" sz="1700" u="sng">
                          <a:solidFill>
                            <a:schemeClr val="hlink"/>
                          </a:solidFill>
                          <a:latin typeface="Helvetica Neue"/>
                          <a:ea typeface="Helvetica Neue"/>
                          <a:cs typeface="Helvetica Neue"/>
                          <a:sym typeface="Helvetica Neue"/>
                          <a:hlinkClick r:id="rId9"/>
                        </a:rPr>
                        <a:t> Privacy and identity management</a:t>
                      </a:r>
                      <a:endParaRPr b="0" sz="1700">
                        <a:latin typeface="Helvetica Neue"/>
                        <a:ea typeface="Helvetica Neue"/>
                        <a:cs typeface="Helvetica Neue"/>
                        <a:sym typeface="Helvetica Neue"/>
                      </a:endParaRPr>
                    </a:p>
                  </a:txBody>
                  <a:tcPr marT="34525" marB="34525" marR="69025" marL="69025"/>
                </a:tc>
              </a:tr>
              <a:tr h="47422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10"/>
                        </a:rPr>
                        <a:t>Türkiye</a:t>
                      </a:r>
                      <a:r>
                        <a:rPr lang="en-GB" sz="1700">
                          <a:latin typeface="Helvetica Neue"/>
                          <a:ea typeface="Helvetica Neue"/>
                          <a:cs typeface="Helvetica Neue"/>
                          <a:sym typeface="Helvetica Neue"/>
                        </a:rPr>
                        <a:t>’s Privacy statement</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11"/>
                        </a:rPr>
                        <a:t>here</a:t>
                      </a:r>
                      <a:endParaRPr sz="1300"/>
                    </a:p>
                  </a:txBody>
                  <a:tcPr marT="34525" marB="34525" marR="69025" marL="69025"/>
                </a:tc>
              </a:tr>
            </a:tbl>
          </a:graphicData>
        </a:graphic>
      </p:graphicFrame>
      <p:pic>
        <p:nvPicPr>
          <p:cNvPr id="433" name="Google Shape;433;g2d3a82ef00d_11_1066"/>
          <p:cNvPicPr preferRelativeResize="0"/>
          <p:nvPr/>
        </p:nvPicPr>
        <p:blipFill rotWithShape="1">
          <a:blip r:embed="rId12">
            <a:alphaModFix/>
          </a:blip>
          <a:srcRect b="0" l="0" r="0" t="0"/>
          <a:stretch/>
        </p:blipFill>
        <p:spPr>
          <a:xfrm>
            <a:off x="348202" y="6111870"/>
            <a:ext cx="883920" cy="5867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g2d3a82ef00d_11_1072"/>
          <p:cNvPicPr preferRelativeResize="0"/>
          <p:nvPr/>
        </p:nvPicPr>
        <p:blipFill rotWithShape="1">
          <a:blip r:embed="rId3">
            <a:alphaModFix/>
          </a:blip>
          <a:srcRect b="0" l="0" r="0" t="0"/>
          <a:stretch/>
        </p:blipFill>
        <p:spPr>
          <a:xfrm>
            <a:off x="0" y="204232"/>
            <a:ext cx="2719724" cy="493003"/>
          </a:xfrm>
          <a:prstGeom prst="rect">
            <a:avLst/>
          </a:prstGeom>
          <a:noFill/>
          <a:ln>
            <a:noFill/>
          </a:ln>
        </p:spPr>
      </p:pic>
      <p:sp>
        <p:nvSpPr>
          <p:cNvPr id="439" name="Google Shape;439;g2d3a82ef00d_11_1072"/>
          <p:cNvSpPr txBox="1"/>
          <p:nvPr/>
        </p:nvSpPr>
        <p:spPr>
          <a:xfrm>
            <a:off x="2719725" y="11875"/>
            <a:ext cx="106011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Roboto"/>
              <a:buNone/>
            </a:pPr>
            <a:r>
              <a:rPr lang="en-GB" sz="2700">
                <a:latin typeface="Roboto"/>
                <a:ea typeface="Roboto"/>
                <a:cs typeface="Roboto"/>
                <a:sym typeface="Roboto"/>
              </a:rPr>
              <a:t>5</a:t>
            </a:r>
            <a:r>
              <a:rPr b="0" i="0" lang="en-GB" sz="2700" u="none" cap="none" strike="noStrike">
                <a:solidFill>
                  <a:srgbClr val="000000"/>
                </a:solidFill>
                <a:latin typeface="Roboto"/>
                <a:ea typeface="Roboto"/>
                <a:cs typeface="Roboto"/>
                <a:sym typeface="Roboto"/>
              </a:rPr>
              <a:t>. National e-Government/Digital Government Strategy (#342)</a:t>
            </a:r>
            <a:endParaRPr/>
          </a:p>
        </p:txBody>
      </p:sp>
      <p:graphicFrame>
        <p:nvGraphicFramePr>
          <p:cNvPr id="440" name="Google Shape;440;g2d3a82ef00d_11_1072"/>
          <p:cNvGraphicFramePr/>
          <p:nvPr/>
        </p:nvGraphicFramePr>
        <p:xfrm>
          <a:off x="-30181" y="697234"/>
          <a:ext cx="3000000" cy="3000000"/>
        </p:xfrm>
        <a:graphic>
          <a:graphicData uri="http://schemas.openxmlformats.org/drawingml/2006/table">
            <a:tbl>
              <a:tblPr bandRow="1" firstRow="1">
                <a:noFill/>
                <a:tableStyleId>{2123EC9F-B434-4D28-8D55-F346F87FAE27}</a:tableStyleId>
              </a:tblPr>
              <a:tblGrid>
                <a:gridCol w="1635675"/>
                <a:gridCol w="10616700"/>
              </a:tblGrid>
              <a:tr h="809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The National e-Government or Digital Government Strategy is a comprehensive plan devised by national governments to leverage digital technologies for improving public services and governance. It should be readily accessible and openly available to the public on the government's website.</a:t>
                      </a:r>
                      <a:endParaRPr sz="1300"/>
                    </a:p>
                  </a:txBody>
                  <a:tcPr marT="34525" marB="34525" marR="69025" marL="69025" anchor="ctr"/>
                </a:tc>
              </a:tr>
              <a:tr h="5605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A National e-Government/Digital Government Strategy ensures efficient and transparent delivery of public services through the strategic use of digital technologies.</a:t>
                      </a:r>
                      <a:endParaRPr sz="1300"/>
                    </a:p>
                  </a:txBody>
                  <a:tcPr marT="34525" marB="34525" marR="69025" marL="69025" anchor="b"/>
                </a:tc>
              </a:tr>
              <a:tr h="37969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0" sz="1700">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Assess Digital Infrastructure:</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Evaluate existing digital systems and infrastructure for gaps and strengths.</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Engage Stakeholders:</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Involve relevant stakeholders from various sectors to gather insights and ensure inclusivity.</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Set Clear Objectives:</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Define specific, measurable goals aligned with national priorities and public service needs.</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Publish Strategy Online:</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Make the strategy accessible to the public via the government's website for transparency and accountability.</a:t>
                      </a:r>
                      <a:endParaRPr sz="1300"/>
                    </a:p>
                    <a:p>
                      <a:pPr indent="-336550" lvl="0" marL="342900" marR="0" rtl="0" algn="l">
                        <a:spcBef>
                          <a:spcPts val="0"/>
                        </a:spcBef>
                        <a:spcAft>
                          <a:spcPts val="0"/>
                        </a:spcAft>
                        <a:buClr>
                          <a:schemeClr val="dk1"/>
                        </a:buClr>
                        <a:buSzPts val="1700"/>
                        <a:buFont typeface="Helvetica Neue"/>
                        <a:buAutoNum type="arabicPeriod"/>
                      </a:pPr>
                      <a:r>
                        <a:rPr b="1" lang="en-GB" sz="1700">
                          <a:latin typeface="Helvetica Neue"/>
                          <a:ea typeface="Helvetica Neue"/>
                          <a:cs typeface="Helvetica Neue"/>
                          <a:sym typeface="Helvetica Neue"/>
                        </a:rPr>
                        <a:t>Monitor and Adapt:</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latin typeface="Helvetica Neue"/>
                          <a:ea typeface="Helvetica Neue"/>
                          <a:cs typeface="Helvetica Neue"/>
                          <a:sym typeface="Helvetica Neue"/>
                        </a:rPr>
                        <a:t>Establish mechanisms for continuous monitoring, evaluation, and adaptation to evolving technological and societal trends.</a:t>
                      </a:r>
                      <a:endParaRPr sz="1300"/>
                    </a:p>
                    <a:p>
                      <a:pPr indent="0" lvl="0" marL="0" marR="0" rtl="0" algn="l">
                        <a:spcBef>
                          <a:spcPts val="0"/>
                        </a:spcBef>
                        <a:spcAft>
                          <a:spcPts val="0"/>
                        </a:spcAft>
                        <a:buClr>
                          <a:schemeClr val="dk1"/>
                        </a:buClr>
                        <a:buSzPts val="1900"/>
                        <a:buFont typeface="Calibri"/>
                        <a:buNone/>
                      </a:pPr>
                      <a:r>
                        <a:rPr b="0" lang="en-GB" sz="1700">
                          <a:latin typeface="Helvetica Neue"/>
                          <a:ea typeface="Helvetica Neue"/>
                          <a:cs typeface="Helvetica Neue"/>
                          <a:sym typeface="Helvetica Neue"/>
                        </a:rPr>
                        <a:t>Check out </a:t>
                      </a:r>
                      <a:r>
                        <a:rPr b="0" lang="en-GB" sz="1700" u="sng">
                          <a:solidFill>
                            <a:schemeClr val="hlink"/>
                          </a:solidFill>
                          <a:latin typeface="Helvetica Neue"/>
                          <a:ea typeface="Helvetica Neue"/>
                          <a:cs typeface="Helvetica Neue"/>
                          <a:sym typeface="Helvetica Neue"/>
                          <a:hlinkClick r:id="rId4"/>
                        </a:rPr>
                        <a:t>OECD’s</a:t>
                      </a:r>
                      <a:r>
                        <a:rPr b="0" lang="en-GB" sz="1700">
                          <a:latin typeface="Helvetica Neue"/>
                          <a:ea typeface="Helvetica Neue"/>
                          <a:cs typeface="Helvetica Neue"/>
                          <a:sym typeface="Helvetica Neue"/>
                        </a:rPr>
                        <a:t> Recommendation on Digital Government Strategies or the </a:t>
                      </a:r>
                      <a:r>
                        <a:rPr b="0" lang="en-GB" sz="1700" u="sng">
                          <a:solidFill>
                            <a:schemeClr val="hlink"/>
                          </a:solidFill>
                          <a:latin typeface="Helvetica Neue"/>
                          <a:ea typeface="Helvetica Neue"/>
                          <a:cs typeface="Helvetica Neue"/>
                          <a:sym typeface="Helvetica Neue"/>
                          <a:hlinkClick r:id="rId5"/>
                        </a:rPr>
                        <a:t>European Commission’s</a:t>
                      </a:r>
                      <a:endParaRPr b="0" sz="1700">
                        <a:latin typeface="Helvetica Neue"/>
                        <a:ea typeface="Helvetica Neue"/>
                        <a:cs typeface="Helvetica Neue"/>
                        <a:sym typeface="Helvetica Neue"/>
                      </a:endParaRPr>
                    </a:p>
                  </a:txBody>
                  <a:tcPr marT="34525" marB="34525" marR="69025" marL="69025"/>
                </a:tc>
              </a:tr>
              <a:tr h="560575">
                <a:tc>
                  <a:txBody>
                    <a:bodyPr/>
                    <a:lstStyle/>
                    <a:p>
                      <a:pPr indent="0" lvl="0" marL="0" marR="0" rtl="0" algn="l">
                        <a:spcBef>
                          <a:spcPts val="0"/>
                        </a:spcBef>
                        <a:spcAft>
                          <a:spcPts val="0"/>
                        </a:spcAft>
                        <a:buNone/>
                      </a:pPr>
                      <a:r>
                        <a:rPr b="1" lang="en-GB" sz="15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6"/>
                        </a:rPr>
                        <a:t>Australia’s</a:t>
                      </a:r>
                      <a:r>
                        <a:rPr lang="en-GB" sz="1700">
                          <a:latin typeface="Helvetica Neue"/>
                          <a:ea typeface="Helvetica Neue"/>
                          <a:cs typeface="Helvetica Neue"/>
                          <a:sym typeface="Helvetica Neue"/>
                        </a:rPr>
                        <a:t> National E-Government Strategy                                    </a:t>
                      </a:r>
                      <a:endParaRPr sz="1700">
                        <a:latin typeface="Helvetica Neue"/>
                        <a:ea typeface="Helvetica Neue"/>
                        <a:cs typeface="Helvetica Neue"/>
                        <a:sym typeface="Helvetica Neue"/>
                      </a:endParaRPr>
                    </a:p>
                    <a:p>
                      <a:pPr indent="0" lvl="0" marL="8229600" marR="0" rtl="0" algn="l">
                        <a:spcBef>
                          <a:spcPts val="0"/>
                        </a:spcBef>
                        <a:spcAft>
                          <a:spcPts val="0"/>
                        </a:spcAft>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p>
                      <a:pPr indent="0" lvl="0" marL="0" marR="0" rtl="0" algn="l">
                        <a:spcBef>
                          <a:spcPts val="0"/>
                        </a:spcBef>
                        <a:spcAft>
                          <a:spcPts val="0"/>
                        </a:spcAft>
                        <a:buNone/>
                      </a:pPr>
                      <a:r>
                        <a:t/>
                      </a:r>
                      <a:endParaRPr sz="1300"/>
                    </a:p>
                  </a:txBody>
                  <a:tcPr marT="34525" marB="34525" marR="69025" marL="69025"/>
                </a:tc>
              </a:tr>
            </a:tbl>
          </a:graphicData>
        </a:graphic>
      </p:graphicFrame>
      <p:pic>
        <p:nvPicPr>
          <p:cNvPr id="441" name="Google Shape;441;g2d3a82ef00d_11_1072"/>
          <p:cNvPicPr preferRelativeResize="0"/>
          <p:nvPr/>
        </p:nvPicPr>
        <p:blipFill rotWithShape="1">
          <a:blip r:embed="rId8">
            <a:alphaModFix/>
          </a:blip>
          <a:srcRect b="0" l="0" r="0" t="0"/>
          <a:stretch/>
        </p:blipFill>
        <p:spPr>
          <a:xfrm>
            <a:off x="240035" y="6161316"/>
            <a:ext cx="1101852" cy="5516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aphicFrame>
        <p:nvGraphicFramePr>
          <p:cNvPr id="446" name="Google Shape;446;g2d3a82ef00d_11_1078"/>
          <p:cNvGraphicFramePr/>
          <p:nvPr/>
        </p:nvGraphicFramePr>
        <p:xfrm>
          <a:off x="-5" y="673692"/>
          <a:ext cx="3000000" cy="3000000"/>
        </p:xfrm>
        <a:graphic>
          <a:graphicData uri="http://schemas.openxmlformats.org/drawingml/2006/table">
            <a:tbl>
              <a:tblPr bandRow="1" firstRow="1">
                <a:noFill/>
                <a:tableStyleId>{2123EC9F-B434-4D28-8D55-F346F87FAE27}</a:tableStyleId>
              </a:tblPr>
              <a:tblGrid>
                <a:gridCol w="1752125"/>
                <a:gridCol w="10439875"/>
              </a:tblGrid>
              <a:tr h="614900">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sz="1500"/>
                    </a:p>
                  </a:txBody>
                  <a:tcPr marT="34525" marB="34525" marR="69025" marL="690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Content or documents regarding users’ rights to access government (such as the </a:t>
                      </a:r>
                      <a:r>
                        <a:rPr b="0" lang="en-GB" sz="1900" u="sng">
                          <a:solidFill>
                            <a:schemeClr val="lt1"/>
                          </a:solidFill>
                          <a:latin typeface="Helvetica Neue"/>
                          <a:ea typeface="Helvetica Neue"/>
                          <a:cs typeface="Helvetica Neue"/>
                          <a:sym typeface="Helvetica Neue"/>
                          <a:hlinkClick r:id="rId3">
                            <a:extLst>
                              <a:ext uri="{A12FA001-AC4F-418D-AE19-62706E023703}">
                                <ahyp:hlinkClr val="tx"/>
                              </a:ext>
                            </a:extLst>
                          </a:hlinkClick>
                        </a:rPr>
                        <a:t>Freedom of Information Act </a:t>
                      </a:r>
                      <a:r>
                        <a:rPr b="0" lang="en-GB" sz="1900">
                          <a:solidFill>
                            <a:schemeClr val="lt1"/>
                          </a:solidFill>
                          <a:latin typeface="Helvetica Neue"/>
                          <a:ea typeface="Helvetica Neue"/>
                          <a:cs typeface="Helvetica Neue"/>
                          <a:sym typeface="Helvetica Neue"/>
                        </a:rPr>
                        <a:t>or </a:t>
                      </a:r>
                      <a:r>
                        <a:rPr b="0" lang="en-GB" sz="1900" u="sng">
                          <a:solidFill>
                            <a:schemeClr val="lt1"/>
                          </a:solidFill>
                          <a:latin typeface="Helvetica Neue"/>
                          <a:ea typeface="Helvetica Neue"/>
                          <a:cs typeface="Helvetica Neue"/>
                          <a:sym typeface="Helvetica Neue"/>
                          <a:hlinkClick r:id="rId4">
                            <a:extLst>
                              <a:ext uri="{A12FA001-AC4F-418D-AE19-62706E023703}">
                                <ahyp:hlinkClr val="tx"/>
                              </a:ext>
                            </a:extLst>
                          </a:hlinkClick>
                        </a:rPr>
                        <a:t>Access to Information Act</a:t>
                      </a:r>
                      <a:r>
                        <a:rPr b="0" lang="en-GB" sz="1900">
                          <a:solidFill>
                            <a:schemeClr val="lt1"/>
                          </a:solidFill>
                          <a:latin typeface="Helvetica Neue"/>
                          <a:ea typeface="Helvetica Neue"/>
                          <a:cs typeface="Helvetica Neue"/>
                          <a:sym typeface="Helvetica Neue"/>
                        </a:rPr>
                        <a:t>).</a:t>
                      </a:r>
                      <a:endParaRPr sz="1500"/>
                    </a:p>
                  </a:txBody>
                  <a:tcPr marT="34525" marB="34525" marR="69025" marL="69025" anchor="ctr"/>
                </a:tc>
              </a:tr>
              <a:tr h="59552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The right to access information enables all individuals to know how the decisions that affect them are made, how public funds are handled and according to which criteria institutions act.</a:t>
                      </a:r>
                      <a:endParaRPr sz="1900">
                        <a:latin typeface="Helvetica Neue"/>
                        <a:ea typeface="Helvetica Neue"/>
                        <a:cs typeface="Helvetica Neue"/>
                        <a:sym typeface="Helvetica Neue"/>
                      </a:endParaRPr>
                    </a:p>
                  </a:txBody>
                  <a:tcPr marT="34525" marB="34525" marR="69025" marL="69025" anchor="b"/>
                </a:tc>
              </a:tr>
              <a:tr h="3618900">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900">
                          <a:latin typeface="Helvetica Neue"/>
                          <a:ea typeface="Helvetica Neue"/>
                          <a:cs typeface="Helvetica Neue"/>
                          <a:sym typeface="Helvetica Neue"/>
                        </a:rPr>
                        <a:t>Indicative Steps:</a:t>
                      </a:r>
                      <a:endParaRPr b="1" i="0" sz="1900">
                        <a:solidFill>
                          <a:schemeClr val="dk1"/>
                        </a:solidFill>
                        <a:latin typeface="Helvetica Neue"/>
                        <a:ea typeface="Helvetica Neue"/>
                        <a:cs typeface="Helvetica Neue"/>
                        <a:sym typeface="Helvetica Neue"/>
                      </a:endParaRPr>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Legal Compliance:</a:t>
                      </a:r>
                      <a:endParaRPr b="0" i="0" sz="1900">
                        <a:solidFill>
                          <a:schemeClr val="dk1"/>
                        </a:solidFill>
                        <a:latin typeface="Helvetica Neue"/>
                        <a:ea typeface="Helvetica Neue"/>
                        <a:cs typeface="Helvetica Neue"/>
                        <a:sym typeface="Helvetica Neue"/>
                      </a:endParaRPr>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Ensure the portal aligns with national Freedom of Information Act or similar legislation.</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Clear Information:</a:t>
                      </a:r>
                      <a:endParaRPr b="0" i="0" sz="1900">
                        <a:solidFill>
                          <a:schemeClr val="dk1"/>
                        </a:solidFill>
                        <a:latin typeface="Helvetica Neue"/>
                        <a:ea typeface="Helvetica Neue"/>
                        <a:cs typeface="Helvetica Neue"/>
                        <a:sym typeface="Helvetica Neue"/>
                      </a:endParaRPr>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Provide a dedicated section outlining people’s rights to access government data.</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Document Accessibility:</a:t>
                      </a:r>
                      <a:endParaRPr b="0" i="0" sz="1900">
                        <a:solidFill>
                          <a:schemeClr val="dk1"/>
                        </a:solidFill>
                        <a:latin typeface="Helvetica Neue"/>
                        <a:ea typeface="Helvetica Neue"/>
                        <a:cs typeface="Helvetica Neue"/>
                        <a:sym typeface="Helvetica Neue"/>
                      </a:endParaRPr>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Upload relevant acts, policies, and guidelines related to information access in PDFs, HTML</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Request Submission:</a:t>
                      </a:r>
                      <a:endParaRPr b="0" i="0" sz="1900">
                        <a:solidFill>
                          <a:schemeClr val="dk1"/>
                        </a:solidFill>
                        <a:latin typeface="Helvetica Neue"/>
                        <a:ea typeface="Helvetica Neue"/>
                        <a:cs typeface="Helvetica Neue"/>
                        <a:sym typeface="Helvetica Neue"/>
                      </a:endParaRPr>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Provide an online form for people to submit information requests.</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Data Security:</a:t>
                      </a:r>
                      <a:endParaRPr b="0" i="0" sz="1900">
                        <a:solidFill>
                          <a:schemeClr val="dk1"/>
                        </a:solidFill>
                        <a:latin typeface="Helvetica Neue"/>
                        <a:ea typeface="Helvetica Neue"/>
                        <a:cs typeface="Helvetica Neue"/>
                        <a:sym typeface="Helvetica Neue"/>
                      </a:endParaRPr>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Assure people about the security of their personal data during the request process.</a:t>
                      </a:r>
                      <a:endParaRPr sz="1500"/>
                    </a:p>
                    <a:p>
                      <a:pPr indent="0" lvl="0" marL="0" marR="0" rtl="0" algn="l">
                        <a:spcBef>
                          <a:spcPts val="0"/>
                        </a:spcBef>
                        <a:spcAft>
                          <a:spcPts val="0"/>
                        </a:spcAft>
                        <a:buNone/>
                      </a:pPr>
                      <a:r>
                        <a:rPr b="0" lang="en-GB" sz="1900">
                          <a:latin typeface="Helvetica Neue"/>
                          <a:ea typeface="Helvetica Neue"/>
                          <a:cs typeface="Helvetica Neue"/>
                          <a:sym typeface="Helvetica Neue"/>
                        </a:rPr>
                        <a:t>Check out </a:t>
                      </a:r>
                      <a:r>
                        <a:rPr b="0" lang="en-GB" sz="1900" u="sng">
                          <a:solidFill>
                            <a:schemeClr val="hlink"/>
                          </a:solidFill>
                          <a:latin typeface="Helvetica Neue"/>
                          <a:ea typeface="Helvetica Neue"/>
                          <a:cs typeface="Helvetica Neue"/>
                          <a:sym typeface="Helvetica Neue"/>
                          <a:hlinkClick r:id="rId5"/>
                        </a:rPr>
                        <a:t>the </a:t>
                      </a:r>
                      <a:r>
                        <a:rPr b="0" i="1" lang="en-GB" sz="1900" u="sng">
                          <a:solidFill>
                            <a:schemeClr val="hlink"/>
                          </a:solidFill>
                          <a:latin typeface="Helvetica Neue"/>
                          <a:ea typeface="Helvetica Neue"/>
                          <a:cs typeface="Helvetica Neue"/>
                          <a:sym typeface="Helvetica Neue"/>
                          <a:hlinkClick r:id="rId6"/>
                        </a:rPr>
                        <a:t>ICO’s guide</a:t>
                      </a:r>
                      <a:r>
                        <a:rPr b="0" i="1" lang="en-GB" sz="1900">
                          <a:latin typeface="Helvetica Neue"/>
                          <a:ea typeface="Helvetica Neue"/>
                          <a:cs typeface="Helvetica Neue"/>
                          <a:sym typeface="Helvetica Neue"/>
                        </a:rPr>
                        <a:t> </a:t>
                      </a:r>
                      <a:r>
                        <a:rPr b="0" lang="en-GB" sz="1900">
                          <a:latin typeface="Helvetica Neue"/>
                          <a:ea typeface="Helvetica Neue"/>
                          <a:cs typeface="Helvetica Neue"/>
                          <a:sym typeface="Helvetica Neue"/>
                        </a:rPr>
                        <a:t>for public authorities on applying freedom of information or the </a:t>
                      </a:r>
                      <a:r>
                        <a:rPr b="0" i="1" lang="en-GB" sz="1900" u="sng">
                          <a:solidFill>
                            <a:schemeClr val="hlink"/>
                          </a:solidFill>
                          <a:latin typeface="Helvetica Neue"/>
                          <a:ea typeface="Helvetica Neue"/>
                          <a:cs typeface="Helvetica Neue"/>
                          <a:sym typeface="Helvetica Neue"/>
                          <a:hlinkClick r:id="rId7"/>
                        </a:rPr>
                        <a:t>UK </a:t>
                      </a:r>
                      <a:r>
                        <a:rPr i="1" lang="en-GB" sz="1900" u="sng">
                          <a:solidFill>
                            <a:schemeClr val="hlink"/>
                          </a:solidFill>
                          <a:latin typeface="Helvetica Neue"/>
                          <a:ea typeface="Helvetica Neue"/>
                          <a:cs typeface="Helvetica Neue"/>
                          <a:sym typeface="Helvetica Neue"/>
                          <a:hlinkClick r:id="rId8"/>
                        </a:rPr>
                        <a:t>Government's</a:t>
                      </a:r>
                      <a:r>
                        <a:rPr b="0" i="1" lang="en-GB" sz="1900" u="sng">
                          <a:solidFill>
                            <a:schemeClr val="hlink"/>
                          </a:solidFill>
                          <a:latin typeface="Helvetica Neue"/>
                          <a:ea typeface="Helvetica Neue"/>
                          <a:cs typeface="Helvetica Neue"/>
                          <a:sym typeface="Helvetica Neue"/>
                          <a:hlinkClick r:id="rId9"/>
                        </a:rPr>
                        <a:t>’ </a:t>
                      </a:r>
                      <a:r>
                        <a:rPr i="1" lang="en-GB" sz="1900" u="sng">
                          <a:solidFill>
                            <a:schemeClr val="hlink"/>
                          </a:solidFill>
                          <a:latin typeface="Helvetica Neue"/>
                          <a:ea typeface="Helvetica Neue"/>
                          <a:cs typeface="Helvetica Neue"/>
                          <a:sym typeface="Helvetica Neue"/>
                          <a:hlinkClick r:id="rId10"/>
                        </a:rPr>
                        <a:t>Freedom of Information Code of Practice</a:t>
                      </a:r>
                      <a:endParaRPr b="0" sz="1900">
                        <a:latin typeface="Helvetica Neue"/>
                        <a:ea typeface="Helvetica Neue"/>
                        <a:cs typeface="Helvetica Neue"/>
                        <a:sym typeface="Helvetica Neue"/>
                      </a:endParaRPr>
                    </a:p>
                  </a:txBody>
                  <a:tcPr marT="34525" marB="34525" marR="69025" marL="69025"/>
                </a:tc>
              </a:tr>
              <a:tr h="893075">
                <a:tc>
                  <a:txBody>
                    <a:bodyPr/>
                    <a:lstStyle/>
                    <a:p>
                      <a:pPr indent="0" lvl="0" marL="0" marR="0" rtl="0" algn="l">
                        <a:spcBef>
                          <a:spcPts val="0"/>
                        </a:spcBef>
                        <a:spcAft>
                          <a:spcPts val="0"/>
                        </a:spcAft>
                        <a:buNone/>
                      </a:pPr>
                      <a:r>
                        <a:rPr b="1" lang="en-GB" sz="1700">
                          <a:latin typeface="Helvetica Neue"/>
                          <a:ea typeface="Helvetica Neue"/>
                          <a:cs typeface="Helvetica Neue"/>
                          <a:sym typeface="Helvetica Neue"/>
                        </a:rPr>
                        <a:t>Case Examples</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11"/>
                        </a:rPr>
                        <a:t>Spain’s</a:t>
                      </a:r>
                      <a:r>
                        <a:rPr lang="en-GB" sz="1900">
                          <a:latin typeface="Helvetica Neue"/>
                          <a:ea typeface="Helvetica Neue"/>
                          <a:cs typeface="Helvetica Neue"/>
                          <a:sym typeface="Helvetica Neue"/>
                        </a:rPr>
                        <a:t> Rights to Information page</a:t>
                      </a:r>
                      <a:endParaRPr sz="1900">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12"/>
                        </a:rPr>
                        <a:t>here</a:t>
                      </a:r>
                      <a:endParaRPr sz="1500"/>
                    </a:p>
                  </a:txBody>
                  <a:tcPr marT="34525" marB="34525" marR="69025" marL="69025"/>
                </a:tc>
              </a:tr>
            </a:tbl>
          </a:graphicData>
        </a:graphic>
      </p:graphicFrame>
      <p:pic>
        <p:nvPicPr>
          <p:cNvPr id="447" name="Google Shape;447;g2d3a82ef00d_11_1078"/>
          <p:cNvPicPr preferRelativeResize="0"/>
          <p:nvPr/>
        </p:nvPicPr>
        <p:blipFill rotWithShape="1">
          <a:blip r:embed="rId13">
            <a:alphaModFix/>
          </a:blip>
          <a:srcRect b="0" l="0" r="0" t="0"/>
          <a:stretch/>
        </p:blipFill>
        <p:spPr>
          <a:xfrm>
            <a:off x="67856" y="180688"/>
            <a:ext cx="2719724" cy="493003"/>
          </a:xfrm>
          <a:prstGeom prst="rect">
            <a:avLst/>
          </a:prstGeom>
          <a:noFill/>
          <a:ln>
            <a:noFill/>
          </a:ln>
        </p:spPr>
      </p:pic>
      <p:sp>
        <p:nvSpPr>
          <p:cNvPr id="448" name="Google Shape;448;g2d3a82ef00d_11_1078"/>
          <p:cNvSpPr txBox="1"/>
          <p:nvPr/>
        </p:nvSpPr>
        <p:spPr>
          <a:xfrm>
            <a:off x="2787580" y="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Roboto"/>
              <a:buNone/>
            </a:pPr>
            <a:r>
              <a:rPr lang="en-GB" sz="2800">
                <a:latin typeface="Roboto"/>
                <a:ea typeface="Roboto"/>
                <a:cs typeface="Roboto"/>
                <a:sym typeface="Roboto"/>
              </a:rPr>
              <a:t>6</a:t>
            </a:r>
            <a:r>
              <a:rPr b="0" i="0" lang="en-GB" sz="2800" u="none" cap="none" strike="noStrike">
                <a:solidFill>
                  <a:srgbClr val="000000"/>
                </a:solidFill>
                <a:latin typeface="Roboto"/>
                <a:ea typeface="Roboto"/>
                <a:cs typeface="Roboto"/>
                <a:sym typeface="Roboto"/>
              </a:rPr>
              <a:t>. Citizens’ rights to access government information(#339)</a:t>
            </a:r>
            <a:endParaRPr sz="1500"/>
          </a:p>
        </p:txBody>
      </p:sp>
      <p:pic>
        <p:nvPicPr>
          <p:cNvPr id="449" name="Google Shape;449;g2d3a82ef00d_11_1078"/>
          <p:cNvPicPr preferRelativeResize="0"/>
          <p:nvPr/>
        </p:nvPicPr>
        <p:blipFill rotWithShape="1">
          <a:blip r:embed="rId14">
            <a:alphaModFix/>
          </a:blip>
          <a:srcRect b="0" l="0" r="0" t="0"/>
          <a:stretch/>
        </p:blipFill>
        <p:spPr>
          <a:xfrm>
            <a:off x="476529" y="6446450"/>
            <a:ext cx="813816" cy="5394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g2ba7bbf45a4_0_1"/>
          <p:cNvPicPr preferRelativeResize="0"/>
          <p:nvPr/>
        </p:nvPicPr>
        <p:blipFill rotWithShape="1">
          <a:blip r:embed="rId3">
            <a:alphaModFix/>
          </a:blip>
          <a:srcRect b="3497" l="1903" r="0" t="7288"/>
          <a:stretch/>
        </p:blipFill>
        <p:spPr>
          <a:xfrm>
            <a:off x="-9312" y="-241161"/>
            <a:ext cx="12201311" cy="6868483"/>
          </a:xfrm>
          <a:prstGeom prst="rect">
            <a:avLst/>
          </a:prstGeom>
          <a:noFill/>
          <a:ln>
            <a:noFill/>
          </a:ln>
        </p:spPr>
      </p:pic>
      <p:sp>
        <p:nvSpPr>
          <p:cNvPr id="258" name="Google Shape;258;g2ba7bbf45a4_0_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latin typeface="Helvetica Neue"/>
                <a:ea typeface="Helvetica Neue"/>
                <a:cs typeface="Helvetica Neue"/>
                <a:sym typeface="Helvetica Neue"/>
              </a:rPr>
              <a:t>Table of Content</a:t>
            </a:r>
            <a:endParaRPr>
              <a:latin typeface="Helvetica Neue"/>
              <a:ea typeface="Helvetica Neue"/>
              <a:cs typeface="Helvetica Neue"/>
              <a:sym typeface="Helvetica Neue"/>
            </a:endParaRPr>
          </a:p>
        </p:txBody>
      </p:sp>
      <p:sp>
        <p:nvSpPr>
          <p:cNvPr id="259" name="Google Shape;259;g2ba7bbf45a4_0_1"/>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400"/>
              <a:buFont typeface="Arial"/>
              <a:buNone/>
            </a:pPr>
            <a:r>
              <a:rPr b="1" lang="en-GB" sz="1400" u="sng">
                <a:solidFill>
                  <a:schemeClr val="hlink"/>
                </a:solidFill>
                <a:latin typeface="Helvetica Neue"/>
                <a:ea typeface="Helvetica Neue"/>
                <a:cs typeface="Helvetica Neue"/>
                <a:sym typeface="Helvetica Neue"/>
                <a:hlinkClick action="ppaction://hlinksldjump" r:id="rId4"/>
              </a:rPr>
              <a:t>Welcome &amp; Course Overview</a:t>
            </a:r>
            <a:endParaRPr sz="1400"/>
          </a:p>
          <a:p>
            <a:pPr indent="-400050" lvl="1" marL="85725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Why a toolkit for E-Government?</a:t>
            </a:r>
            <a:endParaRPr sz="1400"/>
          </a:p>
          <a:p>
            <a:pPr indent="-400050" lvl="1" marL="85725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What is the toolkit for E-Government?</a:t>
            </a:r>
            <a:endParaRPr sz="1400"/>
          </a:p>
          <a:p>
            <a:pPr indent="0" lvl="0" marL="0" rtl="0" algn="l">
              <a:lnSpc>
                <a:spcPct val="100000"/>
              </a:lnSpc>
              <a:spcBef>
                <a:spcPts val="1000"/>
              </a:spcBef>
              <a:spcAft>
                <a:spcPts val="0"/>
              </a:spcAft>
              <a:buClr>
                <a:schemeClr val="dk1"/>
              </a:buClr>
              <a:buSzPts val="1400"/>
              <a:buFont typeface="Arial"/>
              <a:buNone/>
            </a:pPr>
            <a:r>
              <a:rPr b="1" lang="en-GB" sz="1400" u="sng">
                <a:solidFill>
                  <a:schemeClr val="hlink"/>
                </a:solidFill>
                <a:latin typeface="Helvetica Neue"/>
                <a:ea typeface="Helvetica Neue"/>
                <a:cs typeface="Helvetica Neue"/>
                <a:sym typeface="Helvetica Neue"/>
                <a:hlinkClick action="ppaction://hlinksldjump" r:id="rId5"/>
              </a:rPr>
              <a:t>Module 1. Introduction</a:t>
            </a:r>
            <a:endParaRPr sz="1400"/>
          </a:p>
          <a:p>
            <a:pPr indent="-317500" lvl="0" marL="457200" rtl="0" algn="l">
              <a:lnSpc>
                <a:spcPct val="100000"/>
              </a:lnSpc>
              <a:spcBef>
                <a:spcPts val="1000"/>
              </a:spcBef>
              <a:spcAft>
                <a:spcPts val="0"/>
              </a:spcAft>
              <a:buSzPts val="1400"/>
              <a:buFont typeface="Helvetica Neue"/>
              <a:buAutoNum type="alphaLcPeriod"/>
            </a:pPr>
            <a:r>
              <a:rPr lang="en-GB" sz="1400">
                <a:latin typeface="Helvetica Neue"/>
                <a:ea typeface="Helvetica Neue"/>
                <a:cs typeface="Helvetica Neue"/>
                <a:sym typeface="Helvetica Neue"/>
              </a:rPr>
              <a:t>Why is E-Government important?</a:t>
            </a:r>
            <a:endParaRPr sz="1400"/>
          </a:p>
          <a:p>
            <a:pPr indent="-317500" lvl="0" marL="457200" rtl="0" algn="l">
              <a:lnSpc>
                <a:spcPct val="100000"/>
              </a:lnSpc>
              <a:spcBef>
                <a:spcPts val="0"/>
              </a:spcBef>
              <a:spcAft>
                <a:spcPts val="0"/>
              </a:spcAft>
              <a:buSzPts val="1400"/>
              <a:buFont typeface="Helvetica Neue"/>
              <a:buAutoNum type="alphaLcPeriod"/>
            </a:pPr>
            <a:r>
              <a:rPr lang="en-GB" sz="1400">
                <a:latin typeface="Helvetica Neue"/>
                <a:ea typeface="Helvetica Neue"/>
                <a:cs typeface="Helvetica Neue"/>
                <a:sym typeface="Helvetica Neue"/>
              </a:rPr>
              <a:t>About the UN E-Government Online Service Index (OSI)</a:t>
            </a:r>
            <a:endParaRPr sz="1400"/>
          </a:p>
          <a:p>
            <a:pPr indent="-317500" lvl="0" marL="457200" rtl="0" algn="l">
              <a:lnSpc>
                <a:spcPct val="100000"/>
              </a:lnSpc>
              <a:spcBef>
                <a:spcPts val="0"/>
              </a:spcBef>
              <a:spcAft>
                <a:spcPts val="0"/>
              </a:spcAft>
              <a:buSzPts val="1400"/>
              <a:buFont typeface="Helvetica Neue"/>
              <a:buAutoNum type="alphaLcPeriod"/>
            </a:pPr>
            <a:r>
              <a:rPr lang="en-GB" sz="1400">
                <a:latin typeface="Helvetica Neue"/>
                <a:ea typeface="Helvetica Neue"/>
                <a:cs typeface="Helvetica Neue"/>
                <a:sym typeface="Helvetica Neue"/>
              </a:rPr>
              <a:t>Importance of Measuring and Evaluating</a:t>
            </a:r>
            <a:endParaRPr/>
          </a:p>
        </p:txBody>
      </p:sp>
      <p:sp>
        <p:nvSpPr>
          <p:cNvPr id="260" name="Google Shape;260;g2ba7bbf45a4_0_1"/>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lnSpcReduction="20000"/>
          </a:bodyPr>
          <a:lstStyle/>
          <a:p>
            <a:pPr indent="0" lvl="1" marL="0" rtl="0" algn="l">
              <a:lnSpc>
                <a:spcPct val="100000"/>
              </a:lnSpc>
              <a:spcBef>
                <a:spcPts val="500"/>
              </a:spcBef>
              <a:spcAft>
                <a:spcPts val="0"/>
              </a:spcAft>
              <a:buClr>
                <a:schemeClr val="dk1"/>
              </a:buClr>
              <a:buSzPts val="1400"/>
              <a:buFont typeface="Arial"/>
              <a:buNone/>
            </a:pPr>
            <a:r>
              <a:rPr b="1" lang="en-GB" sz="1400" u="sng">
                <a:solidFill>
                  <a:schemeClr val="hlink"/>
                </a:solidFill>
                <a:latin typeface="Helvetica Neue"/>
                <a:ea typeface="Helvetica Neue"/>
                <a:cs typeface="Helvetica Neue"/>
                <a:sym typeface="Helvetica Neue"/>
                <a:hlinkClick action="ppaction://hlinksldjump" r:id="rId6"/>
              </a:rPr>
              <a:t>Module 2. Features for a successful national e-government system</a:t>
            </a:r>
            <a:endParaRPr sz="1400"/>
          </a:p>
          <a:p>
            <a:pPr indent="-342900" lvl="1" marL="800100" rtl="0" algn="l">
              <a:lnSpc>
                <a:spcPct val="100000"/>
              </a:lnSpc>
              <a:spcBef>
                <a:spcPts val="500"/>
              </a:spcBef>
              <a:spcAft>
                <a:spcPts val="0"/>
              </a:spcAft>
              <a:buSzPts val="1400"/>
              <a:buFont typeface="Play"/>
              <a:buAutoNum type="alphaLcPeriod"/>
            </a:pPr>
            <a:r>
              <a:rPr lang="en-GB" sz="1400" u="sng">
                <a:solidFill>
                  <a:schemeClr val="hlink"/>
                </a:solidFill>
                <a:latin typeface="Helvetica Neue"/>
                <a:ea typeface="Helvetica Neue"/>
                <a:cs typeface="Helvetica Neue"/>
                <a:sym typeface="Helvetica Neue"/>
                <a:hlinkClick/>
              </a:rPr>
              <a:t>Module 2.1 Institutional Framework: </a:t>
            </a:r>
            <a:endParaRPr sz="1400"/>
          </a:p>
          <a:p>
            <a:pPr indent="-342900" lvl="2" marL="125730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Indicators (26) guide and cases</a:t>
            </a:r>
            <a:endParaRPr sz="1400"/>
          </a:p>
          <a:p>
            <a:pPr indent="-342900" lvl="1" marL="800100" rtl="0" algn="l">
              <a:lnSpc>
                <a:spcPct val="100000"/>
              </a:lnSpc>
              <a:spcBef>
                <a:spcPts val="500"/>
              </a:spcBef>
              <a:spcAft>
                <a:spcPts val="0"/>
              </a:spcAft>
              <a:buSzPts val="1400"/>
              <a:buFont typeface="Play"/>
              <a:buAutoNum type="alphaLcPeriod"/>
            </a:pPr>
            <a:r>
              <a:rPr lang="en-GB" sz="1400" u="sng">
                <a:solidFill>
                  <a:schemeClr val="hlink"/>
                </a:solidFill>
                <a:latin typeface="Helvetica Neue"/>
                <a:ea typeface="Helvetica Neue"/>
                <a:cs typeface="Helvetica Neue"/>
                <a:sym typeface="Helvetica Neue"/>
                <a:hlinkClick/>
              </a:rPr>
              <a:t>Module 2.2 Content Provision: </a:t>
            </a:r>
            <a:endParaRPr sz="1400"/>
          </a:p>
          <a:p>
            <a:pPr indent="-342900" lvl="2" marL="125730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Indicators (8) guide and cases</a:t>
            </a:r>
            <a:endParaRPr sz="1400"/>
          </a:p>
          <a:p>
            <a:pPr indent="-342900" lvl="1" marL="800100" rtl="0" algn="l">
              <a:lnSpc>
                <a:spcPct val="100000"/>
              </a:lnSpc>
              <a:spcBef>
                <a:spcPts val="500"/>
              </a:spcBef>
              <a:spcAft>
                <a:spcPts val="0"/>
              </a:spcAft>
              <a:buSzPts val="1400"/>
              <a:buFont typeface="Play"/>
              <a:buAutoNum type="alphaLcPeriod"/>
            </a:pPr>
            <a:r>
              <a:rPr lang="en-GB" sz="1400" u="sng">
                <a:solidFill>
                  <a:schemeClr val="hlink"/>
                </a:solidFill>
                <a:latin typeface="Helvetica Neue"/>
                <a:ea typeface="Helvetica Neue"/>
                <a:cs typeface="Helvetica Neue"/>
                <a:sym typeface="Helvetica Neue"/>
                <a:hlinkClick/>
              </a:rPr>
              <a:t>Module 2.3 Service Provision: </a:t>
            </a:r>
            <a:endParaRPr sz="1400"/>
          </a:p>
          <a:p>
            <a:pPr indent="-342900" lvl="2" marL="125730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Indicators (57) guide and cases</a:t>
            </a:r>
            <a:endParaRPr sz="1400"/>
          </a:p>
          <a:p>
            <a:pPr indent="-342900" lvl="1" marL="800100" rtl="0" algn="l">
              <a:lnSpc>
                <a:spcPct val="100000"/>
              </a:lnSpc>
              <a:spcBef>
                <a:spcPts val="500"/>
              </a:spcBef>
              <a:spcAft>
                <a:spcPts val="0"/>
              </a:spcAft>
              <a:buSzPts val="1400"/>
              <a:buFont typeface="Play"/>
              <a:buAutoNum type="alphaLcPeriod"/>
            </a:pPr>
            <a:r>
              <a:rPr lang="en-GB" sz="1400" u="sng">
                <a:solidFill>
                  <a:schemeClr val="hlink"/>
                </a:solidFill>
                <a:latin typeface="Helvetica Neue"/>
                <a:ea typeface="Helvetica Neue"/>
                <a:cs typeface="Helvetica Neue"/>
                <a:sym typeface="Helvetica Neue"/>
                <a:hlinkClick/>
              </a:rPr>
              <a:t>Module 2.4 E-Participation: </a:t>
            </a:r>
            <a:endParaRPr sz="1400"/>
          </a:p>
          <a:p>
            <a:pPr indent="-342900" lvl="2" marL="125730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Indicators (58) guide and cases</a:t>
            </a:r>
            <a:endParaRPr sz="1400"/>
          </a:p>
          <a:p>
            <a:pPr indent="-342900" lvl="1" marL="800100" rtl="0" algn="l">
              <a:lnSpc>
                <a:spcPct val="100000"/>
              </a:lnSpc>
              <a:spcBef>
                <a:spcPts val="500"/>
              </a:spcBef>
              <a:spcAft>
                <a:spcPts val="0"/>
              </a:spcAft>
              <a:buSzPts val="1400"/>
              <a:buFont typeface="Play"/>
              <a:buAutoNum type="alphaLcPeriod"/>
            </a:pPr>
            <a:r>
              <a:rPr lang="en-GB" sz="1400" u="sng">
                <a:solidFill>
                  <a:schemeClr val="hlink"/>
                </a:solidFill>
                <a:latin typeface="Helvetica Neue"/>
                <a:ea typeface="Helvetica Neue"/>
                <a:cs typeface="Helvetica Neue"/>
                <a:sym typeface="Helvetica Neue"/>
                <a:hlinkClick/>
              </a:rPr>
              <a:t>Module 2.5 Technology: </a:t>
            </a:r>
            <a:endParaRPr sz="1400"/>
          </a:p>
          <a:p>
            <a:pPr indent="-342900" lvl="2" marL="125730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Indicators (16) guide and cases</a:t>
            </a:r>
            <a:endParaRPr sz="1400"/>
          </a:p>
          <a:p>
            <a:pPr indent="-342900" lvl="1" marL="800100" rtl="0" algn="l">
              <a:lnSpc>
                <a:spcPct val="100000"/>
              </a:lnSpc>
              <a:spcBef>
                <a:spcPts val="500"/>
              </a:spcBef>
              <a:spcAft>
                <a:spcPts val="0"/>
              </a:spcAft>
              <a:buSzPts val="1400"/>
              <a:buFont typeface="Play"/>
              <a:buAutoNum type="alphaLcPeriod"/>
            </a:pPr>
            <a:r>
              <a:rPr lang="en-GB" sz="1400" u="sng">
                <a:solidFill>
                  <a:schemeClr val="hlink"/>
                </a:solidFill>
                <a:latin typeface="Helvetica Neue"/>
                <a:ea typeface="Helvetica Neue"/>
                <a:cs typeface="Helvetica Neue"/>
                <a:sym typeface="Helvetica Neue"/>
                <a:hlinkClick/>
              </a:rPr>
              <a:t>Module 2.6 E-Government Literacy: </a:t>
            </a:r>
            <a:endParaRPr sz="1400"/>
          </a:p>
          <a:p>
            <a:pPr indent="-342900" lvl="2" marL="1257300" rtl="0" algn="l">
              <a:lnSpc>
                <a:spcPct val="100000"/>
              </a:lnSpc>
              <a:spcBef>
                <a:spcPts val="500"/>
              </a:spcBef>
              <a:spcAft>
                <a:spcPts val="0"/>
              </a:spcAft>
              <a:buSzPts val="1400"/>
              <a:buFont typeface="Play"/>
              <a:buAutoNum type="alphaLcPeriod"/>
            </a:pPr>
            <a:r>
              <a:rPr lang="en-GB" sz="1400">
                <a:latin typeface="Helvetica Neue"/>
                <a:ea typeface="Helvetica Neue"/>
                <a:cs typeface="Helvetica Neue"/>
                <a:sym typeface="Helvetica Neue"/>
              </a:rPr>
              <a:t>Indicators (18) guide and cases                        </a:t>
            </a:r>
            <a:endParaRPr sz="1400">
              <a:latin typeface="Helvetica Neue"/>
              <a:ea typeface="Helvetica Neue"/>
              <a:cs typeface="Helvetica Neue"/>
              <a:sym typeface="Helvetica Neue"/>
            </a:endParaRPr>
          </a:p>
          <a:p>
            <a:pPr indent="0" lvl="0" marL="0" rtl="0" algn="l">
              <a:lnSpc>
                <a:spcPct val="100000"/>
              </a:lnSpc>
              <a:spcBef>
                <a:spcPts val="1000"/>
              </a:spcBef>
              <a:spcAft>
                <a:spcPts val="0"/>
              </a:spcAft>
              <a:buClr>
                <a:schemeClr val="dk1"/>
              </a:buClr>
              <a:buSzPts val="1400"/>
              <a:buFont typeface="Arial"/>
              <a:buNone/>
            </a:pPr>
            <a:r>
              <a:rPr b="1" lang="en-GB" sz="1400" u="sng">
                <a:solidFill>
                  <a:schemeClr val="hlink"/>
                </a:solidFill>
                <a:latin typeface="Helvetica Neue"/>
                <a:ea typeface="Helvetica Neue"/>
                <a:cs typeface="Helvetica Neue"/>
                <a:sym typeface="Helvetica Neue"/>
                <a:hlinkClick action="ppaction://hlinksldjump" r:id="rId7"/>
              </a:rPr>
              <a:t>Module 3. Member State Questionnaire (MSQ)</a:t>
            </a:r>
            <a:endParaRPr sz="1400"/>
          </a:p>
          <a:p>
            <a:pPr indent="-317500" lvl="0" marL="457200" rtl="0" algn="l">
              <a:lnSpc>
                <a:spcPct val="100000"/>
              </a:lnSpc>
              <a:spcBef>
                <a:spcPts val="1000"/>
              </a:spcBef>
              <a:spcAft>
                <a:spcPts val="0"/>
              </a:spcAft>
              <a:buSzPts val="1400"/>
              <a:buFont typeface="Helvetica Neue"/>
              <a:buAutoNum type="alphaLcPeriod"/>
            </a:pPr>
            <a:r>
              <a:rPr lang="en-GB" sz="1400">
                <a:latin typeface="Helvetica Neue"/>
                <a:ea typeface="Helvetica Neue"/>
                <a:cs typeface="Helvetica Neue"/>
                <a:sym typeface="Helvetica Neue"/>
              </a:rPr>
              <a:t>What is it? </a:t>
            </a:r>
            <a:endParaRPr/>
          </a:p>
        </p:txBody>
      </p:sp>
      <p:pic>
        <p:nvPicPr>
          <p:cNvPr id="261" name="Google Shape;261;g2ba7bbf45a4_0_1"/>
          <p:cNvPicPr preferRelativeResize="0"/>
          <p:nvPr/>
        </p:nvPicPr>
        <p:blipFill rotWithShape="1">
          <a:blip r:embed="rId8">
            <a:alphaModFix/>
          </a:blip>
          <a:srcRect b="0" l="0" r="0" t="0"/>
          <a:stretch/>
        </p:blipFill>
        <p:spPr>
          <a:xfrm>
            <a:off x="116616" y="0"/>
            <a:ext cx="2719724" cy="4930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graphicFrame>
        <p:nvGraphicFramePr>
          <p:cNvPr id="454" name="Google Shape;454;g2d3a82ef00d_11_1084"/>
          <p:cNvGraphicFramePr/>
          <p:nvPr/>
        </p:nvGraphicFramePr>
        <p:xfrm>
          <a:off x="0" y="888420"/>
          <a:ext cx="3000000" cy="3000000"/>
        </p:xfrm>
        <a:graphic>
          <a:graphicData uri="http://schemas.openxmlformats.org/drawingml/2006/table">
            <a:tbl>
              <a:tblPr bandRow="1" firstRow="1">
                <a:noFill/>
                <a:tableStyleId>{2123EC9F-B434-4D28-8D55-F346F87FAE27}</a:tableStyleId>
              </a:tblPr>
              <a:tblGrid>
                <a:gridCol w="1752125"/>
                <a:gridCol w="10439875"/>
              </a:tblGrid>
              <a:tr h="6377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a:p>
                  </a:txBody>
                  <a:tcPr marT="34525" marB="34525" marR="69025" marL="69025"/>
                </a:tc>
                <a:tc>
                  <a:txBody>
                    <a:bodyPr/>
                    <a:lstStyle/>
                    <a:p>
                      <a:pPr indent="0" lvl="0" marL="0" marR="0" rtl="0" algn="l">
                        <a:spcBef>
                          <a:spcPts val="0"/>
                        </a:spcBef>
                        <a:spcAft>
                          <a:spcPts val="0"/>
                        </a:spcAft>
                        <a:buNone/>
                      </a:pPr>
                      <a:r>
                        <a:rPr b="0" lang="en-GB" sz="1800">
                          <a:latin typeface="Helvetica Neue"/>
                          <a:ea typeface="Helvetica Neue"/>
                          <a:cs typeface="Helvetica Neue"/>
                          <a:sym typeface="Helvetica Neue"/>
                        </a:rPr>
                        <a:t>Evidence of legislation on data privacy and protection refers to laws enacted by governments to safeguard personal information, ensuring its secure and responsible handling by organizations.</a:t>
                      </a:r>
                      <a:endParaRPr/>
                    </a:p>
                  </a:txBody>
                  <a:tcPr marT="34525" marB="34525" marR="69025" marL="69025" anchor="ctr"/>
                </a:tc>
              </a:tr>
              <a:tr h="6377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a:p>
                  </a:txBody>
                  <a:tcPr marT="34525" marB="34525" marR="69025" marL="69025"/>
                </a:tc>
                <a:tc>
                  <a:txBody>
                    <a:bodyPr/>
                    <a:lstStyle/>
                    <a:p>
                      <a:pPr indent="0" lvl="0" marL="0" marR="0" rtl="0" algn="l">
                        <a:spcBef>
                          <a:spcPts val="0"/>
                        </a:spcBef>
                        <a:spcAft>
                          <a:spcPts val="0"/>
                        </a:spcAft>
                        <a:buNone/>
                      </a:pPr>
                      <a:r>
                        <a:rPr lang="en-GB" sz="1800">
                          <a:latin typeface="Helvetica Neue"/>
                          <a:ea typeface="Helvetica Neue"/>
                          <a:cs typeface="Helvetica Neue"/>
                          <a:sym typeface="Helvetica Neue"/>
                        </a:rPr>
                        <a:t>Crucial to inform people of their rights and obligations regarding personal data, promoting transparency and compliance with legal requirements.</a:t>
                      </a:r>
                      <a:endParaRPr sz="1800">
                        <a:latin typeface="Helvetica Neue"/>
                        <a:ea typeface="Helvetica Neue"/>
                        <a:cs typeface="Helvetica Neue"/>
                        <a:sym typeface="Helvetica Neue"/>
                      </a:endParaRPr>
                    </a:p>
                  </a:txBody>
                  <a:tcPr marT="34525" marB="34525" marR="69025" marL="69025" anchor="b"/>
                </a:tc>
              </a:tr>
              <a:tr h="32969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800">
                          <a:latin typeface="Helvetica Neue"/>
                          <a:ea typeface="Helvetica Neue"/>
                          <a:cs typeface="Helvetica Neue"/>
                          <a:sym typeface="Helvetica Neue"/>
                        </a:rPr>
                        <a:t>Indicative Steps:</a:t>
                      </a:r>
                      <a:endParaRPr b="1" i="0" sz="1800">
                        <a:solidFill>
                          <a:schemeClr val="dk1"/>
                        </a:solidFill>
                        <a:latin typeface="Helvetica Neue"/>
                        <a:ea typeface="Helvetica Neue"/>
                        <a:cs typeface="Helvetica Neue"/>
                        <a:sym typeface="Helvetica Neue"/>
                      </a:endParaRPr>
                    </a:p>
                    <a:p>
                      <a:pPr indent="-342900" lvl="0" marL="342900" marR="0" rtl="0" algn="l">
                        <a:spcBef>
                          <a:spcPts val="0"/>
                        </a:spcBef>
                        <a:spcAft>
                          <a:spcPts val="0"/>
                        </a:spcAft>
                        <a:buClr>
                          <a:schemeClr val="dk1"/>
                        </a:buClr>
                        <a:buSzPts val="1800"/>
                        <a:buFont typeface="Calibri"/>
                        <a:buAutoNum type="arabicPeriod"/>
                      </a:pPr>
                      <a:r>
                        <a:rPr b="1" i="0" lang="en-GB" sz="1800">
                          <a:solidFill>
                            <a:schemeClr val="dk1"/>
                          </a:solidFill>
                          <a:latin typeface="Helvetica Neue"/>
                          <a:ea typeface="Helvetica Neue"/>
                          <a:cs typeface="Helvetica Neue"/>
                          <a:sym typeface="Helvetica Neue"/>
                        </a:rPr>
                        <a:t>Draft Legislation: </a:t>
                      </a:r>
                      <a:endParaRPr/>
                    </a:p>
                    <a:p>
                      <a:pPr indent="-342900" lvl="1" marL="800100" marR="0" rtl="0" algn="l">
                        <a:spcBef>
                          <a:spcPts val="0"/>
                        </a:spcBef>
                        <a:spcAft>
                          <a:spcPts val="0"/>
                        </a:spcAft>
                        <a:buClr>
                          <a:schemeClr val="dk1"/>
                        </a:buClr>
                        <a:buSzPts val="1800"/>
                        <a:buFont typeface="Calibri"/>
                        <a:buAutoNum type="alphaLcPeriod"/>
                      </a:pPr>
                      <a:r>
                        <a:rPr b="0" i="0" lang="en-GB" sz="1800" u="none" cap="none" strike="noStrike">
                          <a:solidFill>
                            <a:schemeClr val="dk1"/>
                          </a:solidFill>
                          <a:latin typeface="Helvetica Neue"/>
                          <a:ea typeface="Helvetica Neue"/>
                          <a:cs typeface="Helvetica Neue"/>
                          <a:sym typeface="Helvetica Neue"/>
                        </a:rPr>
                        <a:t>Develop comprehensive laws and regulations addressing data privacy and protection.</a:t>
                      </a:r>
                      <a:endParaRPr/>
                    </a:p>
                    <a:p>
                      <a:pPr indent="-342900" lvl="0" marL="342900" marR="0" rtl="0" algn="l">
                        <a:spcBef>
                          <a:spcPts val="0"/>
                        </a:spcBef>
                        <a:spcAft>
                          <a:spcPts val="0"/>
                        </a:spcAft>
                        <a:buClr>
                          <a:schemeClr val="dk1"/>
                        </a:buClr>
                        <a:buSzPts val="1800"/>
                        <a:buFont typeface="Calibri"/>
                        <a:buAutoNum type="arabicPeriod"/>
                      </a:pPr>
                      <a:r>
                        <a:rPr b="1" i="0" lang="en-GB" sz="1800">
                          <a:solidFill>
                            <a:schemeClr val="dk1"/>
                          </a:solidFill>
                          <a:latin typeface="Helvetica Neue"/>
                          <a:ea typeface="Helvetica Neue"/>
                          <a:cs typeface="Helvetica Neue"/>
                          <a:sym typeface="Helvetica Neue"/>
                        </a:rPr>
                        <a:t>Consult Stakeholders: </a:t>
                      </a:r>
                      <a:endParaRPr/>
                    </a:p>
                    <a:p>
                      <a:pPr indent="-342900" lvl="1" marL="800100" marR="0" rtl="0" algn="l">
                        <a:spcBef>
                          <a:spcPts val="0"/>
                        </a:spcBef>
                        <a:spcAft>
                          <a:spcPts val="0"/>
                        </a:spcAft>
                        <a:buClr>
                          <a:schemeClr val="dk1"/>
                        </a:buClr>
                        <a:buSzPts val="1800"/>
                        <a:buFont typeface="Calibri"/>
                        <a:buAutoNum type="alphaLcPeriod"/>
                      </a:pPr>
                      <a:r>
                        <a:rPr b="0" i="0" lang="en-GB" sz="1800" u="none" cap="none" strike="noStrike">
                          <a:solidFill>
                            <a:schemeClr val="dk1"/>
                          </a:solidFill>
                          <a:latin typeface="Helvetica Neue"/>
                          <a:ea typeface="Helvetica Neue"/>
                          <a:cs typeface="Helvetica Neue"/>
                          <a:sym typeface="Helvetica Neue"/>
                        </a:rPr>
                        <a:t>Seek input from relevant stakeholders, including </a:t>
                      </a:r>
                      <a:r>
                        <a:rPr lang="en-GB" sz="1800">
                          <a:latin typeface="Helvetica Neue"/>
                          <a:ea typeface="Helvetica Neue"/>
                          <a:cs typeface="Helvetica Neue"/>
                          <a:sym typeface="Helvetica Neue"/>
                        </a:rPr>
                        <a:t>individuals</a:t>
                      </a:r>
                      <a:r>
                        <a:rPr b="0" i="0" lang="en-GB" sz="1800" u="none" cap="none" strike="noStrike">
                          <a:solidFill>
                            <a:schemeClr val="dk1"/>
                          </a:solidFill>
                          <a:latin typeface="Helvetica Neue"/>
                          <a:ea typeface="Helvetica Neue"/>
                          <a:cs typeface="Helvetica Neue"/>
                          <a:sym typeface="Helvetica Neue"/>
                        </a:rPr>
                        <a:t>, businesses, and legal experts.</a:t>
                      </a:r>
                      <a:endParaRPr/>
                    </a:p>
                    <a:p>
                      <a:pPr indent="-342900" lvl="0" marL="342900" marR="0" rtl="0" algn="l">
                        <a:spcBef>
                          <a:spcPts val="0"/>
                        </a:spcBef>
                        <a:spcAft>
                          <a:spcPts val="0"/>
                        </a:spcAft>
                        <a:buClr>
                          <a:schemeClr val="dk1"/>
                        </a:buClr>
                        <a:buSzPts val="1800"/>
                        <a:buFont typeface="Calibri"/>
                        <a:buAutoNum type="arabicPeriod"/>
                      </a:pPr>
                      <a:r>
                        <a:rPr b="1" i="0" lang="en-GB" sz="1800">
                          <a:solidFill>
                            <a:schemeClr val="dk1"/>
                          </a:solidFill>
                          <a:latin typeface="Helvetica Neue"/>
                          <a:ea typeface="Helvetica Neue"/>
                          <a:cs typeface="Helvetica Neue"/>
                          <a:sym typeface="Helvetica Neue"/>
                        </a:rPr>
                        <a:t>Review and Revise: </a:t>
                      </a:r>
                      <a:endParaRPr/>
                    </a:p>
                    <a:p>
                      <a:pPr indent="-342900" lvl="1" marL="800100" marR="0" rtl="0" algn="l">
                        <a:spcBef>
                          <a:spcPts val="0"/>
                        </a:spcBef>
                        <a:spcAft>
                          <a:spcPts val="0"/>
                        </a:spcAft>
                        <a:buClr>
                          <a:schemeClr val="dk1"/>
                        </a:buClr>
                        <a:buSzPts val="1800"/>
                        <a:buFont typeface="Calibri"/>
                        <a:buAutoNum type="alphaLcPeriod"/>
                      </a:pPr>
                      <a:r>
                        <a:rPr b="0" i="0" lang="en-GB" sz="1800" u="none" cap="none" strike="noStrike">
                          <a:solidFill>
                            <a:schemeClr val="dk1"/>
                          </a:solidFill>
                          <a:latin typeface="Helvetica Neue"/>
                          <a:ea typeface="Helvetica Neue"/>
                          <a:cs typeface="Helvetica Neue"/>
                          <a:sym typeface="Helvetica Neue"/>
                        </a:rPr>
                        <a:t>Conduct thorough review and revision processes to ensure legal clarity and effectiveness.</a:t>
                      </a:r>
                      <a:endParaRPr/>
                    </a:p>
                    <a:p>
                      <a:pPr indent="-342900" lvl="0" marL="342900" marR="0" rtl="0" algn="l">
                        <a:spcBef>
                          <a:spcPts val="0"/>
                        </a:spcBef>
                        <a:spcAft>
                          <a:spcPts val="0"/>
                        </a:spcAft>
                        <a:buClr>
                          <a:schemeClr val="dk1"/>
                        </a:buClr>
                        <a:buSzPts val="1800"/>
                        <a:buFont typeface="Calibri"/>
                        <a:buAutoNum type="arabicPeriod"/>
                      </a:pPr>
                      <a:r>
                        <a:rPr b="1" i="0" lang="en-GB" sz="1800">
                          <a:solidFill>
                            <a:schemeClr val="dk1"/>
                          </a:solidFill>
                          <a:latin typeface="Helvetica Neue"/>
                          <a:ea typeface="Helvetica Neue"/>
                          <a:cs typeface="Helvetica Neue"/>
                          <a:sym typeface="Helvetica Neue"/>
                        </a:rPr>
                        <a:t>Publish Online: </a:t>
                      </a:r>
                      <a:endParaRPr/>
                    </a:p>
                    <a:p>
                      <a:pPr indent="-342900" lvl="1" marL="800100" marR="0" rtl="0" algn="l">
                        <a:spcBef>
                          <a:spcPts val="0"/>
                        </a:spcBef>
                        <a:spcAft>
                          <a:spcPts val="0"/>
                        </a:spcAft>
                        <a:buClr>
                          <a:schemeClr val="dk1"/>
                        </a:buClr>
                        <a:buSzPts val="1800"/>
                        <a:buFont typeface="Calibri"/>
                        <a:buAutoNum type="alphaLcPeriod"/>
                      </a:pPr>
                      <a:r>
                        <a:rPr b="0" i="0" lang="en-GB" sz="1800" u="none" cap="none" strike="noStrike">
                          <a:solidFill>
                            <a:schemeClr val="dk1"/>
                          </a:solidFill>
                          <a:latin typeface="Helvetica Neue"/>
                          <a:ea typeface="Helvetica Neue"/>
                          <a:cs typeface="Helvetica Neue"/>
                          <a:sym typeface="Helvetica Neue"/>
                        </a:rPr>
                        <a:t>Make the final legislation available on the national government's website for easy public access and transparency.</a:t>
                      </a:r>
                      <a:endParaRPr/>
                    </a:p>
                    <a:p>
                      <a:pPr indent="0" lvl="0" marL="0" marR="0" rtl="0" algn="l">
                        <a:spcBef>
                          <a:spcPts val="0"/>
                        </a:spcBef>
                        <a:spcAft>
                          <a:spcPts val="0"/>
                        </a:spcAft>
                        <a:buClr>
                          <a:schemeClr val="dk1"/>
                        </a:buClr>
                        <a:buSzPts val="1900"/>
                        <a:buFont typeface="Calibri"/>
                        <a:buNone/>
                      </a:pPr>
                      <a:r>
                        <a:rPr b="0" lang="en-GB" sz="1800">
                          <a:latin typeface="Helvetica Neue"/>
                          <a:ea typeface="Helvetica Neue"/>
                          <a:cs typeface="Helvetica Neue"/>
                          <a:sym typeface="Helvetica Neue"/>
                        </a:rPr>
                        <a:t>Check out the </a:t>
                      </a:r>
                      <a:r>
                        <a:rPr b="0" i="1" lang="en-GB" sz="1800" u="sng">
                          <a:solidFill>
                            <a:schemeClr val="hlink"/>
                          </a:solidFill>
                          <a:latin typeface="Helvetica Neue"/>
                          <a:ea typeface="Helvetica Neue"/>
                          <a:cs typeface="Helvetica Neue"/>
                          <a:sym typeface="Helvetica Neue"/>
                          <a:hlinkClick r:id="rId3"/>
                        </a:rPr>
                        <a:t>ICO’s</a:t>
                      </a:r>
                      <a:r>
                        <a:rPr b="0" i="1" lang="en-GB" sz="1800">
                          <a:latin typeface="Helvetica Neue"/>
                          <a:ea typeface="Helvetica Neue"/>
                          <a:cs typeface="Helvetica Neue"/>
                          <a:sym typeface="Helvetica Neue"/>
                        </a:rPr>
                        <a:t> Guide to the General Data Protection Regulation (GDPR) </a:t>
                      </a:r>
                      <a:r>
                        <a:rPr b="0" lang="en-GB" sz="1800">
                          <a:latin typeface="Helvetica Neue"/>
                          <a:ea typeface="Helvetica Neue"/>
                          <a:cs typeface="Helvetica Neue"/>
                          <a:sym typeface="Helvetica Neue"/>
                        </a:rPr>
                        <a:t>or the </a:t>
                      </a:r>
                      <a:r>
                        <a:rPr b="0" lang="en-GB" sz="1800" u="sng">
                          <a:solidFill>
                            <a:schemeClr val="hlink"/>
                          </a:solidFill>
                          <a:latin typeface="Helvetica Neue"/>
                          <a:ea typeface="Helvetica Neue"/>
                          <a:cs typeface="Helvetica Neue"/>
                          <a:sym typeface="Helvetica Neue"/>
                          <a:hlinkClick r:id="rId4"/>
                        </a:rPr>
                        <a:t>World Bank’s </a:t>
                      </a:r>
                      <a:r>
                        <a:rPr b="0" lang="en-GB" sz="1800">
                          <a:latin typeface="Helvetica Neue"/>
                          <a:ea typeface="Helvetica Neue"/>
                          <a:cs typeface="Helvetica Neue"/>
                          <a:sym typeface="Helvetica Neue"/>
                        </a:rPr>
                        <a:t>Practitioner's Guide</a:t>
                      </a:r>
                      <a:endParaRPr/>
                    </a:p>
                  </a:txBody>
                  <a:tcPr marT="34525" marB="34525" marR="69025" marL="69025"/>
                </a:tc>
              </a:tr>
              <a:tr h="9262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a:p>
                  </a:txBody>
                  <a:tcPr marT="34525" marB="34525" marR="69025" marL="69025"/>
                </a:tc>
                <a:tc>
                  <a:txBody>
                    <a:bodyPr/>
                    <a:lstStyle/>
                    <a:p>
                      <a:pPr indent="0" lvl="0" marL="0" marR="0" rtl="0" algn="l">
                        <a:spcBef>
                          <a:spcPts val="0"/>
                        </a:spcBef>
                        <a:spcAft>
                          <a:spcPts val="0"/>
                        </a:spcAft>
                        <a:buNone/>
                      </a:pPr>
                      <a:r>
                        <a:rPr lang="en-GB" sz="1800">
                          <a:latin typeface="Helvetica Neue"/>
                          <a:ea typeface="Helvetica Neue"/>
                          <a:cs typeface="Helvetica Neue"/>
                          <a:sym typeface="Helvetica Neue"/>
                        </a:rPr>
                        <a:t>Check out </a:t>
                      </a:r>
                      <a:r>
                        <a:rPr lang="en-GB" sz="1800" u="sng">
                          <a:solidFill>
                            <a:schemeClr val="hlink"/>
                          </a:solidFill>
                          <a:latin typeface="Helvetica Neue"/>
                          <a:ea typeface="Helvetica Neue"/>
                          <a:cs typeface="Helvetica Neue"/>
                          <a:sym typeface="Helvetica Neue"/>
                          <a:hlinkClick r:id="rId5"/>
                        </a:rPr>
                        <a:t>Japan’s</a:t>
                      </a:r>
                      <a:r>
                        <a:rPr lang="en-GB" sz="1800">
                          <a:latin typeface="Helvetica Neue"/>
                          <a:ea typeface="Helvetica Neue"/>
                          <a:cs typeface="Helvetica Neue"/>
                          <a:sym typeface="Helvetica Neue"/>
                        </a:rPr>
                        <a:t> page on personal data protection</a:t>
                      </a:r>
                      <a:endParaRPr/>
                    </a:p>
                    <a:p>
                      <a:pPr indent="0" lvl="0" marL="0" marR="0" rtl="0" algn="l">
                        <a:spcBef>
                          <a:spcPts val="0"/>
                        </a:spcBef>
                        <a:spcAft>
                          <a:spcPts val="0"/>
                        </a:spcAft>
                        <a:buNone/>
                      </a:pPr>
                      <a:r>
                        <a:t/>
                      </a:r>
                      <a:endParaRPr sz="1800">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6"/>
                        </a:rPr>
                        <a:t>here</a:t>
                      </a:r>
                      <a:endParaRPr/>
                    </a:p>
                  </a:txBody>
                  <a:tcPr marT="34525" marB="34525" marR="69025" marL="69025"/>
                </a:tc>
              </a:tr>
            </a:tbl>
          </a:graphicData>
        </a:graphic>
      </p:graphicFrame>
      <p:pic>
        <p:nvPicPr>
          <p:cNvPr id="455" name="Google Shape;455;g2d3a82ef00d_11_1084"/>
          <p:cNvPicPr preferRelativeResize="0"/>
          <p:nvPr/>
        </p:nvPicPr>
        <p:blipFill rotWithShape="1">
          <a:blip r:embed="rId7">
            <a:alphaModFix/>
          </a:blip>
          <a:srcRect b="0" l="0" r="0" t="0"/>
          <a:stretch/>
        </p:blipFill>
        <p:spPr>
          <a:xfrm>
            <a:off x="67856" y="280488"/>
            <a:ext cx="2719724" cy="493003"/>
          </a:xfrm>
          <a:prstGeom prst="rect">
            <a:avLst/>
          </a:prstGeom>
          <a:noFill/>
          <a:ln>
            <a:noFill/>
          </a:ln>
        </p:spPr>
      </p:pic>
      <p:sp>
        <p:nvSpPr>
          <p:cNvPr id="456" name="Google Shape;456;g2d3a82ef00d_11_1084"/>
          <p:cNvSpPr txBox="1"/>
          <p:nvPr/>
        </p:nvSpPr>
        <p:spPr>
          <a:xfrm>
            <a:off x="2787580" y="9980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lang="en-GB" sz="2400">
                <a:latin typeface="Roboto"/>
                <a:ea typeface="Roboto"/>
                <a:cs typeface="Roboto"/>
                <a:sym typeface="Roboto"/>
              </a:rPr>
              <a:t>7</a:t>
            </a:r>
            <a:r>
              <a:rPr b="0" i="0" lang="en-GB" sz="2400" u="none" cap="none" strike="noStrike">
                <a:solidFill>
                  <a:srgbClr val="000000"/>
                </a:solidFill>
                <a:latin typeface="Roboto"/>
                <a:ea typeface="Roboto"/>
                <a:cs typeface="Roboto"/>
                <a:sym typeface="Roboto"/>
              </a:rPr>
              <a:t>. Legislation/law/policy/regulation on personal data protection (#338)</a:t>
            </a:r>
            <a:endParaRPr sz="1500"/>
          </a:p>
        </p:txBody>
      </p:sp>
      <p:pic>
        <p:nvPicPr>
          <p:cNvPr descr="Vector Japan Flag Download, Vektör Japonya Bayrağı İndir, Vector de la bandera de Japón Descargar, Vector Japan Flag Télécharger, Vector Japan Flag Herunterladen, Вектор Японии Флаг Скачать, Vector Japan Flag Scarica, Vector Japan Flag Download, Vector Yaponiya bayrağı Download, Vector Jepang Flag Unduh, Vector Jepun Flag Muat turun, Vector Japan Flag Download, Wektor Japonia Oznacz Pobierz, 矢量日本國旗下載, 矢量日本国旗下载, वेक्टर जापान करें डाउनलोड, ناقلات اليابان العلم تحميل, بردار ژاپن پرچم دانلود, ভেক্টর জাপান পতাকা ডাউনলোড, ویکٹر جاپان Flag ڈاؤن لوڈ, ベクトル日本の旗ダウンロード, ਵੈਕਟਰ ਜਪਾਨ ਝੰਡਾ ਡਾਊਨਲੋਡ, 벡터 일본 국기 다운로드, వెక్టర్ జపాన్ ఫ్లాగ్ డౌన్లోడ్, वेक्टर जपान ध्वजांकित करा डाऊनलोड, Vector Nhật Bản Cờ Tải về, திசையன் ஜப்பான் கொடி பதிவிறக்கி, เวกเตอร์ Japan Flag ดาวน์โหลด, ವೆಕ್ಟರ್ ಜಪಾನ್ ಫ್ಲಾಗ್ ಡೌನ್ಲೋಡ್, વેક્ટર જાપાન ધ્વજ ડાઉનલોડ, Vector Ιαπωνία σημαία Λήψη" id="457" name="Google Shape;457;g2d3a82ef00d_11_1084"/>
          <p:cNvPicPr preferRelativeResize="0"/>
          <p:nvPr/>
        </p:nvPicPr>
        <p:blipFill rotWithShape="1">
          <a:blip r:embed="rId8">
            <a:alphaModFix/>
          </a:blip>
          <a:srcRect b="0" l="0" r="0" t="0"/>
          <a:stretch/>
        </p:blipFill>
        <p:spPr>
          <a:xfrm>
            <a:off x="533295" y="5870223"/>
            <a:ext cx="723736" cy="48060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graphicFrame>
        <p:nvGraphicFramePr>
          <p:cNvPr id="462" name="Google Shape;462;g2d3a82ef00d_11_1090"/>
          <p:cNvGraphicFramePr/>
          <p:nvPr/>
        </p:nvGraphicFramePr>
        <p:xfrm>
          <a:off x="0" y="673710"/>
          <a:ext cx="3000000" cy="3000000"/>
        </p:xfrm>
        <a:graphic>
          <a:graphicData uri="http://schemas.openxmlformats.org/drawingml/2006/table">
            <a:tbl>
              <a:tblPr bandRow="1" firstRow="1">
                <a:noFill/>
                <a:tableStyleId>{2123EC9F-B434-4D28-8D55-F346F87FAE27}</a:tableStyleId>
              </a:tblPr>
              <a:tblGrid>
                <a:gridCol w="1752125"/>
                <a:gridCol w="10439875"/>
              </a:tblGrid>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b="1" sz="1900">
                        <a:latin typeface="Helvetica Neue"/>
                        <a:ea typeface="Helvetica Neue"/>
                        <a:cs typeface="Helvetica Neue"/>
                        <a:sym typeface="Helvetica Neue"/>
                      </a:endParaRPr>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Evidence of legislation on cybersecurity refers to laws enacted by governments to safeguard digital infrastructure, data, and systems from cyber threats and attacks.</a:t>
                      </a:r>
                      <a:endParaRPr sz="1300"/>
                    </a:p>
                  </a:txBody>
                  <a:tcPr marT="34525" marB="34525" marR="69025" marL="69025" anchor="ctr"/>
                </a:tc>
              </a:tr>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Crucial for ensuring transparency, compliance, and public awareness regarding measures taken to protect digital assets and people’s online safety.</a:t>
                      </a:r>
                      <a:endParaRPr sz="1700">
                        <a:latin typeface="Helvetica Neue"/>
                        <a:ea typeface="Helvetica Neue"/>
                        <a:cs typeface="Helvetica Neue"/>
                        <a:sym typeface="Helvetica Neue"/>
                      </a:endParaRPr>
                    </a:p>
                  </a:txBody>
                  <a:tcPr marT="34525" marB="34525" marR="69025" marL="69025" anchor="b"/>
                </a:tc>
              </a:tr>
              <a:tr h="2665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Research and Consultation: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Conduct thorough research and consult with stakeholders to understand cybersecurity needs and gather input.</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Draft Legislation: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Develop clear and comprehensive cybersecurity legislation, laws, policies, or regulations based on research findings and stakeholder input.</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Review and Approval: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Subject the draft to legal review, revise as necessary, and seek approval from relevant governmental bodies.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Public Accessibility: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Publish the approved legislation on official government portals to ensure easy access for the public and promote transparency and compliance.</a:t>
                      </a:r>
                      <a:endParaRPr sz="1300"/>
                    </a:p>
                    <a:p>
                      <a:pPr indent="0" lvl="0" marL="0" marR="0" rtl="0" algn="l">
                        <a:spcBef>
                          <a:spcPts val="0"/>
                        </a:spcBef>
                        <a:spcAft>
                          <a:spcPts val="0"/>
                        </a:spcAft>
                        <a:buClr>
                          <a:schemeClr val="dk1"/>
                        </a:buClr>
                        <a:buSzPts val="1900"/>
                        <a:buFont typeface="Calibri"/>
                        <a:buNone/>
                      </a:pPr>
                      <a:r>
                        <a:rPr b="0" lang="en-GB" sz="1700">
                          <a:latin typeface="Helvetica Neue"/>
                          <a:ea typeface="Helvetica Neue"/>
                          <a:cs typeface="Helvetica Neue"/>
                          <a:sym typeface="Helvetica Neue"/>
                        </a:rPr>
                        <a:t>Check out the </a:t>
                      </a:r>
                      <a:r>
                        <a:rPr b="0" lang="en-GB" sz="1700" u="sng">
                          <a:solidFill>
                            <a:schemeClr val="hlink"/>
                          </a:solidFill>
                          <a:latin typeface="Helvetica Neue"/>
                          <a:ea typeface="Helvetica Neue"/>
                          <a:cs typeface="Helvetica Neue"/>
                          <a:sym typeface="Helvetica Neue"/>
                          <a:hlinkClick r:id="rId3"/>
                        </a:rPr>
                        <a:t>European Commission’s </a:t>
                      </a:r>
                      <a:r>
                        <a:rPr b="0" lang="en-GB" sz="1700">
                          <a:latin typeface="Helvetica Neue"/>
                          <a:ea typeface="Helvetica Neue"/>
                          <a:cs typeface="Helvetica Neue"/>
                          <a:sym typeface="Helvetica Neue"/>
                        </a:rPr>
                        <a:t>White Paper 2 Cybersecurity and Law or the </a:t>
                      </a:r>
                      <a:r>
                        <a:rPr b="0" lang="en-GB" sz="1700" u="sng">
                          <a:solidFill>
                            <a:schemeClr val="hlink"/>
                          </a:solidFill>
                          <a:latin typeface="Helvetica Neue"/>
                          <a:ea typeface="Helvetica Neue"/>
                          <a:cs typeface="Helvetica Neue"/>
                          <a:sym typeface="Helvetica Neue"/>
                          <a:hlinkClick r:id="rId4"/>
                        </a:rPr>
                        <a:t>UK’s</a:t>
                      </a:r>
                      <a:r>
                        <a:rPr b="0" lang="en-GB" sz="1700">
                          <a:latin typeface="Helvetica Neue"/>
                          <a:ea typeface="Helvetica Neue"/>
                          <a:cs typeface="Helvetica Neue"/>
                          <a:sym typeface="Helvetica Neue"/>
                        </a:rPr>
                        <a:t> National Cyber Security Centre 10 Steps to CyberSecurity</a:t>
                      </a:r>
                      <a:endParaRPr sz="1300"/>
                    </a:p>
                  </a:txBody>
                  <a:tcPr marT="34525" marB="34525" marR="69025" marL="69025"/>
                </a:tc>
              </a:tr>
              <a:tr h="51122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5"/>
                        </a:rPr>
                        <a:t>South Africa’</a:t>
                      </a:r>
                      <a:r>
                        <a:rPr lang="en-GB" sz="1700">
                          <a:latin typeface="Helvetica Neue"/>
                          <a:ea typeface="Helvetica Neue"/>
                          <a:cs typeface="Helvetica Neue"/>
                          <a:sym typeface="Helvetica Neue"/>
                        </a:rPr>
                        <a:t>s page on cybersecurity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34525" marB="34525" marR="69025" marL="69025"/>
                </a:tc>
              </a:tr>
            </a:tbl>
          </a:graphicData>
        </a:graphic>
      </p:graphicFrame>
      <p:pic>
        <p:nvPicPr>
          <p:cNvPr id="463" name="Google Shape;463;g2d3a82ef00d_11_1090"/>
          <p:cNvPicPr preferRelativeResize="0"/>
          <p:nvPr/>
        </p:nvPicPr>
        <p:blipFill rotWithShape="1">
          <a:blip r:embed="rId7">
            <a:alphaModFix/>
          </a:blip>
          <a:srcRect b="0" l="0" r="0" t="0"/>
          <a:stretch/>
        </p:blipFill>
        <p:spPr>
          <a:xfrm>
            <a:off x="67856" y="180688"/>
            <a:ext cx="2719724" cy="493003"/>
          </a:xfrm>
          <a:prstGeom prst="rect">
            <a:avLst/>
          </a:prstGeom>
          <a:noFill/>
          <a:ln>
            <a:noFill/>
          </a:ln>
        </p:spPr>
      </p:pic>
      <p:sp>
        <p:nvSpPr>
          <p:cNvPr id="464" name="Google Shape;464;g2d3a82ef00d_11_1090"/>
          <p:cNvSpPr txBox="1"/>
          <p:nvPr/>
        </p:nvSpPr>
        <p:spPr>
          <a:xfrm>
            <a:off x="2787580" y="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lang="en-GB" sz="2400">
                <a:latin typeface="Roboto"/>
                <a:ea typeface="Roboto"/>
                <a:cs typeface="Roboto"/>
                <a:sym typeface="Roboto"/>
              </a:rPr>
              <a:t>8</a:t>
            </a:r>
            <a:r>
              <a:rPr b="0" i="0" lang="en-GB" sz="2400" u="none" cap="none" strike="noStrike">
                <a:solidFill>
                  <a:srgbClr val="000000"/>
                </a:solidFill>
                <a:latin typeface="Roboto"/>
                <a:ea typeface="Roboto"/>
                <a:cs typeface="Roboto"/>
                <a:sym typeface="Roboto"/>
              </a:rPr>
              <a:t>. Legislation/law/policy/regulation on cybersecurity(#340)</a:t>
            </a:r>
            <a:endParaRPr sz="1500"/>
          </a:p>
        </p:txBody>
      </p:sp>
      <p:pic>
        <p:nvPicPr>
          <p:cNvPr id="465" name="Google Shape;465;g2d3a82ef00d_11_1090"/>
          <p:cNvPicPr preferRelativeResize="0"/>
          <p:nvPr/>
        </p:nvPicPr>
        <p:blipFill>
          <a:blip r:embed="rId8">
            <a:alphaModFix/>
          </a:blip>
          <a:stretch>
            <a:fillRect/>
          </a:stretch>
        </p:blipFill>
        <p:spPr>
          <a:xfrm>
            <a:off x="462850" y="5997675"/>
            <a:ext cx="651925" cy="651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graphicFrame>
        <p:nvGraphicFramePr>
          <p:cNvPr id="470" name="Google Shape;470;g2d3a82ef00d_11_1096"/>
          <p:cNvGraphicFramePr/>
          <p:nvPr/>
        </p:nvGraphicFramePr>
        <p:xfrm>
          <a:off x="0" y="561103"/>
          <a:ext cx="3000000" cy="3000000"/>
        </p:xfrm>
        <a:graphic>
          <a:graphicData uri="http://schemas.openxmlformats.org/drawingml/2006/table">
            <a:tbl>
              <a:tblPr bandRow="1" firstRow="1">
                <a:noFill/>
                <a:tableStyleId>{2123EC9F-B434-4D28-8D55-F346F87FAE27}</a:tableStyleId>
              </a:tblPr>
              <a:tblGrid>
                <a:gridCol w="1752125"/>
                <a:gridCol w="10439875"/>
              </a:tblGrid>
              <a:tr h="7780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Name of the national Chief Information Officer (CIO) or equivalent who oversees and directs the implementation of digital government strategies and programs at the national level, ensuring efficient and effective use of technology to enhance public services and governance.</a:t>
                      </a:r>
                      <a:endParaRPr sz="1300"/>
                    </a:p>
                  </a:txBody>
                  <a:tcPr marT="34525" marB="34525" marR="69025" marL="69025" anchor="ctr"/>
                </a:tc>
              </a:tr>
              <a:tr h="5387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Ensures transparency and clarity about the leadership responsible for driving digital transformation and e-government initiatives.</a:t>
                      </a:r>
                      <a:endParaRPr sz="1700">
                        <a:latin typeface="Helvetica Neue"/>
                        <a:ea typeface="Helvetica Neue"/>
                        <a:cs typeface="Helvetica Neue"/>
                        <a:sym typeface="Helvetica Neue"/>
                      </a:endParaRPr>
                    </a:p>
                  </a:txBody>
                  <a:tcPr marT="34525" marB="34525" marR="69025" marL="69025" anchor="b"/>
                </a:tc>
              </a:tr>
              <a:tr h="36494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Establishment: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Set up a dedicated office specifically for the national Chief Information Officer (CIO).</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Responsibilities and Authority: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Clearly define the responsibilities and authority of the CIO in spearheading e-government strategies and programs.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Recruitment</a:t>
                      </a:r>
                      <a:r>
                        <a:rPr b="0" i="0" lang="en-GB" sz="1700">
                          <a:solidFill>
                            <a:schemeClr val="dk1"/>
                          </a:solidFill>
                          <a:latin typeface="Helvetica Neue"/>
                          <a:ea typeface="Helvetica Neue"/>
                          <a:cs typeface="Helvetica Neue"/>
                          <a:sym typeface="Helvetica Neue"/>
                        </a:rPr>
                        <a: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Recruit an individual with a strong background in information technology and public administration to effectively fulfill the CIO role.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Collaboration: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Ensure seamless collaboration and coordination between the CIO office and relevant government agencies to streamline e-government initiatives.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Regular Review: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Implement a system for regular review and update of the CIO's mandate.</a:t>
                      </a:r>
                      <a:endParaRPr sz="1300"/>
                    </a:p>
                    <a:p>
                      <a:pPr indent="0" lvl="0" marL="0" marR="0" rtl="0" algn="l">
                        <a:spcBef>
                          <a:spcPts val="0"/>
                        </a:spcBef>
                        <a:spcAft>
                          <a:spcPts val="0"/>
                        </a:spcAft>
                        <a:buClr>
                          <a:schemeClr val="dk1"/>
                        </a:buClr>
                        <a:buSzPts val="1900"/>
                        <a:buFont typeface="Calibri"/>
                        <a:buNone/>
                      </a:pPr>
                      <a:r>
                        <a:rPr b="0" lang="en-GB" sz="1700">
                          <a:latin typeface="Helvetica Neue"/>
                          <a:ea typeface="Helvetica Neue"/>
                          <a:cs typeface="Helvetica Neue"/>
                          <a:sym typeface="Helvetica Neue"/>
                        </a:rPr>
                        <a:t>Check out </a:t>
                      </a:r>
                      <a:r>
                        <a:rPr b="0" lang="en-GB" sz="1700" u="sng">
                          <a:solidFill>
                            <a:schemeClr val="hlink"/>
                          </a:solidFill>
                          <a:latin typeface="Helvetica Neue"/>
                          <a:ea typeface="Helvetica Neue"/>
                          <a:cs typeface="Helvetica Neue"/>
                          <a:sym typeface="Helvetica Neue"/>
                          <a:hlinkClick r:id="rId3"/>
                        </a:rPr>
                        <a:t>CIO’s</a:t>
                      </a:r>
                      <a:r>
                        <a:rPr b="0" lang="en-GB" sz="1700">
                          <a:latin typeface="Helvetica Neue"/>
                          <a:ea typeface="Helvetica Neue"/>
                          <a:cs typeface="Helvetica Neue"/>
                          <a:sym typeface="Helvetica Neue"/>
                        </a:rPr>
                        <a:t> handbook for CIOs</a:t>
                      </a:r>
                      <a:endParaRPr sz="1300"/>
                    </a:p>
                  </a:txBody>
                  <a:tcPr marT="34525" marB="34525" marR="69025" marL="69025"/>
                </a:tc>
              </a:tr>
              <a:tr h="5387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4"/>
                        </a:rPr>
                        <a:t>Japan’s</a:t>
                      </a:r>
                      <a:r>
                        <a:rPr lang="en-GB" sz="1700">
                          <a:latin typeface="Helvetica Neue"/>
                          <a:ea typeface="Helvetica Neue"/>
                          <a:cs typeface="Helvetica Neue"/>
                          <a:sym typeface="Helvetica Neue"/>
                        </a:rPr>
                        <a:t> page on their Digital Supervisor and Digital Deliberative Officer</a:t>
                      </a:r>
                      <a:endParaRPr sz="1700">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34525" marB="34525" marR="69025" marL="69025"/>
                </a:tc>
              </a:tr>
            </a:tbl>
          </a:graphicData>
        </a:graphic>
      </p:graphicFrame>
      <p:pic>
        <p:nvPicPr>
          <p:cNvPr id="471" name="Google Shape;471;g2d3a82ef00d_11_1096"/>
          <p:cNvPicPr preferRelativeResize="0"/>
          <p:nvPr/>
        </p:nvPicPr>
        <p:blipFill rotWithShape="1">
          <a:blip r:embed="rId6">
            <a:alphaModFix/>
          </a:blip>
          <a:srcRect b="0" l="0" r="0" t="0"/>
          <a:stretch/>
        </p:blipFill>
        <p:spPr>
          <a:xfrm>
            <a:off x="100907" y="33986"/>
            <a:ext cx="2719724" cy="493003"/>
          </a:xfrm>
          <a:prstGeom prst="rect">
            <a:avLst/>
          </a:prstGeom>
          <a:noFill/>
          <a:ln>
            <a:noFill/>
          </a:ln>
        </p:spPr>
      </p:pic>
      <p:sp>
        <p:nvSpPr>
          <p:cNvPr id="472" name="Google Shape;472;g2d3a82ef00d_11_1096"/>
          <p:cNvSpPr txBox="1"/>
          <p:nvPr/>
        </p:nvSpPr>
        <p:spPr>
          <a:xfrm>
            <a:off x="3724012" y="-158378"/>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lang="en-GB" sz="2400">
                <a:latin typeface="Roboto"/>
                <a:ea typeface="Roboto"/>
                <a:cs typeface="Roboto"/>
                <a:sym typeface="Roboto"/>
              </a:rPr>
              <a:t>9</a:t>
            </a:r>
            <a:r>
              <a:rPr b="0" i="0" lang="en-GB" sz="2400" u="none" cap="none" strike="noStrike">
                <a:solidFill>
                  <a:srgbClr val="000000"/>
                </a:solidFill>
                <a:latin typeface="Roboto"/>
                <a:ea typeface="Roboto"/>
                <a:cs typeface="Roboto"/>
                <a:sym typeface="Roboto"/>
              </a:rPr>
              <a:t>. National CIO or equivalent(#337)</a:t>
            </a:r>
            <a:endParaRPr sz="1500"/>
          </a:p>
        </p:txBody>
      </p:sp>
      <p:pic>
        <p:nvPicPr>
          <p:cNvPr descr="Vector Japan Flag Download, Vektör Japonya Bayrağı İndir, Vector de la bandera de Japón Descargar, Vector Japan Flag Télécharger, Vector Japan Flag Herunterladen, Вектор Японии Флаг Скачать, Vector Japan Flag Scarica, Vector Japan Flag Download, Vector Yaponiya bayrağı Download, Vector Jepang Flag Unduh, Vector Jepun Flag Muat turun, Vector Japan Flag Download, Wektor Japonia Oznacz Pobierz, 矢量日本國旗下載, 矢量日本国旗下载, वेक्टर जापान करें डाउनलोड, ناقلات اليابان العلم تحميل, بردار ژاپن پرچم دانلود, ভেক্টর জাপান পতাকা ডাউনলোড, ویکٹر جاپان Flag ڈاؤن لوڈ, ベクトル日本の旗ダウンロード, ਵੈਕਟਰ ਜਪਾਨ ਝੰਡਾ ਡਾਊਨਲੋਡ, 벡터 일본 국기 다운로드, వెక్టర్ జపాన్ ఫ్లాగ్ డౌన్లోడ్, वेक्टर जपान ध्वजांकित करा डाऊनलोड, Vector Nhật Bản Cờ Tải về, திசையன் ஜப்பான் கொடி பதிவிறக்கி, เวกเตอร์ Japan Flag ดาวน์โหลด, ವೆಕ್ಟರ್ ಜಪಾನ್ ಫ್ಲಾಗ್ ಡೌನ್ಲೋಡ್, વેક્ટર જાપાન ધ્વજ ડાઉનલોડ, Vector Ιαπωνία σημαία Λήψη" id="473" name="Google Shape;473;g2d3a82ef00d_11_1096"/>
          <p:cNvPicPr preferRelativeResize="0"/>
          <p:nvPr/>
        </p:nvPicPr>
        <p:blipFill rotWithShape="1">
          <a:blip r:embed="rId7">
            <a:alphaModFix/>
          </a:blip>
          <a:srcRect b="0" l="0" r="0" t="0"/>
          <a:stretch/>
        </p:blipFill>
        <p:spPr>
          <a:xfrm>
            <a:off x="519195" y="6208873"/>
            <a:ext cx="723736" cy="4806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graphicFrame>
        <p:nvGraphicFramePr>
          <p:cNvPr id="478" name="Google Shape;478;g2d3a82ef00d_11_1102"/>
          <p:cNvGraphicFramePr/>
          <p:nvPr/>
        </p:nvGraphicFramePr>
        <p:xfrm>
          <a:off x="0" y="673692"/>
          <a:ext cx="3000000" cy="3000000"/>
        </p:xfrm>
        <a:graphic>
          <a:graphicData uri="http://schemas.openxmlformats.org/drawingml/2006/table">
            <a:tbl>
              <a:tblPr bandRow="1" firstRow="1">
                <a:noFill/>
                <a:tableStyleId>{2123EC9F-B434-4D28-8D55-F346F87FAE27}</a:tableStyleId>
              </a:tblPr>
              <a:tblGrid>
                <a:gridCol w="1752125"/>
                <a:gridCol w="10439875"/>
              </a:tblGrid>
              <a:tr h="8676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Evidence of legislation on e-participation refers to legal frameworks or guidelines that facilitate people’s engagement and involvement in government decision-making processes through digital platforms and technologies.</a:t>
                      </a:r>
                      <a:endParaRPr sz="1300"/>
                    </a:p>
                  </a:txBody>
                  <a:tcPr marT="34525" marB="34525" marR="69025" marL="69025" anchor="ctr"/>
                </a:tc>
              </a:tr>
              <a:tr h="2822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Crucial to promote transparency, democratic governance, and citizen engagement in the digital age.</a:t>
                      </a:r>
                      <a:endParaRPr sz="1700">
                        <a:latin typeface="Helvetica Neue"/>
                        <a:ea typeface="Helvetica Neue"/>
                        <a:cs typeface="Helvetica Neue"/>
                        <a:sym typeface="Helvetica Neue"/>
                      </a:endParaRPr>
                    </a:p>
                  </a:txBody>
                  <a:tcPr marT="34525" marB="34525" marR="69025" marL="69025" anchor="b"/>
                </a:tc>
              </a:tr>
              <a:tr h="39042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Research and Drafting: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Conduct comprehensive research on e-participation best practices, then draft clear and inclusive legislation/laws/policies/regulations.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Stakeholder Consultation: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Engage with </a:t>
                      </a:r>
                      <a:r>
                        <a:rPr lang="en-GB" sz="1700">
                          <a:latin typeface="Helvetica Neue"/>
                          <a:ea typeface="Helvetica Neue"/>
                          <a:cs typeface="Helvetica Neue"/>
                          <a:sym typeface="Helvetica Neue"/>
                        </a:rPr>
                        <a:t>people</a:t>
                      </a:r>
                      <a:r>
                        <a:rPr b="0" i="0" lang="en-GB" sz="1700" u="none" cap="none" strike="noStrike">
                          <a:solidFill>
                            <a:schemeClr val="dk1"/>
                          </a:solidFill>
                          <a:latin typeface="Helvetica Neue"/>
                          <a:ea typeface="Helvetica Neue"/>
                          <a:cs typeface="Helvetica Neue"/>
                          <a:sym typeface="Helvetica Neue"/>
                        </a:rPr>
                        <a:t>, civil society organizations, and relevant stakeholders to gather input and ensure the legislation meets diverse needs.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Legal Review and Revision: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Subject the draft to legal review, incorporating feedback and ensuring compliance with existing laws and international standards.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Publication and Accessibility: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Publish the finalized legislation/laws/policies/regulations on the national portal, ensuring it's easily accessible to the public and fosters transparency and accountability.</a:t>
                      </a:r>
                      <a:endParaRPr sz="1300"/>
                    </a:p>
                    <a:p>
                      <a:pPr indent="0" lvl="0" marL="0" marR="0" rtl="0" algn="l">
                        <a:spcBef>
                          <a:spcPts val="0"/>
                        </a:spcBef>
                        <a:spcAft>
                          <a:spcPts val="0"/>
                        </a:spcAft>
                        <a:buClr>
                          <a:schemeClr val="dk1"/>
                        </a:buClr>
                        <a:buSzPts val="1900"/>
                        <a:buFont typeface="Calibri"/>
                        <a:buNone/>
                      </a:pPr>
                      <a:r>
                        <a:rPr b="0" lang="en-GB" sz="1700">
                          <a:latin typeface="Helvetica Neue"/>
                          <a:ea typeface="Helvetica Neue"/>
                          <a:cs typeface="Helvetica Neue"/>
                          <a:sym typeface="Helvetica Neue"/>
                        </a:rPr>
                        <a:t>Check out the </a:t>
                      </a:r>
                      <a:r>
                        <a:rPr b="0" lang="en-GB" sz="1700" u="sng">
                          <a:solidFill>
                            <a:schemeClr val="hlink"/>
                          </a:solidFill>
                          <a:latin typeface="Helvetica Neue"/>
                          <a:ea typeface="Helvetica Neue"/>
                          <a:cs typeface="Helvetica Neue"/>
                          <a:sym typeface="Helvetica Neue"/>
                          <a:hlinkClick r:id="rId3"/>
                        </a:rPr>
                        <a:t>DigWatch</a:t>
                      </a:r>
                      <a:r>
                        <a:rPr b="0" lang="en-GB" sz="1700">
                          <a:latin typeface="Helvetica Neue"/>
                          <a:ea typeface="Helvetica Neue"/>
                          <a:cs typeface="Helvetica Neue"/>
                          <a:sym typeface="Helvetica Neue"/>
                        </a:rPr>
                        <a:t> E-participation principles and guidelines or </a:t>
                      </a:r>
                      <a:r>
                        <a:rPr b="0" lang="en-GB" sz="1700" u="sng">
                          <a:solidFill>
                            <a:schemeClr val="hlink"/>
                          </a:solidFill>
                          <a:latin typeface="Helvetica Neue"/>
                          <a:ea typeface="Helvetica Neue"/>
                          <a:cs typeface="Helvetica Neue"/>
                          <a:sym typeface="Helvetica Neue"/>
                          <a:hlinkClick r:id="rId4"/>
                        </a:rPr>
                        <a:t>SmartRural21</a:t>
                      </a:r>
                      <a:r>
                        <a:rPr lang="en-GB" sz="1700">
                          <a:latin typeface="Helvetica Neue"/>
                          <a:ea typeface="Helvetica Neue"/>
                          <a:cs typeface="Helvetica Neue"/>
                          <a:sym typeface="Helvetica Neue"/>
                        </a:rPr>
                        <a:t> </a:t>
                      </a:r>
                      <a:r>
                        <a:rPr b="0" lang="en-GB" sz="1700">
                          <a:latin typeface="Helvetica Neue"/>
                          <a:ea typeface="Helvetica Neue"/>
                          <a:cs typeface="Helvetica Neue"/>
                          <a:sym typeface="Helvetica Neue"/>
                        </a:rPr>
                        <a:t>Guideline</a:t>
                      </a:r>
                      <a:endParaRPr sz="1300"/>
                    </a:p>
                  </a:txBody>
                  <a:tcPr marT="34525" marB="34525" marR="69025" marL="69025"/>
                </a:tc>
              </a:tr>
              <a:tr h="6007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5"/>
                        </a:rPr>
                        <a:t>Uruguay’s</a:t>
                      </a:r>
                      <a:r>
                        <a:rPr lang="en-GB" sz="1700">
                          <a:latin typeface="Helvetica Neue"/>
                          <a:ea typeface="Helvetica Neue"/>
                          <a:cs typeface="Helvetica Neue"/>
                          <a:sym typeface="Helvetica Neue"/>
                        </a:rPr>
                        <a:t> plan for an inclusive digital society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34525" marB="34525" marR="69025" marL="69025"/>
                </a:tc>
              </a:tr>
            </a:tbl>
          </a:graphicData>
        </a:graphic>
      </p:graphicFrame>
      <p:pic>
        <p:nvPicPr>
          <p:cNvPr id="479" name="Google Shape;479;g2d3a82ef00d_11_1102"/>
          <p:cNvPicPr preferRelativeResize="0"/>
          <p:nvPr/>
        </p:nvPicPr>
        <p:blipFill rotWithShape="1">
          <a:blip r:embed="rId7">
            <a:alphaModFix/>
          </a:blip>
          <a:srcRect b="0" l="0" r="0" t="0"/>
          <a:stretch/>
        </p:blipFill>
        <p:spPr>
          <a:xfrm>
            <a:off x="67856" y="180688"/>
            <a:ext cx="2719724" cy="493003"/>
          </a:xfrm>
          <a:prstGeom prst="rect">
            <a:avLst/>
          </a:prstGeom>
          <a:noFill/>
          <a:ln>
            <a:noFill/>
          </a:ln>
        </p:spPr>
      </p:pic>
      <p:sp>
        <p:nvSpPr>
          <p:cNvPr id="480" name="Google Shape;480;g2d3a82ef00d_11_1102"/>
          <p:cNvSpPr txBox="1"/>
          <p:nvPr/>
        </p:nvSpPr>
        <p:spPr>
          <a:xfrm>
            <a:off x="2787580" y="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b="0" i="0" lang="en-GB" sz="2400" u="none" cap="none" strike="noStrike">
                <a:solidFill>
                  <a:srgbClr val="000000"/>
                </a:solidFill>
                <a:latin typeface="Roboto"/>
                <a:ea typeface="Roboto"/>
                <a:cs typeface="Roboto"/>
                <a:sym typeface="Roboto"/>
              </a:rPr>
              <a:t>1</a:t>
            </a:r>
            <a:r>
              <a:rPr lang="en-GB" sz="2400">
                <a:latin typeface="Roboto"/>
                <a:ea typeface="Roboto"/>
                <a:cs typeface="Roboto"/>
                <a:sym typeface="Roboto"/>
              </a:rPr>
              <a:t>0</a:t>
            </a:r>
            <a:r>
              <a:rPr b="0" i="0" lang="en-GB" sz="2400" u="none" cap="none" strike="noStrike">
                <a:solidFill>
                  <a:srgbClr val="000000"/>
                </a:solidFill>
                <a:latin typeface="Roboto"/>
                <a:ea typeface="Roboto"/>
                <a:cs typeface="Roboto"/>
                <a:sym typeface="Roboto"/>
              </a:rPr>
              <a:t>. Legislation/law/policy/regulation on e-participation (#345)</a:t>
            </a:r>
            <a:endParaRPr sz="1500"/>
          </a:p>
        </p:txBody>
      </p:sp>
      <p:pic>
        <p:nvPicPr>
          <p:cNvPr id="481" name="Google Shape;481;g2d3a82ef00d_11_1102"/>
          <p:cNvPicPr preferRelativeResize="0"/>
          <p:nvPr/>
        </p:nvPicPr>
        <p:blipFill rotWithShape="1">
          <a:blip r:embed="rId8">
            <a:alphaModFix/>
          </a:blip>
          <a:srcRect b="0" l="0" r="0" t="0"/>
          <a:stretch/>
        </p:blipFill>
        <p:spPr>
          <a:xfrm>
            <a:off x="476641" y="6123157"/>
            <a:ext cx="792479" cy="52730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aphicFrame>
        <p:nvGraphicFramePr>
          <p:cNvPr id="486" name="Google Shape;486;g2d3a82ef00d_11_1108"/>
          <p:cNvGraphicFramePr/>
          <p:nvPr/>
        </p:nvGraphicFramePr>
        <p:xfrm>
          <a:off x="0" y="540111"/>
          <a:ext cx="3000000" cy="3000000"/>
        </p:xfrm>
        <a:graphic>
          <a:graphicData uri="http://schemas.openxmlformats.org/drawingml/2006/table">
            <a:tbl>
              <a:tblPr bandRow="1" firstRow="1">
                <a:noFill/>
                <a:tableStyleId>{2123EC9F-B434-4D28-8D55-F346F87FAE27}</a:tableStyleId>
              </a:tblPr>
              <a:tblGrid>
                <a:gridCol w="1752125"/>
                <a:gridCol w="10439875"/>
              </a:tblGrid>
              <a:tr h="867600">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b="1" sz="2000">
                        <a:latin typeface="Helvetica Neue"/>
                        <a:ea typeface="Helvetica Neue"/>
                        <a:cs typeface="Helvetica Neue"/>
                        <a:sym typeface="Helvetica Neue"/>
                      </a:endParaRPr>
                    </a:p>
                  </a:txBody>
                  <a:tcPr marT="34525" marB="34525" marR="69025" marL="690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Evidence of legislation on open government data refers to legal frameworks and guidelines that mandate the release of government data to the public in accessible formats for transparency and accountability purposes.</a:t>
                      </a:r>
                      <a:endParaRPr sz="1500"/>
                    </a:p>
                  </a:txBody>
                  <a:tcPr marT="34525" marB="34525" marR="69025" marL="69025" anchor="ctr"/>
                </a:tc>
              </a:tr>
              <a:tr h="254000">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Promotes transparency, accountability, and public participation in governance by providing easy access to government-held information.</a:t>
                      </a:r>
                      <a:endParaRPr sz="1900">
                        <a:latin typeface="Helvetica Neue"/>
                        <a:ea typeface="Helvetica Neue"/>
                        <a:cs typeface="Helvetica Neue"/>
                        <a:sym typeface="Helvetica Neue"/>
                      </a:endParaRPr>
                    </a:p>
                  </a:txBody>
                  <a:tcPr marT="34525" marB="34525" marR="69025" marL="69025" anchor="b"/>
                </a:tc>
              </a:tr>
              <a:tr h="32642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900">
                          <a:latin typeface="Helvetica Neue"/>
                          <a:ea typeface="Helvetica Neue"/>
                          <a:cs typeface="Helvetica Neue"/>
                          <a:sym typeface="Helvetica Neue"/>
                        </a:rPr>
                        <a:t>Indicative Steps:</a:t>
                      </a:r>
                      <a:endParaRPr b="1" i="0" sz="1900">
                        <a:solidFill>
                          <a:schemeClr val="dk1"/>
                        </a:solidFill>
                        <a:latin typeface="Helvetica Neue"/>
                        <a:ea typeface="Helvetica Neue"/>
                        <a:cs typeface="Helvetica Neue"/>
                        <a:sym typeface="Helvetica Neue"/>
                      </a:endParaRPr>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Research and Consultation: </a:t>
                      </a:r>
                      <a:endParaRPr sz="1500"/>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Gather input from stakeholders and research best practices for open government data.</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Draft Legislation: </a:t>
                      </a:r>
                      <a:endParaRPr sz="1500"/>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Create clear and comprehensive laws outlining open government data requirements.</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Legal Review and Revision: </a:t>
                      </a:r>
                      <a:endParaRPr sz="1500"/>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Ensure legal compliance and revise the draft as needed.</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Approval Process: </a:t>
                      </a:r>
                      <a:endParaRPr sz="1500"/>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Obtain approval from relevant governmental bodies.</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Publication: </a:t>
                      </a:r>
                      <a:endParaRPr sz="1500"/>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Publish the legislation on official government portals for public access.</a:t>
                      </a:r>
                      <a:endParaRPr sz="1500"/>
                    </a:p>
                    <a:p>
                      <a:pPr indent="0" lvl="0" marL="0" marR="0" rtl="0" algn="l">
                        <a:spcBef>
                          <a:spcPts val="0"/>
                        </a:spcBef>
                        <a:spcAft>
                          <a:spcPts val="0"/>
                        </a:spcAft>
                        <a:buClr>
                          <a:schemeClr val="dk1"/>
                        </a:buClr>
                        <a:buSzPts val="1900"/>
                        <a:buFont typeface="Calibri"/>
                        <a:buNone/>
                      </a:pPr>
                      <a:r>
                        <a:rPr b="0" lang="en-GB" sz="1900">
                          <a:latin typeface="Helvetica Neue"/>
                          <a:ea typeface="Helvetica Neue"/>
                          <a:cs typeface="Helvetica Neue"/>
                          <a:sym typeface="Helvetica Neue"/>
                        </a:rPr>
                        <a:t>Check out the </a:t>
                      </a:r>
                      <a:r>
                        <a:rPr b="0" lang="en-GB" sz="1900" u="sng">
                          <a:solidFill>
                            <a:schemeClr val="hlink"/>
                          </a:solidFill>
                          <a:latin typeface="Helvetica Neue"/>
                          <a:ea typeface="Helvetica Neue"/>
                          <a:cs typeface="Helvetica Neue"/>
                          <a:sym typeface="Helvetica Neue"/>
                          <a:hlinkClick r:id="rId3"/>
                        </a:rPr>
                        <a:t>Open Data Institute </a:t>
                      </a:r>
                      <a:r>
                        <a:rPr b="0" lang="en-GB" sz="1900">
                          <a:latin typeface="Helvetica Neue"/>
                          <a:ea typeface="Helvetica Neue"/>
                          <a:cs typeface="Helvetica Neue"/>
                          <a:sym typeface="Helvetica Neue"/>
                        </a:rPr>
                        <a:t>guide on How to write a good open data policy</a:t>
                      </a:r>
                      <a:endParaRPr sz="1500"/>
                    </a:p>
                  </a:txBody>
                  <a:tcPr marT="34525" marB="34525" marR="69025" marL="69025"/>
                </a:tc>
              </a:tr>
              <a:tr h="600775">
                <a:tc>
                  <a:txBody>
                    <a:bodyPr/>
                    <a:lstStyle/>
                    <a:p>
                      <a:pPr indent="0" lvl="0" marL="0" marR="0" rtl="0" algn="l">
                        <a:spcBef>
                          <a:spcPts val="0"/>
                        </a:spcBef>
                        <a:spcAft>
                          <a:spcPts val="0"/>
                        </a:spcAft>
                        <a:buNone/>
                      </a:pPr>
                      <a:r>
                        <a:rPr b="1" lang="en-GB" sz="1700">
                          <a:latin typeface="Helvetica Neue"/>
                          <a:ea typeface="Helvetica Neue"/>
                          <a:cs typeface="Helvetica Neue"/>
                          <a:sym typeface="Helvetica Neue"/>
                        </a:rPr>
                        <a:t>Case Examples</a:t>
                      </a:r>
                      <a:endParaRPr sz="1500"/>
                    </a:p>
                  </a:txBody>
                  <a:tcPr marT="34525" marB="34525" marR="69025" marL="690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4"/>
                        </a:rPr>
                        <a:t>Canada’s</a:t>
                      </a:r>
                      <a:r>
                        <a:rPr lang="en-GB" sz="1900">
                          <a:latin typeface="Helvetica Neue"/>
                          <a:ea typeface="Helvetica Neue"/>
                          <a:cs typeface="Helvetica Neue"/>
                          <a:sym typeface="Helvetica Neue"/>
                        </a:rPr>
                        <a:t> Open Government Data Directive</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34525" marB="34525" marR="69025" marL="69025"/>
                </a:tc>
              </a:tr>
            </a:tbl>
          </a:graphicData>
        </a:graphic>
      </p:graphicFrame>
      <p:pic>
        <p:nvPicPr>
          <p:cNvPr id="487" name="Google Shape;487;g2d3a82ef00d_11_1108"/>
          <p:cNvPicPr preferRelativeResize="0"/>
          <p:nvPr/>
        </p:nvPicPr>
        <p:blipFill rotWithShape="1">
          <a:blip r:embed="rId6">
            <a:alphaModFix/>
          </a:blip>
          <a:srcRect b="0" l="0" r="0" t="0"/>
          <a:stretch/>
        </p:blipFill>
        <p:spPr>
          <a:xfrm>
            <a:off x="67856" y="-12"/>
            <a:ext cx="2719724" cy="493003"/>
          </a:xfrm>
          <a:prstGeom prst="rect">
            <a:avLst/>
          </a:prstGeom>
          <a:noFill/>
          <a:ln>
            <a:noFill/>
          </a:ln>
        </p:spPr>
      </p:pic>
      <p:sp>
        <p:nvSpPr>
          <p:cNvPr id="488" name="Google Shape;488;g2d3a82ef00d_11_1108"/>
          <p:cNvSpPr txBox="1"/>
          <p:nvPr/>
        </p:nvSpPr>
        <p:spPr>
          <a:xfrm>
            <a:off x="2844025" y="-192550"/>
            <a:ext cx="103923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b="0" i="0" lang="en-GB" sz="2300" u="none" cap="none" strike="noStrike">
                <a:solidFill>
                  <a:srgbClr val="000000"/>
                </a:solidFill>
                <a:latin typeface="Roboto"/>
                <a:ea typeface="Roboto"/>
                <a:cs typeface="Roboto"/>
                <a:sym typeface="Roboto"/>
              </a:rPr>
              <a:t>1</a:t>
            </a:r>
            <a:r>
              <a:rPr lang="en-GB" sz="2300">
                <a:latin typeface="Roboto"/>
                <a:ea typeface="Roboto"/>
                <a:cs typeface="Roboto"/>
                <a:sym typeface="Roboto"/>
              </a:rPr>
              <a:t>1</a:t>
            </a:r>
            <a:r>
              <a:rPr b="0" i="0" lang="en-GB" sz="2300" u="none" cap="none" strike="noStrike">
                <a:solidFill>
                  <a:srgbClr val="000000"/>
                </a:solidFill>
                <a:latin typeface="Roboto"/>
                <a:ea typeface="Roboto"/>
                <a:cs typeface="Roboto"/>
                <a:sym typeface="Roboto"/>
              </a:rPr>
              <a:t>. Legislation/law/policy/regulation on Open Government Data (#341)</a:t>
            </a:r>
            <a:endParaRPr/>
          </a:p>
        </p:txBody>
      </p:sp>
      <p:pic>
        <p:nvPicPr>
          <p:cNvPr id="489" name="Google Shape;489;g2d3a82ef00d_11_1108"/>
          <p:cNvPicPr preferRelativeResize="0"/>
          <p:nvPr/>
        </p:nvPicPr>
        <p:blipFill rotWithShape="1">
          <a:blip r:embed="rId7">
            <a:alphaModFix/>
          </a:blip>
          <a:srcRect b="0" l="0" r="0" t="0"/>
          <a:stretch/>
        </p:blipFill>
        <p:spPr>
          <a:xfrm>
            <a:off x="323943" y="6047616"/>
            <a:ext cx="1051559" cy="52577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graphicFrame>
        <p:nvGraphicFramePr>
          <p:cNvPr id="494" name="Google Shape;494;g2d3a82ef00d_11_1114"/>
          <p:cNvGraphicFramePr/>
          <p:nvPr/>
        </p:nvGraphicFramePr>
        <p:xfrm>
          <a:off x="0" y="792912"/>
          <a:ext cx="3000000" cy="3000000"/>
        </p:xfrm>
        <a:graphic>
          <a:graphicData uri="http://schemas.openxmlformats.org/drawingml/2006/table">
            <a:tbl>
              <a:tblPr bandRow="1" firstRow="1">
                <a:noFill/>
                <a:tableStyleId>{2123EC9F-B434-4D28-8D55-F346F87FAE27}</a:tableStyleId>
              </a:tblPr>
              <a:tblGrid>
                <a:gridCol w="1752125"/>
                <a:gridCol w="10439875"/>
              </a:tblGrid>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Often to be found under a Ministries/Cabinet tab or section, or the organisational charter of the government on the national portal(s). This pertains to sectors such as Health, Justice, Education, Employment/ Labor, Social Protection and Environment</a:t>
                      </a:r>
                      <a:endParaRPr sz="1300"/>
                    </a:p>
                  </a:txBody>
                  <a:tcPr marT="34525" marB="34525" marR="69025" marL="69025" anchor="ctr"/>
                </a:tc>
              </a:tr>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Promotes transparency and enables public engagement in governance across various sectors like Health, Justice, Education, Employment, Social Protection, and Environment.</a:t>
                      </a:r>
                      <a:endParaRPr sz="1700">
                        <a:latin typeface="Helvetica Neue"/>
                        <a:ea typeface="Helvetica Neue"/>
                        <a:cs typeface="Helvetica Neue"/>
                        <a:sym typeface="Helvetica Neue"/>
                      </a:endParaRPr>
                    </a:p>
                  </a:txBody>
                  <a:tcPr marT="34525" marB="34525" marR="69025" marL="69025" anchor="b"/>
                </a:tc>
              </a:tr>
              <a:tr h="2665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Identify Ministries: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Determine key sectors like Health, Justice, Education, Employment/Labor, Social Protection, and Environment for linking.</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Establish Guidelines: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Create clear standards for linking sectoral websites on the national portal.</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Coordinate with Ministries: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Collaborate with ministries to ensure accurate and consistent linking.</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Monitor and Update: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Regularly review and update links to ensure their relevance.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Publicize Accessibility: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Promote the availability of sectoral links on the national portal for citizen awareness.</a:t>
                      </a:r>
                      <a:endParaRPr sz="1300"/>
                    </a:p>
                    <a:p>
                      <a:pPr indent="0" lvl="0" marL="0" marR="0" rtl="0" algn="l">
                        <a:lnSpc>
                          <a:spcPct val="100000"/>
                        </a:lnSpc>
                        <a:spcBef>
                          <a:spcPts val="0"/>
                        </a:spcBef>
                        <a:spcAft>
                          <a:spcPts val="0"/>
                        </a:spcAft>
                        <a:buClr>
                          <a:schemeClr val="dk1"/>
                        </a:buClr>
                        <a:buSzPts val="1900"/>
                        <a:buFont typeface="Calibri"/>
                        <a:buNone/>
                      </a:pPr>
                      <a:r>
                        <a:rPr b="0" lang="en-GB" sz="1700">
                          <a:latin typeface="Helvetica Neue"/>
                          <a:ea typeface="Helvetica Neue"/>
                          <a:cs typeface="Helvetica Neue"/>
                          <a:sym typeface="Helvetica Neue"/>
                        </a:rPr>
                        <a:t>For more tips, check out </a:t>
                      </a:r>
                      <a:r>
                        <a:rPr b="0" lang="en-GB" sz="1700" u="sng">
                          <a:solidFill>
                            <a:schemeClr val="hlink"/>
                          </a:solidFill>
                          <a:latin typeface="Helvetica Neue"/>
                          <a:ea typeface="Helvetica Neue"/>
                          <a:cs typeface="Helvetica Neue"/>
                          <a:sym typeface="Helvetica Neue"/>
                          <a:hlinkClick r:id="rId3"/>
                        </a:rPr>
                        <a:t>US GSA’s </a:t>
                      </a:r>
                      <a:r>
                        <a:rPr b="0" i="1" lang="en-GB" sz="1700" u="sng">
                          <a:solidFill>
                            <a:schemeClr val="hlink"/>
                          </a:solidFill>
                          <a:latin typeface="Helvetica Neue"/>
                          <a:ea typeface="Helvetica Neue"/>
                          <a:cs typeface="Helvetica Neue"/>
                          <a:sym typeface="Helvetica Neue"/>
                          <a:hlinkClick r:id="rId4"/>
                        </a:rPr>
                        <a:t>external links </a:t>
                      </a:r>
                      <a:r>
                        <a:rPr b="0" lang="en-GB" sz="1700" u="sng">
                          <a:solidFill>
                            <a:schemeClr val="hlink"/>
                          </a:solidFill>
                          <a:latin typeface="Helvetica Neue"/>
                          <a:ea typeface="Helvetica Neue"/>
                          <a:cs typeface="Helvetica Neue"/>
                          <a:sym typeface="Helvetica Neue"/>
                          <a:hlinkClick r:id="rId5"/>
                        </a:rPr>
                        <a:t>section </a:t>
                      </a:r>
                      <a:r>
                        <a:rPr b="0" lang="en-GB" sz="1700">
                          <a:latin typeface="Helvetica Neue"/>
                          <a:ea typeface="Helvetica Neue"/>
                          <a:cs typeface="Helvetica Neue"/>
                          <a:sym typeface="Helvetica Neue"/>
                        </a:rPr>
                        <a:t>or the </a:t>
                      </a:r>
                      <a:r>
                        <a:rPr b="0" i="1" lang="en-GB" sz="1700" u="sng">
                          <a:solidFill>
                            <a:schemeClr val="hlink"/>
                          </a:solidFill>
                          <a:latin typeface="Helvetica Neue"/>
                          <a:ea typeface="Helvetica Neue"/>
                          <a:cs typeface="Helvetica Neue"/>
                          <a:sym typeface="Helvetica Neue"/>
                          <a:hlinkClick r:id="rId6"/>
                        </a:rPr>
                        <a:t>UK’s guide</a:t>
                      </a:r>
                      <a:r>
                        <a:rPr b="0" lang="en-GB" sz="1700" u="sng">
                          <a:solidFill>
                            <a:schemeClr val="hlink"/>
                          </a:solidFill>
                          <a:latin typeface="Helvetica Neue"/>
                          <a:ea typeface="Helvetica Neue"/>
                          <a:cs typeface="Helvetica Neue"/>
                          <a:sym typeface="Helvetica Neue"/>
                          <a:hlinkClick r:id="rId7"/>
                        </a:rPr>
                        <a:t> on </a:t>
                      </a:r>
                      <a:r>
                        <a:rPr b="0" i="1" lang="en-GB" sz="1700" u="sng">
                          <a:solidFill>
                            <a:schemeClr val="hlink"/>
                          </a:solidFill>
                          <a:latin typeface="Helvetica Neue"/>
                          <a:ea typeface="Helvetica Neue"/>
                          <a:cs typeface="Helvetica Neue"/>
                          <a:sym typeface="Helvetica Neue"/>
                          <a:hlinkClick r:id="rId8"/>
                        </a:rPr>
                        <a:t>Adding links to content</a:t>
                      </a:r>
                      <a:r>
                        <a:rPr b="0" i="1" lang="en-GB" sz="1700">
                          <a:latin typeface="Helvetica Neue"/>
                          <a:ea typeface="Helvetica Neue"/>
                          <a:cs typeface="Helvetica Neue"/>
                          <a:sym typeface="Helvetica Neue"/>
                        </a:rPr>
                        <a:t>.</a:t>
                      </a:r>
                      <a:endParaRPr b="0" sz="1700">
                        <a:latin typeface="Helvetica Neue"/>
                        <a:ea typeface="Helvetica Neue"/>
                        <a:cs typeface="Helvetica Neue"/>
                        <a:sym typeface="Helvetica Neue"/>
                      </a:endParaRPr>
                    </a:p>
                  </a:txBody>
                  <a:tcPr marT="34525" marB="34525" marR="69025" marL="69025"/>
                </a:tc>
              </a:tr>
              <a:tr h="51122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9"/>
                        </a:rPr>
                        <a:t>Saudi Arabia</a:t>
                      </a:r>
                      <a:r>
                        <a:rPr lang="en-GB" sz="1700">
                          <a:latin typeface="Helvetica Neue"/>
                          <a:ea typeface="Helvetica Neue"/>
                          <a:cs typeface="Helvetica Neue"/>
                          <a:sym typeface="Helvetica Neue"/>
                        </a:rPr>
                        <a:t>’s landing page with distinct sectoral links</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10"/>
                        </a:rPr>
                        <a:t>here</a:t>
                      </a:r>
                      <a:endParaRPr sz="1300"/>
                    </a:p>
                  </a:txBody>
                  <a:tcPr marT="34525" marB="34525" marR="69025" marL="69025"/>
                </a:tc>
              </a:tr>
            </a:tbl>
          </a:graphicData>
        </a:graphic>
      </p:graphicFrame>
      <p:pic>
        <p:nvPicPr>
          <p:cNvPr id="495" name="Google Shape;495;g2d3a82ef00d_11_1114"/>
          <p:cNvPicPr preferRelativeResize="0"/>
          <p:nvPr/>
        </p:nvPicPr>
        <p:blipFill rotWithShape="1">
          <a:blip r:embed="rId11">
            <a:alphaModFix/>
          </a:blip>
          <a:srcRect b="0" l="0" r="0" t="0"/>
          <a:stretch/>
        </p:blipFill>
        <p:spPr>
          <a:xfrm>
            <a:off x="33943" y="180688"/>
            <a:ext cx="2719724" cy="493003"/>
          </a:xfrm>
          <a:prstGeom prst="rect">
            <a:avLst/>
          </a:prstGeom>
          <a:noFill/>
          <a:ln>
            <a:noFill/>
          </a:ln>
        </p:spPr>
      </p:pic>
      <p:sp>
        <p:nvSpPr>
          <p:cNvPr id="496" name="Google Shape;496;g2d3a82ef00d_11_1114"/>
          <p:cNvSpPr txBox="1"/>
          <p:nvPr/>
        </p:nvSpPr>
        <p:spPr>
          <a:xfrm>
            <a:off x="2753668" y="2"/>
            <a:ext cx="94044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b="0" i="0" lang="en-GB" sz="2400" u="none" cap="none" strike="noStrike">
                <a:solidFill>
                  <a:srgbClr val="000000"/>
                </a:solidFill>
                <a:latin typeface="Roboto"/>
                <a:ea typeface="Roboto"/>
                <a:cs typeface="Roboto"/>
                <a:sym typeface="Roboto"/>
              </a:rPr>
              <a:t>1</a:t>
            </a:r>
            <a:r>
              <a:rPr lang="en-GB" sz="2400">
                <a:latin typeface="Roboto"/>
                <a:ea typeface="Roboto"/>
                <a:cs typeface="Roboto"/>
                <a:sym typeface="Roboto"/>
              </a:rPr>
              <a:t>2</a:t>
            </a:r>
            <a:r>
              <a:rPr b="0" i="0" lang="en-GB" sz="2400" u="none" cap="none" strike="noStrike">
                <a:solidFill>
                  <a:srgbClr val="000000"/>
                </a:solidFill>
                <a:latin typeface="Roboto"/>
                <a:ea typeface="Roboto"/>
                <a:cs typeface="Roboto"/>
                <a:sym typeface="Roboto"/>
              </a:rPr>
              <a:t>. Link to the sectoral or ministerial websites(#090, #103, #119, #132, #161, #172 )</a:t>
            </a:r>
            <a:endParaRPr sz="1500"/>
          </a:p>
        </p:txBody>
      </p:sp>
      <p:pic>
        <p:nvPicPr>
          <p:cNvPr id="497" name="Google Shape;497;g2d3a82ef00d_11_1114"/>
          <p:cNvPicPr preferRelativeResize="0"/>
          <p:nvPr/>
        </p:nvPicPr>
        <p:blipFill rotWithShape="1">
          <a:blip r:embed="rId12">
            <a:alphaModFix/>
          </a:blip>
          <a:srcRect b="0" l="0" r="0" t="0"/>
          <a:stretch/>
        </p:blipFill>
        <p:spPr>
          <a:xfrm>
            <a:off x="490219" y="5974795"/>
            <a:ext cx="806196" cy="5349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graphicFrame>
        <p:nvGraphicFramePr>
          <p:cNvPr id="502" name="Google Shape;502;g2d3a82ef00d_11_1120"/>
          <p:cNvGraphicFramePr/>
          <p:nvPr/>
        </p:nvGraphicFramePr>
        <p:xfrm>
          <a:off x="0" y="538682"/>
          <a:ext cx="3000000" cy="3000000"/>
        </p:xfrm>
        <a:graphic>
          <a:graphicData uri="http://schemas.openxmlformats.org/drawingml/2006/table">
            <a:tbl>
              <a:tblPr bandRow="1" firstRow="1">
                <a:noFill/>
                <a:tableStyleId>{2123EC9F-B434-4D28-8D55-F346F87FAE27}</a:tableStyleId>
              </a:tblPr>
              <a:tblGrid>
                <a:gridCol w="1752125"/>
                <a:gridCol w="10439875"/>
              </a:tblGrid>
              <a:tr h="7341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Information refers to a useful collection of content or documents in the specific sector indicated in the question, including historical and current data. This pertains to sectors such as Health, Justice, Education, Employment/ Labor, Social Protection and Environment</a:t>
                      </a:r>
                      <a:endParaRPr sz="1300"/>
                    </a:p>
                  </a:txBody>
                  <a:tcPr marT="34525" marB="34525" marR="69025" marL="69025" anchor="ctr"/>
                </a:tc>
              </a:tr>
              <a:tr h="7341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Crucial to provide people with easy access to comprehensive information and documents relevant to critical areas like Health, Justice, Education, Employment/Labor, Social Protection, and Environment.</a:t>
                      </a:r>
                      <a:endParaRPr sz="1700">
                        <a:latin typeface="Helvetica Neue"/>
                        <a:ea typeface="Helvetica Neue"/>
                        <a:cs typeface="Helvetica Neue"/>
                        <a:sym typeface="Helvetica Neue"/>
                      </a:endParaRPr>
                    </a:p>
                  </a:txBody>
                  <a:tcPr marT="34525" marB="34525" marR="69025" marL="69025" anchor="b"/>
                </a:tc>
              </a:tr>
              <a:tr h="344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Identify Relevant Policies: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Determine the key policies and regulations in the above sectors.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Gather Comprehensive Content: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Collect historical and current data, documents, and other relevant information related to the identified policies.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Organize Information: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Structure the collected content in a user-friendly manner, categorizing it according to the respective sectors for easy navigation.</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Ensure Accuracy and Accessibility: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Verify the accuracy of the information and ensure that it is easily accessible to the public through the national portal.</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Regular Updates: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Establish a process for regularly updating the information to keep it current and relevant</a:t>
                      </a:r>
                      <a:r>
                        <a:rPr lang="en-GB" sz="1700">
                          <a:latin typeface="Helvetica Neue"/>
                          <a:ea typeface="Helvetica Neue"/>
                          <a:cs typeface="Helvetica Neue"/>
                          <a:sym typeface="Helvetica Neue"/>
                        </a:rPr>
                        <a:t>.</a:t>
                      </a:r>
                      <a:endParaRPr sz="1300"/>
                    </a:p>
                  </a:txBody>
                  <a:tcPr marT="34525" marB="34525" marR="69025" marL="69025"/>
                </a:tc>
              </a:tr>
              <a:tr h="5083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3"/>
                        </a:rPr>
                        <a:t>The Republic of Korea’</a:t>
                      </a:r>
                      <a:r>
                        <a:rPr lang="en-GB" sz="1700">
                          <a:latin typeface="Helvetica Neue"/>
                          <a:ea typeface="Helvetica Neue"/>
                          <a:cs typeface="Helvetica Neue"/>
                          <a:sym typeface="Helvetica Neue"/>
                        </a:rPr>
                        <a:t>s ministry of health policies section</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4"/>
                        </a:rPr>
                        <a:t>here</a:t>
                      </a:r>
                      <a:endParaRPr sz="1300"/>
                    </a:p>
                  </a:txBody>
                  <a:tcPr marT="34525" marB="34525" marR="69025" marL="69025"/>
                </a:tc>
              </a:tr>
            </a:tbl>
          </a:graphicData>
        </a:graphic>
      </p:graphicFrame>
      <p:pic>
        <p:nvPicPr>
          <p:cNvPr id="503" name="Google Shape;503;g2d3a82ef00d_11_1120"/>
          <p:cNvPicPr preferRelativeResize="0"/>
          <p:nvPr/>
        </p:nvPicPr>
        <p:blipFill rotWithShape="1">
          <a:blip r:embed="rId5">
            <a:alphaModFix/>
          </a:blip>
          <a:srcRect b="0" l="0" r="0" t="0"/>
          <a:stretch/>
        </p:blipFill>
        <p:spPr>
          <a:xfrm>
            <a:off x="67856" y="45664"/>
            <a:ext cx="2719724" cy="493003"/>
          </a:xfrm>
          <a:prstGeom prst="rect">
            <a:avLst/>
          </a:prstGeom>
          <a:noFill/>
          <a:ln>
            <a:noFill/>
          </a:ln>
        </p:spPr>
      </p:pic>
      <p:sp>
        <p:nvSpPr>
          <p:cNvPr id="504" name="Google Shape;504;g2d3a82ef00d_11_1120"/>
          <p:cNvSpPr txBox="1"/>
          <p:nvPr/>
        </p:nvSpPr>
        <p:spPr>
          <a:xfrm>
            <a:off x="2787580" y="-146700"/>
            <a:ext cx="91131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Roboto"/>
              <a:buNone/>
            </a:pPr>
            <a:r>
              <a:rPr b="0" i="0" lang="en-GB" sz="2000" u="none" cap="none" strike="noStrike">
                <a:solidFill>
                  <a:srgbClr val="000000"/>
                </a:solidFill>
                <a:latin typeface="Roboto"/>
                <a:ea typeface="Roboto"/>
                <a:cs typeface="Roboto"/>
                <a:sym typeface="Roboto"/>
              </a:rPr>
              <a:t>1</a:t>
            </a:r>
            <a:r>
              <a:rPr lang="en-GB" sz="2000">
                <a:latin typeface="Roboto"/>
                <a:ea typeface="Roboto"/>
                <a:cs typeface="Roboto"/>
                <a:sym typeface="Roboto"/>
              </a:rPr>
              <a:t>3</a:t>
            </a:r>
            <a:r>
              <a:rPr b="0" i="0" lang="en-GB" sz="2000" u="none" cap="none" strike="noStrike">
                <a:solidFill>
                  <a:srgbClr val="000000"/>
                </a:solidFill>
                <a:latin typeface="Roboto"/>
                <a:ea typeface="Roboto"/>
                <a:cs typeface="Roboto"/>
                <a:sym typeface="Roboto"/>
              </a:rPr>
              <a:t>. Information on policies related to different sectors (#091, #104, #120, #133, #162, #173 )</a:t>
            </a:r>
            <a:endParaRPr sz="1500"/>
          </a:p>
        </p:txBody>
      </p:sp>
      <p:pic>
        <p:nvPicPr>
          <p:cNvPr id="505" name="Google Shape;505;g2d3a82ef00d_11_1120"/>
          <p:cNvPicPr preferRelativeResize="0"/>
          <p:nvPr/>
        </p:nvPicPr>
        <p:blipFill rotWithShape="1">
          <a:blip r:embed="rId6">
            <a:alphaModFix/>
          </a:blip>
          <a:srcRect b="0" l="0" r="0" t="0"/>
          <a:stretch/>
        </p:blipFill>
        <p:spPr>
          <a:xfrm>
            <a:off x="413264" y="6149054"/>
            <a:ext cx="899160" cy="5958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graphicFrame>
        <p:nvGraphicFramePr>
          <p:cNvPr id="510" name="Google Shape;510;g2d3a82ef00d_11_1126"/>
          <p:cNvGraphicFramePr/>
          <p:nvPr/>
        </p:nvGraphicFramePr>
        <p:xfrm>
          <a:off x="-17" y="899509"/>
          <a:ext cx="3000000" cy="3000000"/>
        </p:xfrm>
        <a:graphic>
          <a:graphicData uri="http://schemas.openxmlformats.org/drawingml/2006/table">
            <a:tbl>
              <a:tblPr bandRow="1" firstRow="1">
                <a:noFill/>
                <a:tableStyleId>{2123EC9F-B434-4D28-8D55-F346F87FAE27}</a:tableStyleId>
              </a:tblPr>
              <a:tblGrid>
                <a:gridCol w="1664175"/>
                <a:gridCol w="10527875"/>
              </a:tblGrid>
              <a:tr h="2540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Evidence of legal frameworks against misinformation, disinformation, and/or fake news implemented by national governments to combat the spread of false or misleading information through various channels</a:t>
                      </a:r>
                      <a:endParaRPr sz="1300"/>
                    </a:p>
                  </a:txBody>
                  <a:tcPr marT="34525" marB="34525" marR="69025" marL="69025" anchor="ctr"/>
                </a:tc>
              </a:tr>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Ensures transparency, promote accountability, and safeguard the public from the harmful effects of misinformation and fake news.</a:t>
                      </a:r>
                      <a:endParaRPr sz="1700">
                        <a:latin typeface="Helvetica Neue"/>
                        <a:ea typeface="Helvetica Neue"/>
                        <a:cs typeface="Helvetica Neue"/>
                        <a:sym typeface="Helvetica Neue"/>
                      </a:endParaRPr>
                    </a:p>
                  </a:txBody>
                  <a:tcPr marT="34525" marB="34525" marR="69025" marL="69025" anchor="b"/>
                </a:tc>
              </a:tr>
              <a:tr h="2665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Research and Analysis: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Conduct thorough research on the prevalence and impact of misinformation and disinformation in society. Analyze existing laws and regulations in other jurisdictions.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Define Scope and Definitions: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Clearly define what constitutes misinformation, disinformation, and fake news.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Draft Legislation: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Develop clear and enforceable legal provisions to address the spread of misinformation and fake news. </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Consultation and Stakeholder Engagement: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Engage with relevant stakeholders to gather input and feedback on the draft legislation.</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Public Accessibility: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Publish the finalized legislation on the national portal to make it easily accessible to the public.</a:t>
                      </a:r>
                      <a:endParaRPr sz="1300"/>
                    </a:p>
                    <a:p>
                      <a:pPr indent="0" lvl="0" marL="0" marR="0" rtl="0" algn="l">
                        <a:spcBef>
                          <a:spcPts val="0"/>
                        </a:spcBef>
                        <a:spcAft>
                          <a:spcPts val="0"/>
                        </a:spcAft>
                        <a:buClr>
                          <a:schemeClr val="dk1"/>
                        </a:buClr>
                        <a:buSzPts val="1900"/>
                        <a:buFont typeface="Calibri"/>
                        <a:buNone/>
                      </a:pPr>
                      <a:r>
                        <a:rPr b="0" i="0" lang="en-GB" sz="1700">
                          <a:solidFill>
                            <a:schemeClr val="dk1"/>
                          </a:solidFill>
                          <a:latin typeface="Helvetica Neue"/>
                          <a:ea typeface="Helvetica Neue"/>
                          <a:cs typeface="Helvetica Neue"/>
                          <a:sym typeface="Helvetica Neue"/>
                        </a:rPr>
                        <a:t>Check out </a:t>
                      </a:r>
                      <a:r>
                        <a:rPr b="0" i="0" lang="en-GB" sz="17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Eurostat’s</a:t>
                      </a:r>
                      <a:r>
                        <a:rPr b="0" i="0" lang="en-GB" sz="1700">
                          <a:solidFill>
                            <a:schemeClr val="dk1"/>
                          </a:solidFill>
                          <a:latin typeface="Helvetica Neue"/>
                          <a:ea typeface="Helvetica Neue"/>
                          <a:cs typeface="Helvetica Neue"/>
                          <a:sym typeface="Helvetica Neue"/>
                        </a:rPr>
                        <a:t> 2022 Rules of engagement for handling disinformation or </a:t>
                      </a:r>
                      <a:r>
                        <a:rPr b="0" i="0" lang="en-GB" sz="1700" u="sng">
                          <a:solidFill>
                            <a:schemeClr val="dk1"/>
                          </a:solidFill>
                          <a:latin typeface="Helvetica Neue"/>
                          <a:ea typeface="Helvetica Neue"/>
                          <a:cs typeface="Helvetica Neue"/>
                          <a:sym typeface="Helvetica Neue"/>
                          <a:hlinkClick r:id="rId4">
                            <a:extLst>
                              <a:ext uri="{A12FA001-AC4F-418D-AE19-62706E023703}">
                                <ahyp:hlinkClr val="tx"/>
                              </a:ext>
                            </a:extLst>
                          </a:hlinkClick>
                        </a:rPr>
                        <a:t>Council of Europe’s</a:t>
                      </a:r>
                      <a:r>
                        <a:rPr b="0" i="0" lang="en-GB" sz="1700">
                          <a:solidFill>
                            <a:schemeClr val="dk1"/>
                          </a:solidFill>
                          <a:latin typeface="Helvetica Neue"/>
                          <a:ea typeface="Helvetica Neue"/>
                          <a:cs typeface="Helvetica Neue"/>
                          <a:sym typeface="Helvetica Neue"/>
                        </a:rPr>
                        <a:t> guide</a:t>
                      </a:r>
                      <a:endParaRPr sz="1300"/>
                    </a:p>
                  </a:txBody>
                  <a:tcPr marT="34525" marB="34525" marR="69025" marL="69025"/>
                </a:tc>
              </a:tr>
              <a:tr h="51122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the </a:t>
                      </a:r>
                      <a:r>
                        <a:rPr lang="en-GB" sz="1700" u="sng">
                          <a:solidFill>
                            <a:schemeClr val="hlink"/>
                          </a:solidFill>
                          <a:latin typeface="Helvetica Neue"/>
                          <a:ea typeface="Helvetica Neue"/>
                          <a:cs typeface="Helvetica Neue"/>
                          <a:sym typeface="Helvetica Neue"/>
                          <a:hlinkClick r:id="rId5"/>
                        </a:rPr>
                        <a:t>Netherland’s</a:t>
                      </a:r>
                      <a:r>
                        <a:rPr lang="en-GB" sz="1700">
                          <a:latin typeface="Helvetica Neue"/>
                          <a:ea typeface="Helvetica Neue"/>
                          <a:cs typeface="Helvetica Neue"/>
                          <a:sym typeface="Helvetica Neue"/>
                        </a:rPr>
                        <a:t> page on misinformation</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34525" marB="34525" marR="69025" marL="69025"/>
                </a:tc>
              </a:tr>
            </a:tbl>
          </a:graphicData>
        </a:graphic>
      </p:graphicFrame>
      <p:pic>
        <p:nvPicPr>
          <p:cNvPr id="511" name="Google Shape;511;g2d3a82ef00d_11_1126"/>
          <p:cNvPicPr preferRelativeResize="0"/>
          <p:nvPr/>
        </p:nvPicPr>
        <p:blipFill rotWithShape="1">
          <a:blip r:embed="rId7">
            <a:alphaModFix/>
          </a:blip>
          <a:srcRect b="0" l="0" r="0" t="0"/>
          <a:stretch/>
        </p:blipFill>
        <p:spPr>
          <a:xfrm>
            <a:off x="67856" y="110138"/>
            <a:ext cx="2719724" cy="493003"/>
          </a:xfrm>
          <a:prstGeom prst="rect">
            <a:avLst/>
          </a:prstGeom>
          <a:noFill/>
          <a:ln>
            <a:noFill/>
          </a:ln>
        </p:spPr>
      </p:pic>
      <p:sp>
        <p:nvSpPr>
          <p:cNvPr id="512" name="Google Shape;512;g2d3a82ef00d_11_1126"/>
          <p:cNvSpPr txBox="1"/>
          <p:nvPr/>
        </p:nvSpPr>
        <p:spPr>
          <a:xfrm>
            <a:off x="2787580" y="-70548"/>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900"/>
              <a:buFont typeface="Roboto"/>
              <a:buNone/>
            </a:pPr>
            <a:r>
              <a:rPr b="0" i="0" lang="en-GB" sz="1900" u="none" cap="none" strike="noStrike">
                <a:solidFill>
                  <a:srgbClr val="000000"/>
                </a:solidFill>
                <a:latin typeface="Roboto"/>
                <a:ea typeface="Roboto"/>
                <a:cs typeface="Roboto"/>
                <a:sym typeface="Roboto"/>
              </a:rPr>
              <a:t>1</a:t>
            </a:r>
            <a:r>
              <a:rPr lang="en-GB" sz="1900">
                <a:latin typeface="Roboto"/>
                <a:ea typeface="Roboto"/>
                <a:cs typeface="Roboto"/>
                <a:sym typeface="Roboto"/>
              </a:rPr>
              <a:t>4</a:t>
            </a:r>
            <a:r>
              <a:rPr b="0" i="0" lang="en-GB" sz="1900" u="none" cap="none" strike="noStrike">
                <a:solidFill>
                  <a:srgbClr val="000000"/>
                </a:solidFill>
                <a:latin typeface="Roboto"/>
                <a:ea typeface="Roboto"/>
                <a:cs typeface="Roboto"/>
                <a:sym typeface="Roboto"/>
              </a:rPr>
              <a:t>. Legislation/law/regulation against misinformation, disinformation and/or fake news (#336)</a:t>
            </a:r>
            <a:endParaRPr sz="1500"/>
          </a:p>
        </p:txBody>
      </p:sp>
      <p:pic>
        <p:nvPicPr>
          <p:cNvPr id="513" name="Google Shape;513;g2d3a82ef00d_11_1126"/>
          <p:cNvPicPr preferRelativeResize="0"/>
          <p:nvPr/>
        </p:nvPicPr>
        <p:blipFill>
          <a:blip r:embed="rId8">
            <a:alphaModFix/>
          </a:blip>
          <a:stretch>
            <a:fillRect/>
          </a:stretch>
        </p:blipFill>
        <p:spPr>
          <a:xfrm>
            <a:off x="462850" y="5952075"/>
            <a:ext cx="778925" cy="778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graphicFrame>
        <p:nvGraphicFramePr>
          <p:cNvPr id="518" name="Google Shape;518;g2d3a82ef00d_11_1132"/>
          <p:cNvGraphicFramePr/>
          <p:nvPr/>
        </p:nvGraphicFramePr>
        <p:xfrm>
          <a:off x="6" y="570589"/>
          <a:ext cx="3000000" cy="3000000"/>
        </p:xfrm>
        <a:graphic>
          <a:graphicData uri="http://schemas.openxmlformats.org/drawingml/2006/table">
            <a:tbl>
              <a:tblPr bandRow="1" firstRow="1">
                <a:noFill/>
                <a:tableStyleId>{2123EC9F-B434-4D28-8D55-F346F87FAE27}</a:tableStyleId>
              </a:tblPr>
              <a:tblGrid>
                <a:gridCol w="1752125"/>
                <a:gridCol w="10439875"/>
              </a:tblGrid>
              <a:tr h="8119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Evidence of a cloud strategy for national governments which outlines the approach and framework for adopting, managing, and optimizing cloud computing services and resources to enhance efficiency, scalability, and security in digital government operations.</a:t>
                      </a:r>
                      <a:endParaRPr sz="1300"/>
                    </a:p>
                  </a:txBody>
                  <a:tcPr marT="34525" marB="34525" marR="69025" marL="69025" anchor="ctr"/>
                </a:tc>
              </a:tr>
              <a:tr h="5622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Crucial for transparently communicating the government's approach to leveraging cloud computing to improve efficiency, scalability, and security in digital operations.</a:t>
                      </a:r>
                      <a:endParaRPr sz="1300"/>
                    </a:p>
                  </a:txBody>
                  <a:tcPr marT="34525" marB="34525" marR="69025" marL="69025" anchor="b"/>
                </a:tc>
              </a:tr>
              <a:tr h="35586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Assess Current Infrastructure: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Evaluate existing IT systems for cloud compatibility.</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Set Clear Objectives: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Define specific goals for efficiency, security, and scalability.</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Choose Cloud Model: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Select the appropriate cloud deployment model based on requirements.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Develop Migration Plan: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Create a detailed strategy for migrating services and data to the cloud.</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Implement Security Measures: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Establish robust security protocols to protect data in the cloud.</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Monitor and Optimize: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Continuously monitor cloud performance and costs, making adjustments as needed</a:t>
                      </a:r>
                      <a:endParaRPr sz="1300"/>
                    </a:p>
                    <a:p>
                      <a:pPr indent="0" lvl="0" marL="0" marR="0" rtl="0" algn="l">
                        <a:spcBef>
                          <a:spcPts val="0"/>
                        </a:spcBef>
                        <a:spcAft>
                          <a:spcPts val="0"/>
                        </a:spcAft>
                        <a:buClr>
                          <a:schemeClr val="dk1"/>
                        </a:buClr>
                        <a:buSzPts val="1900"/>
                        <a:buFont typeface="Calibri"/>
                        <a:buNone/>
                      </a:pPr>
                      <a:r>
                        <a:rPr b="0" i="0" lang="en-GB" sz="1700">
                          <a:solidFill>
                            <a:schemeClr val="dk1"/>
                          </a:solidFill>
                          <a:latin typeface="Helvetica Neue"/>
                          <a:ea typeface="Helvetica Neue"/>
                          <a:cs typeface="Helvetica Neue"/>
                          <a:sym typeface="Helvetica Neue"/>
                        </a:rPr>
                        <a:t>Check out </a:t>
                      </a:r>
                      <a:r>
                        <a:rPr b="0" i="0" lang="en-GB" sz="17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Gov.UK’s</a:t>
                      </a:r>
                      <a:r>
                        <a:rPr b="0" i="0" lang="en-GB" sz="1700">
                          <a:solidFill>
                            <a:schemeClr val="dk1"/>
                          </a:solidFill>
                          <a:latin typeface="Helvetica Neue"/>
                          <a:ea typeface="Helvetica Neue"/>
                          <a:cs typeface="Helvetica Neue"/>
                          <a:sym typeface="Helvetica Neue"/>
                        </a:rPr>
                        <a:t> Cloud for the Public Sector or </a:t>
                      </a:r>
                      <a:r>
                        <a:rPr b="0" i="0" lang="en-GB" sz="1700" u="sng">
                          <a:solidFill>
                            <a:schemeClr val="dk1"/>
                          </a:solidFill>
                          <a:latin typeface="Helvetica Neue"/>
                          <a:ea typeface="Helvetica Neue"/>
                          <a:cs typeface="Helvetica Neue"/>
                          <a:sym typeface="Helvetica Neue"/>
                          <a:hlinkClick r:id="rId4">
                            <a:extLst>
                              <a:ext uri="{A12FA001-AC4F-418D-AE19-62706E023703}">
                                <ahyp:hlinkClr val="tx"/>
                              </a:ext>
                            </a:extLst>
                          </a:hlinkClick>
                        </a:rPr>
                        <a:t>CIO’s</a:t>
                      </a:r>
                      <a:r>
                        <a:rPr b="0" i="0" lang="en-GB" sz="1700">
                          <a:solidFill>
                            <a:schemeClr val="dk1"/>
                          </a:solidFill>
                          <a:latin typeface="Helvetica Neue"/>
                          <a:ea typeface="Helvetica Neue"/>
                          <a:cs typeface="Helvetica Neue"/>
                          <a:sym typeface="Helvetica Neue"/>
                        </a:rPr>
                        <a:t> Cloud Infrastructure Guidance Resources</a:t>
                      </a:r>
                      <a:endParaRPr sz="1300"/>
                    </a:p>
                  </a:txBody>
                  <a:tcPr marT="34525" marB="34525" marR="69025" marL="69025"/>
                </a:tc>
              </a:tr>
              <a:tr h="5622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5"/>
                        </a:rPr>
                        <a:t>Türkiye’s</a:t>
                      </a:r>
                      <a:r>
                        <a:rPr lang="en-GB" sz="1700">
                          <a:latin typeface="Helvetica Neue"/>
                          <a:ea typeface="Helvetica Neue"/>
                          <a:cs typeface="Helvetica Neue"/>
                          <a:sym typeface="Helvetica Neue"/>
                        </a:rPr>
                        <a:t> cloud strategy page</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34525" marB="34525" marR="69025" marL="69025"/>
                </a:tc>
              </a:tr>
            </a:tbl>
          </a:graphicData>
        </a:graphic>
      </p:graphicFrame>
      <p:pic>
        <p:nvPicPr>
          <p:cNvPr id="519" name="Google Shape;519;g2d3a82ef00d_11_1132"/>
          <p:cNvPicPr preferRelativeResize="0"/>
          <p:nvPr/>
        </p:nvPicPr>
        <p:blipFill rotWithShape="1">
          <a:blip r:embed="rId7">
            <a:alphaModFix/>
          </a:blip>
          <a:srcRect b="0" l="0" r="0" t="0"/>
          <a:stretch/>
        </p:blipFill>
        <p:spPr>
          <a:xfrm>
            <a:off x="67856" y="2"/>
            <a:ext cx="2719724" cy="493003"/>
          </a:xfrm>
          <a:prstGeom prst="rect">
            <a:avLst/>
          </a:prstGeom>
          <a:noFill/>
          <a:ln>
            <a:noFill/>
          </a:ln>
        </p:spPr>
      </p:pic>
      <p:sp>
        <p:nvSpPr>
          <p:cNvPr id="520" name="Google Shape;520;g2d3a82ef00d_11_1132"/>
          <p:cNvSpPr txBox="1"/>
          <p:nvPr/>
        </p:nvSpPr>
        <p:spPr>
          <a:xfrm>
            <a:off x="3069805" y="-192548"/>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Roboto"/>
              <a:buNone/>
            </a:pPr>
            <a:r>
              <a:rPr b="0" i="0" lang="en-GB" sz="2400" u="none" cap="none" strike="noStrike">
                <a:solidFill>
                  <a:srgbClr val="000000"/>
                </a:solidFill>
                <a:latin typeface="Roboto"/>
                <a:ea typeface="Roboto"/>
                <a:cs typeface="Roboto"/>
                <a:sym typeface="Roboto"/>
              </a:rPr>
              <a:t>1</a:t>
            </a:r>
            <a:r>
              <a:rPr lang="en-GB" sz="2400">
                <a:latin typeface="Roboto"/>
                <a:ea typeface="Roboto"/>
                <a:cs typeface="Roboto"/>
                <a:sym typeface="Roboto"/>
              </a:rPr>
              <a:t>5</a:t>
            </a:r>
            <a:r>
              <a:rPr b="0" i="0" lang="en-GB" sz="2400" u="none" cap="none" strike="noStrike">
                <a:solidFill>
                  <a:srgbClr val="000000"/>
                </a:solidFill>
                <a:latin typeface="Roboto"/>
                <a:ea typeface="Roboto"/>
                <a:cs typeface="Roboto"/>
                <a:sym typeface="Roboto"/>
              </a:rPr>
              <a:t>. A cloud strategy or equivalent(#343)</a:t>
            </a:r>
            <a:endParaRPr sz="1500"/>
          </a:p>
        </p:txBody>
      </p:sp>
      <p:pic>
        <p:nvPicPr>
          <p:cNvPr id="521" name="Google Shape;521;g2d3a82ef00d_11_1132"/>
          <p:cNvPicPr preferRelativeResize="0"/>
          <p:nvPr/>
        </p:nvPicPr>
        <p:blipFill rotWithShape="1">
          <a:blip r:embed="rId8">
            <a:alphaModFix/>
          </a:blip>
          <a:srcRect b="0" l="0" r="0" t="0"/>
          <a:stretch/>
        </p:blipFill>
        <p:spPr>
          <a:xfrm>
            <a:off x="447002" y="6020270"/>
            <a:ext cx="883920" cy="5867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aphicFrame>
        <p:nvGraphicFramePr>
          <p:cNvPr id="526" name="Google Shape;526;g2d3a82ef00d_11_1138"/>
          <p:cNvGraphicFramePr/>
          <p:nvPr/>
        </p:nvGraphicFramePr>
        <p:xfrm>
          <a:off x="-11" y="773490"/>
          <a:ext cx="3000000" cy="3000000"/>
        </p:xfrm>
        <a:graphic>
          <a:graphicData uri="http://schemas.openxmlformats.org/drawingml/2006/table">
            <a:tbl>
              <a:tblPr bandRow="1" firstRow="1">
                <a:noFill/>
                <a:tableStyleId>{2123EC9F-B434-4D28-8D55-F346F87FAE27}</a:tableStyleId>
              </a:tblPr>
              <a:tblGrid>
                <a:gridCol w="1752125"/>
                <a:gridCol w="10439875"/>
              </a:tblGrid>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34525" marB="34525" marR="69025" marL="690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Evidence of a government strategy on its approach to leveraging AI technologies to improve public services, enhance decision-making processes, and drive innovation in governance</a:t>
                      </a:r>
                      <a:endParaRPr sz="1300"/>
                    </a:p>
                  </a:txBody>
                  <a:tcPr marT="34525" marB="34525" marR="69025" marL="69025" anchor="ctr"/>
                </a:tc>
              </a:tr>
              <a:tr h="393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Crucial as it promotes transparency, ensures responsible AI deployment, and fosters public trust in government AI initiatives.</a:t>
                      </a:r>
                      <a:endParaRPr sz="1700">
                        <a:latin typeface="Helvetica Neue"/>
                        <a:ea typeface="Helvetica Neue"/>
                        <a:cs typeface="Helvetica Neue"/>
                        <a:sym typeface="Helvetica Neue"/>
                      </a:endParaRPr>
                    </a:p>
                  </a:txBody>
                  <a:tcPr marT="34525" marB="34525" marR="69025" marL="69025" anchor="b"/>
                </a:tc>
              </a:tr>
              <a:tr h="26655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34525" marB="34525" marR="69025" marL="69025"/>
                </a:tc>
                <a:tc>
                  <a:txBody>
                    <a:bodyPr/>
                    <a:lstStyle/>
                    <a:p>
                      <a:pPr indent="0" lvl="0" marL="0" marR="0" rtl="0" algn="l">
                        <a:lnSpc>
                          <a:spcPct val="100000"/>
                        </a:lnSpc>
                        <a:spcBef>
                          <a:spcPts val="0"/>
                        </a:spcBef>
                        <a:spcAft>
                          <a:spcPts val="0"/>
                        </a:spcAft>
                        <a:buClr>
                          <a:schemeClr val="dk1"/>
                        </a:buClr>
                        <a:buSzPts val="1900"/>
                        <a:buFont typeface="Helvetica Neue"/>
                        <a:buNone/>
                      </a:pPr>
                      <a:r>
                        <a:rPr b="1" lang="en-GB" sz="1700">
                          <a:latin typeface="Helvetica Neue"/>
                          <a:ea typeface="Helvetica Neue"/>
                          <a:cs typeface="Helvetica Neue"/>
                          <a:sym typeface="Helvetica Neue"/>
                        </a:rPr>
                        <a:t>Indicative Steps:</a:t>
                      </a:r>
                      <a:endParaRPr b="1" i="0" sz="1700">
                        <a:solidFill>
                          <a:schemeClr val="dk1"/>
                        </a:solidFill>
                        <a:latin typeface="Helvetica Neue"/>
                        <a:ea typeface="Helvetica Neue"/>
                        <a:cs typeface="Helvetica Neue"/>
                        <a:sym typeface="Helvetica Neue"/>
                      </a:endParaRPr>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Conduct AI readiness assessment: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Evaluate government readiness for AI adoption, including infrastructure and potential applications.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Define strategic objectives: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Identify goals aligned with government priorities and citizen needs.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Develop AI governance framework: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Establish policies and guidelines for AI development and usage.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Foster collaboration: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Engage stakeholders for knowledge-sharing and collaboration.</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Promote AI literacy: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Implement initiatives to enhance understanding of AI concepts and benefits.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Helvetica Neue"/>
                          <a:ea typeface="Helvetica Neue"/>
                          <a:cs typeface="Helvetica Neue"/>
                          <a:sym typeface="Helvetica Neue"/>
                        </a:rPr>
                        <a:t>Monitor and evaluate: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Helvetica Neue"/>
                          <a:ea typeface="Helvetica Neue"/>
                          <a:cs typeface="Helvetica Neue"/>
                          <a:sym typeface="Helvetica Neue"/>
                        </a:rPr>
                        <a:t>Establish mechanisms to track implementation progress and adapt strategies.</a:t>
                      </a:r>
                      <a:endParaRPr sz="1300"/>
                    </a:p>
                    <a:p>
                      <a:pPr indent="0" lvl="0" marL="0" marR="0" rtl="0" algn="l">
                        <a:spcBef>
                          <a:spcPts val="0"/>
                        </a:spcBef>
                        <a:spcAft>
                          <a:spcPts val="0"/>
                        </a:spcAft>
                        <a:buClr>
                          <a:schemeClr val="dk1"/>
                        </a:buClr>
                        <a:buSzPts val="1900"/>
                        <a:buFont typeface="Calibri"/>
                        <a:buNone/>
                      </a:pPr>
                      <a:r>
                        <a:rPr b="0" lang="en-GB" sz="1700">
                          <a:latin typeface="Helvetica Neue"/>
                          <a:ea typeface="Helvetica Neue"/>
                          <a:cs typeface="Helvetica Neue"/>
                          <a:sym typeface="Helvetica Neue"/>
                        </a:rPr>
                        <a:t>Check out the </a:t>
                      </a:r>
                      <a:r>
                        <a:rPr b="0" lang="en-GB" sz="1700" u="sng">
                          <a:solidFill>
                            <a:schemeClr val="hlink"/>
                          </a:solidFill>
                          <a:latin typeface="Helvetica Neue"/>
                          <a:ea typeface="Helvetica Neue"/>
                          <a:cs typeface="Helvetica Neue"/>
                          <a:sym typeface="Helvetica Neue"/>
                          <a:hlinkClick r:id="rId3"/>
                        </a:rPr>
                        <a:t>Center of Excellence </a:t>
                      </a:r>
                      <a:r>
                        <a:rPr b="0" lang="en-GB" sz="1700">
                          <a:latin typeface="Helvetica Neue"/>
                          <a:ea typeface="Helvetica Neue"/>
                          <a:cs typeface="Helvetica Neue"/>
                          <a:sym typeface="Helvetica Neue"/>
                        </a:rPr>
                        <a:t>AI Guide for Government or the </a:t>
                      </a:r>
                      <a:r>
                        <a:rPr b="0" lang="en-GB" sz="1700" u="sng">
                          <a:solidFill>
                            <a:schemeClr val="hlink"/>
                          </a:solidFill>
                          <a:latin typeface="Helvetica Neue"/>
                          <a:ea typeface="Helvetica Neue"/>
                          <a:cs typeface="Helvetica Neue"/>
                          <a:sym typeface="Helvetica Neue"/>
                          <a:hlinkClick r:id="rId4"/>
                        </a:rPr>
                        <a:t>United </a:t>
                      </a:r>
                      <a:r>
                        <a:rPr lang="en-GB" sz="1700" u="sng">
                          <a:solidFill>
                            <a:schemeClr val="hlink"/>
                          </a:solidFill>
                          <a:latin typeface="Helvetica Neue"/>
                          <a:ea typeface="Helvetica Neue"/>
                          <a:cs typeface="Helvetica Neue"/>
                          <a:sym typeface="Helvetica Neue"/>
                          <a:hlinkClick r:id="rId5"/>
                        </a:rPr>
                        <a:t>Nations</a:t>
                      </a:r>
                      <a:r>
                        <a:rPr b="0" lang="en-GB" sz="1700" u="sng">
                          <a:solidFill>
                            <a:schemeClr val="hlink"/>
                          </a:solidFill>
                          <a:latin typeface="Helvetica Neue"/>
                          <a:ea typeface="Helvetica Neue"/>
                          <a:cs typeface="Helvetica Neue"/>
                          <a:sym typeface="Helvetica Neue"/>
                          <a:hlinkClick r:id="rId6"/>
                        </a:rPr>
                        <a:t> </a:t>
                      </a:r>
                      <a:r>
                        <a:rPr b="0" lang="en-GB" sz="1700">
                          <a:latin typeface="Helvetica Neue"/>
                          <a:ea typeface="Helvetica Neue"/>
                          <a:cs typeface="Helvetica Neue"/>
                          <a:sym typeface="Helvetica Neue"/>
                        </a:rPr>
                        <a:t>resource guide </a:t>
                      </a:r>
                      <a:endParaRPr sz="1300"/>
                    </a:p>
                  </a:txBody>
                  <a:tcPr marT="34525" marB="34525" marR="69025" marL="69025"/>
                </a:tc>
              </a:tr>
              <a:tr h="51122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300"/>
                    </a:p>
                  </a:txBody>
                  <a:tcPr marT="34525" marB="34525" marR="69025" marL="690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7"/>
                        </a:rPr>
                        <a:t>Switzerland’s</a:t>
                      </a:r>
                      <a:r>
                        <a:rPr lang="en-GB" sz="1700">
                          <a:latin typeface="Helvetica Neue"/>
                          <a:ea typeface="Helvetica Neue"/>
                          <a:cs typeface="Helvetica Neue"/>
                          <a:sym typeface="Helvetica Neue"/>
                        </a:rPr>
                        <a:t> page on its use of AI</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8"/>
                        </a:rPr>
                        <a:t>here</a:t>
                      </a:r>
                      <a:endParaRPr sz="1300"/>
                    </a:p>
                  </a:txBody>
                  <a:tcPr marT="34525" marB="34525" marR="69025" marL="69025"/>
                </a:tc>
              </a:tr>
            </a:tbl>
          </a:graphicData>
        </a:graphic>
      </p:graphicFrame>
      <p:pic>
        <p:nvPicPr>
          <p:cNvPr id="527" name="Google Shape;527;g2d3a82ef00d_11_1138"/>
          <p:cNvPicPr preferRelativeResize="0"/>
          <p:nvPr/>
        </p:nvPicPr>
        <p:blipFill rotWithShape="1">
          <a:blip r:embed="rId9">
            <a:alphaModFix/>
          </a:blip>
          <a:srcRect b="0" l="0" r="0" t="0"/>
          <a:stretch/>
        </p:blipFill>
        <p:spPr>
          <a:xfrm>
            <a:off x="67856" y="190145"/>
            <a:ext cx="2719724" cy="493003"/>
          </a:xfrm>
          <a:prstGeom prst="rect">
            <a:avLst/>
          </a:prstGeom>
          <a:noFill/>
          <a:ln>
            <a:noFill/>
          </a:ln>
        </p:spPr>
      </p:pic>
      <p:sp>
        <p:nvSpPr>
          <p:cNvPr id="528" name="Google Shape;528;g2d3a82ef00d_11_1138"/>
          <p:cNvSpPr txBox="1"/>
          <p:nvPr/>
        </p:nvSpPr>
        <p:spPr>
          <a:xfrm>
            <a:off x="2787580" y="99802"/>
            <a:ext cx="97272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Roboto"/>
              <a:buNone/>
            </a:pPr>
            <a:r>
              <a:rPr b="0" i="0" lang="en-GB" sz="2000" u="none" cap="none" strike="noStrike">
                <a:solidFill>
                  <a:srgbClr val="000000"/>
                </a:solidFill>
                <a:latin typeface="Roboto"/>
                <a:ea typeface="Roboto"/>
                <a:cs typeface="Roboto"/>
                <a:sym typeface="Roboto"/>
              </a:rPr>
              <a:t>1</a:t>
            </a:r>
            <a:r>
              <a:rPr lang="en-GB" sz="2000">
                <a:latin typeface="Roboto"/>
                <a:ea typeface="Roboto"/>
                <a:cs typeface="Roboto"/>
                <a:sym typeface="Roboto"/>
              </a:rPr>
              <a:t>6</a:t>
            </a:r>
            <a:r>
              <a:rPr b="0" i="0" lang="en-GB" sz="2000" u="none" cap="none" strike="noStrike">
                <a:solidFill>
                  <a:srgbClr val="000000"/>
                </a:solidFill>
                <a:latin typeface="Roboto"/>
                <a:ea typeface="Roboto"/>
                <a:cs typeface="Roboto"/>
                <a:sym typeface="Roboto"/>
              </a:rPr>
              <a:t>. Strategy or equivalent on the use of artificial intelligence (AI enabled) (#344)</a:t>
            </a:r>
            <a:endParaRPr sz="1500"/>
          </a:p>
        </p:txBody>
      </p:sp>
      <p:pic>
        <p:nvPicPr>
          <p:cNvPr id="529" name="Google Shape;529;g2d3a82ef00d_11_1138"/>
          <p:cNvPicPr preferRelativeResize="0"/>
          <p:nvPr/>
        </p:nvPicPr>
        <p:blipFill rotWithShape="1">
          <a:blip r:embed="rId10">
            <a:alphaModFix/>
          </a:blip>
          <a:srcRect b="0" l="0" r="0" t="0"/>
          <a:stretch/>
        </p:blipFill>
        <p:spPr>
          <a:xfrm>
            <a:off x="592451" y="5923391"/>
            <a:ext cx="566927" cy="566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2ba7bbf45a4_1_1579"/>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268" name="Google Shape;268;g2ba7bbf45a4_1_1579"/>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269" name="Google Shape;269;g2ba7bbf45a4_1_1579"/>
          <p:cNvSpPr txBox="1"/>
          <p:nvPr>
            <p:ph type="ctrTitle"/>
          </p:nvPr>
        </p:nvSpPr>
        <p:spPr>
          <a:xfrm>
            <a:off x="1524000" y="1122363"/>
            <a:ext cx="9144000" cy="23877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GB"/>
              <a:t>Welcome &amp; Course Overview</a:t>
            </a:r>
            <a:endParaRPr/>
          </a:p>
          <a:p>
            <a:pPr indent="0" lvl="0" marL="0" rtl="0" algn="l">
              <a:spcBef>
                <a:spcPts val="0"/>
              </a:spcBef>
              <a:spcAft>
                <a:spcPts val="0"/>
              </a:spcAft>
              <a:buNone/>
            </a:pPr>
            <a:r>
              <a:rPr lang="en-GB"/>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id="534" name="Google Shape;534;g2d3a82ef00d_11_1144"/>
          <p:cNvPicPr preferRelativeResize="0"/>
          <p:nvPr/>
        </p:nvPicPr>
        <p:blipFill rotWithShape="1">
          <a:blip r:embed="rId3">
            <a:alphaModFix/>
          </a:blip>
          <a:srcRect b="3497" l="1903" r="0" t="7288"/>
          <a:stretch/>
        </p:blipFill>
        <p:spPr>
          <a:xfrm>
            <a:off x="67856" y="280488"/>
            <a:ext cx="12242676" cy="6868483"/>
          </a:xfrm>
          <a:prstGeom prst="rect">
            <a:avLst/>
          </a:prstGeom>
          <a:noFill/>
          <a:ln>
            <a:noFill/>
          </a:ln>
        </p:spPr>
      </p:pic>
      <p:sp>
        <p:nvSpPr>
          <p:cNvPr id="535" name="Google Shape;535;g2d3a82ef00d_11_1144"/>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536" name="Google Shape;536;g2d3a82ef00d_11_1144"/>
          <p:cNvPicPr preferRelativeResize="0"/>
          <p:nvPr/>
        </p:nvPicPr>
        <p:blipFill rotWithShape="1">
          <a:blip r:embed="rId4">
            <a:alphaModFix/>
          </a:blip>
          <a:srcRect b="0" l="0" r="0" t="0"/>
          <a:stretch/>
        </p:blipFill>
        <p:spPr>
          <a:xfrm>
            <a:off x="67856" y="280488"/>
            <a:ext cx="2719724" cy="493003"/>
          </a:xfrm>
          <a:prstGeom prst="rect">
            <a:avLst/>
          </a:prstGeom>
          <a:noFill/>
          <a:ln>
            <a:noFill/>
          </a:ln>
        </p:spPr>
      </p:pic>
      <p:sp>
        <p:nvSpPr>
          <p:cNvPr id="537" name="Google Shape;537;g2d3a82ef00d_11_1144"/>
          <p:cNvSpPr txBox="1"/>
          <p:nvPr/>
        </p:nvSpPr>
        <p:spPr>
          <a:xfrm>
            <a:off x="2864748" y="99802"/>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Content Provision</a:t>
            </a:r>
            <a:endParaRPr sz="1500"/>
          </a:p>
        </p:txBody>
      </p:sp>
      <p:graphicFrame>
        <p:nvGraphicFramePr>
          <p:cNvPr id="538" name="Google Shape;538;g2d3a82ef00d_11_1144"/>
          <p:cNvGraphicFramePr/>
          <p:nvPr/>
        </p:nvGraphicFramePr>
        <p:xfrm>
          <a:off x="171099" y="1252225"/>
          <a:ext cx="3000000" cy="3000000"/>
        </p:xfrm>
        <a:graphic>
          <a:graphicData uri="http://schemas.openxmlformats.org/drawingml/2006/table">
            <a:tbl>
              <a:tblPr bandRow="1" firstRow="1">
                <a:noFill/>
                <a:tableStyleId>{2123EC9F-B434-4D28-8D55-F346F87FAE27}</a:tableStyleId>
              </a:tblPr>
              <a:tblGrid>
                <a:gridCol w="3873375"/>
                <a:gridCol w="7662675"/>
              </a:tblGrid>
              <a:tr h="416275">
                <a:tc>
                  <a:txBody>
                    <a:bodyPr/>
                    <a:lstStyle/>
                    <a:p>
                      <a:pPr indent="0" lvl="0" marL="0" marR="0" rtl="0" algn="l">
                        <a:spcBef>
                          <a:spcPts val="0"/>
                        </a:spcBef>
                        <a:spcAft>
                          <a:spcPts val="0"/>
                        </a:spcAft>
                        <a:buNone/>
                      </a:pPr>
                      <a:r>
                        <a:rPr lang="en-GB" sz="2000">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2000">
                          <a:latin typeface="Helvetica Neue"/>
                          <a:ea typeface="Helvetica Neue"/>
                          <a:cs typeface="Helvetica Neue"/>
                          <a:sym typeface="Helvetica Neue"/>
                        </a:rPr>
                        <a:t>Description</a:t>
                      </a:r>
                      <a:endParaRPr sz="1500"/>
                    </a:p>
                  </a:txBody>
                  <a:tcPr marT="32175" marB="32175" marR="64300" marL="64300"/>
                </a:tc>
              </a:tr>
              <a:tr h="34752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5"/>
                        </a:rPr>
                        <a:t>1. #015 Foreign language support</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lang="en-GB" sz="1600">
                          <a:latin typeface="Calibri"/>
                          <a:ea typeface="Calibri"/>
                          <a:cs typeface="Calibri"/>
                          <a:sym typeface="Calibri"/>
                        </a:rPr>
                        <a:t>Evidence of the national portal(s) available in more than one official language</a:t>
                      </a:r>
                      <a:endParaRPr sz="1500"/>
                    </a:p>
                  </a:txBody>
                  <a:tcPr marT="32175" marB="32175" marR="64300" marL="64300"/>
                </a:tc>
              </a:tr>
              <a:tr h="34752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6"/>
                        </a:rPr>
                        <a:t>2. #028 Procurement announcements</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Evidence of announcements of forthcoming procurement/ bidding processes</a:t>
                      </a:r>
                      <a:endParaRPr sz="1500"/>
                    </a:p>
                  </a:txBody>
                  <a:tcPr marT="32175" marB="32175" marR="64300" marL="64300"/>
                </a:tc>
              </a:tr>
              <a:tr h="34752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7"/>
                        </a:rPr>
                        <a:t>3. #030 Procurement results</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Information about results of procurement/bidding processes online</a:t>
                      </a:r>
                      <a:endParaRPr sz="1500"/>
                    </a:p>
                  </a:txBody>
                  <a:tcPr marT="32175" marB="32175" marR="64300" marL="64300"/>
                </a:tc>
              </a:tr>
              <a:tr h="62257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8"/>
                        </a:rPr>
                        <a:t>4. #088 Web statistics</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Evidence of web statistics on usage, such as new visits, total page views, average time on site</a:t>
                      </a:r>
                      <a:endParaRPr b="0" sz="1600">
                        <a:latin typeface="Calibri"/>
                        <a:ea typeface="Calibri"/>
                        <a:cs typeface="Calibri"/>
                        <a:sym typeface="Calibri"/>
                      </a:endParaRPr>
                    </a:p>
                  </a:txBody>
                  <a:tcPr marT="32175" marB="32175" marR="64300" marL="64300"/>
                </a:tc>
              </a:tr>
              <a:tr h="59302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9"/>
                        </a:rPr>
                        <a:t>5. #117 Available scholarships or other funding</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Information on available scholarships or other forms of government funding for Education</a:t>
                      </a:r>
                      <a:endParaRPr sz="1500"/>
                    </a:p>
                  </a:txBody>
                  <a:tcPr marT="32175" marB="32175" marR="64300" marL="64300"/>
                </a:tc>
              </a:tr>
              <a:tr h="34752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10"/>
                        </a:rPr>
                        <a:t>6. #129 Employment for youth</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Evidence of links and references for Employment for youth</a:t>
                      </a:r>
                      <a:endParaRPr b="0" sz="1600">
                        <a:latin typeface="Calibri"/>
                        <a:ea typeface="Calibri"/>
                        <a:cs typeface="Calibri"/>
                        <a:sym typeface="Calibri"/>
                      </a:endParaRPr>
                    </a:p>
                  </a:txBody>
                  <a:tcPr marT="32175" marB="32175" marR="64300" marL="64300"/>
                </a:tc>
              </a:tr>
              <a:tr h="62257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11"/>
                        </a:rPr>
                        <a:t>7. #131a Workers' compensation benefits</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Information on how users can apply online for workers' compensation benefits due to illness and injury</a:t>
                      </a:r>
                      <a:endParaRPr b="0" sz="1600">
                        <a:latin typeface="Calibri"/>
                        <a:ea typeface="Calibri"/>
                        <a:cs typeface="Calibri"/>
                        <a:sym typeface="Calibri"/>
                      </a:endParaRPr>
                    </a:p>
                  </a:txBody>
                  <a:tcPr marT="32175" marB="32175" marR="64300" marL="64300"/>
                </a:tc>
              </a:tr>
              <a:tr h="347525">
                <a:tc>
                  <a:txBody>
                    <a:bodyPr/>
                    <a:lstStyle/>
                    <a:p>
                      <a:pPr indent="0" lvl="0" marL="0" marR="0" rtl="0" algn="l">
                        <a:spcBef>
                          <a:spcPts val="0"/>
                        </a:spcBef>
                        <a:spcAft>
                          <a:spcPts val="0"/>
                        </a:spcAft>
                        <a:buNone/>
                      </a:pPr>
                      <a:r>
                        <a:rPr b="0" lang="en-GB" sz="1600" u="sng">
                          <a:solidFill>
                            <a:schemeClr val="hlink"/>
                          </a:solidFill>
                          <a:latin typeface="Calibri"/>
                          <a:ea typeface="Calibri"/>
                          <a:cs typeface="Calibri"/>
                          <a:sym typeface="Calibri"/>
                          <a:hlinkClick action="ppaction://hlinksldjump" r:id="rId12"/>
                        </a:rPr>
                        <a:t>8. #150 Long term care</a:t>
                      </a:r>
                      <a:endParaRPr b="0" sz="1600">
                        <a:latin typeface="Calibri"/>
                        <a:ea typeface="Calibri"/>
                        <a:cs typeface="Calibri"/>
                        <a:sym typeface="Calibri"/>
                      </a:endParaRPr>
                    </a:p>
                  </a:txBody>
                  <a:tcPr marT="19075" marB="19075" marR="28575" marL="28575" anchor="b"/>
                </a:tc>
                <a:tc>
                  <a:txBody>
                    <a:bodyPr/>
                    <a:lstStyle/>
                    <a:p>
                      <a:pPr indent="0" lvl="0" marL="0" marR="0" rtl="0" algn="l">
                        <a:spcBef>
                          <a:spcPts val="0"/>
                        </a:spcBef>
                        <a:spcAft>
                          <a:spcPts val="0"/>
                        </a:spcAft>
                        <a:buNone/>
                      </a:pPr>
                      <a:r>
                        <a:rPr b="0" lang="en-GB" sz="1600">
                          <a:latin typeface="Calibri"/>
                          <a:ea typeface="Calibri"/>
                          <a:cs typeface="Calibri"/>
                          <a:sym typeface="Calibri"/>
                        </a:rPr>
                        <a:t>Information on how older persons can apply for long term care.</a:t>
                      </a:r>
                      <a:endParaRPr b="0" sz="1600">
                        <a:latin typeface="Calibri"/>
                        <a:ea typeface="Calibri"/>
                        <a:cs typeface="Calibri"/>
                        <a:sym typeface="Calibri"/>
                      </a:endParaRPr>
                    </a:p>
                  </a:txBody>
                  <a:tcPr marT="32175" marB="32175" marR="64300" marL="6430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2d3a82ef00d_11_1152"/>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544" name="Google Shape;544;g2d3a82ef00d_11_1152"/>
          <p:cNvPicPr preferRelativeResize="0"/>
          <p:nvPr/>
        </p:nvPicPr>
        <p:blipFill rotWithShape="1">
          <a:blip r:embed="rId3">
            <a:alphaModFix/>
          </a:blip>
          <a:srcRect b="0" l="0" r="0" t="0"/>
          <a:stretch/>
        </p:blipFill>
        <p:spPr>
          <a:xfrm>
            <a:off x="145024" y="187682"/>
            <a:ext cx="2719724" cy="493003"/>
          </a:xfrm>
          <a:prstGeom prst="rect">
            <a:avLst/>
          </a:prstGeom>
          <a:noFill/>
          <a:ln>
            <a:noFill/>
          </a:ln>
        </p:spPr>
      </p:pic>
      <p:sp>
        <p:nvSpPr>
          <p:cNvPr id="545" name="Google Shape;545;g2d3a82ef00d_11_1152"/>
          <p:cNvSpPr txBox="1"/>
          <p:nvPr/>
        </p:nvSpPr>
        <p:spPr>
          <a:xfrm>
            <a:off x="3052317" y="99419"/>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Helvetica Neue"/>
              <a:buNone/>
            </a:pPr>
            <a:r>
              <a:rPr b="0" i="0" lang="en-GB" sz="3100" u="none" cap="none" strike="noStrike">
                <a:solidFill>
                  <a:srgbClr val="000000"/>
                </a:solidFill>
                <a:latin typeface="Helvetica Neue"/>
                <a:ea typeface="Helvetica Neue"/>
                <a:cs typeface="Helvetica Neue"/>
                <a:sym typeface="Helvetica Neue"/>
              </a:rPr>
              <a:t>1. Foreign language support (#015)</a:t>
            </a:r>
            <a:endParaRPr b="0" i="0" sz="3100" u="none" cap="none" strike="noStrike">
              <a:solidFill>
                <a:srgbClr val="000000"/>
              </a:solidFill>
              <a:latin typeface="Roboto"/>
              <a:ea typeface="Roboto"/>
              <a:cs typeface="Roboto"/>
              <a:sym typeface="Roboto"/>
            </a:endParaRPr>
          </a:p>
        </p:txBody>
      </p:sp>
      <p:graphicFrame>
        <p:nvGraphicFramePr>
          <p:cNvPr id="546" name="Google Shape;546;g2d3a82ef00d_11_1152"/>
          <p:cNvGraphicFramePr/>
          <p:nvPr/>
        </p:nvGraphicFramePr>
        <p:xfrm>
          <a:off x="-25" y="977537"/>
          <a:ext cx="3000000" cy="3000000"/>
        </p:xfrm>
        <a:graphic>
          <a:graphicData uri="http://schemas.openxmlformats.org/drawingml/2006/table">
            <a:tbl>
              <a:tblPr bandRow="1" firstRow="1">
                <a:noFill/>
                <a:tableStyleId>{2123EC9F-B434-4D28-8D55-F346F87FAE27}</a:tableStyleId>
              </a:tblPr>
              <a:tblGrid>
                <a:gridCol w="1761875"/>
                <a:gridCol w="10430175"/>
              </a:tblGrid>
              <a:tr h="6194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What </a:t>
                      </a:r>
                      <a:endParaRPr sz="1500"/>
                    </a:p>
                  </a:txBody>
                  <a:tcPr marT="28300" marB="28300" marR="56625" marL="56625"/>
                </a:tc>
                <a:tc>
                  <a:txBody>
                    <a:bodyPr/>
                    <a:lstStyle/>
                    <a:p>
                      <a:pPr indent="0" lvl="0" marL="0" marR="0" rtl="0" algn="l">
                        <a:spcBef>
                          <a:spcPts val="0"/>
                        </a:spcBef>
                        <a:spcAft>
                          <a:spcPts val="0"/>
                        </a:spcAft>
                        <a:buNone/>
                      </a:pPr>
                      <a:r>
                        <a:rPr b="0" lang="en-GB" sz="1900">
                          <a:latin typeface="Helvetica Neue"/>
                          <a:ea typeface="Helvetica Neue"/>
                          <a:cs typeface="Helvetica Neue"/>
                          <a:sym typeface="Helvetica Neue"/>
                        </a:rPr>
                        <a:t>Provision of information or services in the MGP in another language besides the official or primary country language.</a:t>
                      </a:r>
                      <a:endParaRPr sz="1500"/>
                    </a:p>
                  </a:txBody>
                  <a:tcPr marT="28300" marB="28300" marR="56625" marL="56625" anchor="ctr"/>
                </a:tc>
              </a:tr>
              <a:tr h="9002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Why</a:t>
                      </a:r>
                      <a:endParaRPr sz="1500"/>
                    </a:p>
                  </a:txBody>
                  <a:tcPr marT="28300" marB="28300" marR="56625" marL="566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Ensures inclusivity and accessibility, enabling diverse communities within the country to access essential services, information, and resources effectively, fostering a sense of belonging and participation.</a:t>
                      </a:r>
                      <a:endParaRPr sz="1500"/>
                    </a:p>
                  </a:txBody>
                  <a:tcPr marT="28300" marB="28300" marR="56625" marL="56625" anchor="b"/>
                </a:tc>
              </a:tr>
              <a:tr h="2670075">
                <a:tc>
                  <a:txBody>
                    <a:bodyPr/>
                    <a:lstStyle/>
                    <a:p>
                      <a:pPr indent="0" lvl="0" marL="0" marR="0" rtl="0" algn="l">
                        <a:spcBef>
                          <a:spcPts val="0"/>
                        </a:spcBef>
                        <a:spcAft>
                          <a:spcPts val="0"/>
                        </a:spcAft>
                        <a:buNone/>
                      </a:pPr>
                      <a:r>
                        <a:rPr b="1" lang="en-GB" sz="2000">
                          <a:latin typeface="Helvetica Neue"/>
                          <a:ea typeface="Helvetica Neue"/>
                          <a:cs typeface="Helvetica Neue"/>
                          <a:sym typeface="Helvetica Neue"/>
                        </a:rPr>
                        <a:t>How?</a:t>
                      </a:r>
                      <a:endParaRPr sz="1500"/>
                    </a:p>
                  </a:txBody>
                  <a:tcPr marT="28300" marB="28300" marR="56625" marL="56625"/>
                </a:tc>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Identify Target Languages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Determine which languages are widely spoken within the country served by the national government.</a:t>
                      </a:r>
                      <a:endParaRPr sz="1500"/>
                    </a:p>
                    <a:p>
                      <a:pPr indent="-349250" lvl="0" marL="342900" marR="0" rtl="0" algn="l">
                        <a:spcBef>
                          <a:spcPts val="0"/>
                        </a:spcBef>
                        <a:spcAft>
                          <a:spcPts val="0"/>
                        </a:spcAft>
                        <a:buClr>
                          <a:schemeClr val="dk1"/>
                        </a:buClr>
                        <a:buSzPts val="1900"/>
                        <a:buFont typeface="Calibri"/>
                        <a:buAutoNum type="arabicPeriod"/>
                      </a:pPr>
                      <a:r>
                        <a:rPr b="1" lang="en-GB" sz="1900">
                          <a:latin typeface="Helvetica Neue"/>
                          <a:ea typeface="Helvetica Neue"/>
                          <a:cs typeface="Helvetica Neue"/>
                          <a:sym typeface="Helvetica Neue"/>
                        </a:rPr>
                        <a:t>Content Management System (CMS):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latin typeface="Helvetica Neue"/>
                          <a:ea typeface="Helvetica Neue"/>
                          <a:cs typeface="Helvetica Neue"/>
                          <a:sym typeface="Helvetica Neue"/>
                        </a:rPr>
                        <a:t>Choose a CMS that supports multilingual content. </a:t>
                      </a:r>
                      <a:endParaRPr sz="1500"/>
                    </a:p>
                    <a:p>
                      <a:pPr indent="-349250" lvl="0" marL="342900" marR="0" rtl="0" algn="l">
                        <a:spcBef>
                          <a:spcPts val="0"/>
                        </a:spcBef>
                        <a:spcAft>
                          <a:spcPts val="0"/>
                        </a:spcAft>
                        <a:buClr>
                          <a:schemeClr val="dk1"/>
                        </a:buClr>
                        <a:buSzPts val="1900"/>
                        <a:buFont typeface="Calibri"/>
                        <a:buAutoNum type="arabicPeriod"/>
                      </a:pPr>
                      <a:r>
                        <a:rPr b="1" i="0" lang="en-GB" sz="1900">
                          <a:solidFill>
                            <a:schemeClr val="dk1"/>
                          </a:solidFill>
                          <a:latin typeface="Helvetica Neue"/>
                          <a:ea typeface="Helvetica Neue"/>
                          <a:cs typeface="Helvetica Neue"/>
                          <a:sym typeface="Helvetica Neue"/>
                        </a:rPr>
                        <a:t>Regular Updates and Maintenance: </a:t>
                      </a:r>
                      <a:endParaRPr sz="1500"/>
                    </a:p>
                    <a:p>
                      <a:pPr indent="-349250" lvl="1" marL="800100" marR="0" rtl="0" algn="l">
                        <a:spcBef>
                          <a:spcPts val="0"/>
                        </a:spcBef>
                        <a:spcAft>
                          <a:spcPts val="0"/>
                        </a:spcAft>
                        <a:buClr>
                          <a:schemeClr val="dk1"/>
                        </a:buClr>
                        <a:buSzPts val="1900"/>
                        <a:buFont typeface="Calibri"/>
                        <a:buAutoNum type="alphaLcPeriod"/>
                      </a:pPr>
                      <a:r>
                        <a:rPr b="0" i="0" lang="en-GB" sz="1900" u="none" cap="none" strike="noStrike">
                          <a:solidFill>
                            <a:schemeClr val="dk1"/>
                          </a:solidFill>
                          <a:latin typeface="Helvetica Neue"/>
                          <a:ea typeface="Helvetica Neue"/>
                          <a:cs typeface="Helvetica Neue"/>
                          <a:sym typeface="Helvetica Neue"/>
                        </a:rPr>
                        <a:t>Continuously update translated content to reflect changes in policies, services, or important announcements.</a:t>
                      </a:r>
                      <a:endParaRPr sz="1900" u="none" cap="none" strike="noStrike">
                        <a:latin typeface="Helvetica Neue"/>
                        <a:ea typeface="Helvetica Neue"/>
                        <a:cs typeface="Helvetica Neue"/>
                        <a:sym typeface="Helvetica Neue"/>
                      </a:endParaRPr>
                    </a:p>
                    <a:p>
                      <a:pPr indent="0" lvl="0" marL="0" marR="0" rtl="0" algn="l">
                        <a:spcBef>
                          <a:spcPts val="0"/>
                        </a:spcBef>
                        <a:spcAft>
                          <a:spcPts val="0"/>
                        </a:spcAft>
                        <a:buNone/>
                      </a:pPr>
                      <a:r>
                        <a:rPr lang="en-GB" sz="1900">
                          <a:latin typeface="Helvetica Neue"/>
                          <a:ea typeface="Helvetica Neue"/>
                          <a:cs typeface="Helvetica Neue"/>
                          <a:sym typeface="Helvetica Neue"/>
                        </a:rPr>
                        <a:t>For more information check </a:t>
                      </a:r>
                      <a:r>
                        <a:rPr lang="en-GB" sz="1900" u="none">
                          <a:latin typeface="Helvetica Neue"/>
                          <a:ea typeface="Helvetica Neue"/>
                          <a:cs typeface="Helvetica Neue"/>
                          <a:sym typeface="Helvetica Neue"/>
                        </a:rPr>
                        <a:t>out</a:t>
                      </a:r>
                      <a:r>
                        <a:rPr i="1" lang="en-GB" sz="1900" u="none">
                          <a:latin typeface="Helvetica Neue"/>
                          <a:ea typeface="Helvetica Neue"/>
                          <a:cs typeface="Helvetica Neue"/>
                          <a:sym typeface="Helvetica Neue"/>
                        </a:rPr>
                        <a:t> </a:t>
                      </a:r>
                      <a:r>
                        <a:rPr i="1" lang="en-GB" sz="1900" u="sng">
                          <a:solidFill>
                            <a:schemeClr val="hlink"/>
                          </a:solidFill>
                          <a:latin typeface="Helvetica Neue"/>
                          <a:ea typeface="Helvetica Neue"/>
                          <a:cs typeface="Helvetica Neue"/>
                          <a:sym typeface="Helvetica Neue"/>
                          <a:hlinkClick r:id="rId4"/>
                        </a:rPr>
                        <a:t>US GSA Non-English Digital Content Guide</a:t>
                      </a:r>
                      <a:r>
                        <a:rPr i="1" lang="en-GB" sz="1900" u="none">
                          <a:latin typeface="Helvetica Neue"/>
                          <a:ea typeface="Helvetica Neue"/>
                          <a:cs typeface="Helvetica Neue"/>
                          <a:sym typeface="Helvetica Neue"/>
                        </a:rPr>
                        <a:t> or </a:t>
                      </a:r>
                      <a:r>
                        <a:rPr i="1" lang="en-GB" sz="1900" u="sng">
                          <a:solidFill>
                            <a:schemeClr val="hlink"/>
                          </a:solidFill>
                          <a:latin typeface="Helvetica Neue"/>
                          <a:ea typeface="Helvetica Neue"/>
                          <a:cs typeface="Helvetica Neue"/>
                          <a:sym typeface="Helvetica Neue"/>
                          <a:hlinkClick r:id="rId5"/>
                        </a:rPr>
                        <a:t>Weglot’s guide</a:t>
                      </a:r>
                      <a:endParaRPr sz="1900">
                        <a:latin typeface="Helvetica Neue"/>
                        <a:ea typeface="Helvetica Neue"/>
                        <a:cs typeface="Helvetica Neue"/>
                        <a:sym typeface="Helvetica Neue"/>
                      </a:endParaRPr>
                    </a:p>
                  </a:txBody>
                  <a:tcPr marT="28300" marB="28300" marR="56625" marL="56625"/>
                </a:tc>
              </a:tr>
              <a:tr h="993875">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500"/>
                    </a:p>
                    <a:p>
                      <a:pPr indent="0" lvl="0" marL="0" marR="0" rtl="0" algn="l">
                        <a:spcBef>
                          <a:spcPts val="0"/>
                        </a:spcBef>
                        <a:spcAft>
                          <a:spcPts val="0"/>
                        </a:spcAft>
                        <a:buNone/>
                      </a:pPr>
                      <a:r>
                        <a:t/>
                      </a:r>
                      <a:endParaRPr b="1" sz="2000">
                        <a:latin typeface="Helvetica Neue"/>
                        <a:ea typeface="Helvetica Neue"/>
                        <a:cs typeface="Helvetica Neue"/>
                        <a:sym typeface="Helvetica Neue"/>
                      </a:endParaRPr>
                    </a:p>
                  </a:txBody>
                  <a:tcPr marT="28300" marB="28300" marR="56625" marL="56625"/>
                </a:tc>
                <a:tc>
                  <a:txBody>
                    <a:bodyPr/>
                    <a:lstStyle/>
                    <a:p>
                      <a:pPr indent="0" lvl="0" marL="0" marR="0" rtl="0" algn="l">
                        <a:spcBef>
                          <a:spcPts val="0"/>
                        </a:spcBef>
                        <a:spcAft>
                          <a:spcPts val="0"/>
                        </a:spcAft>
                        <a:buNone/>
                      </a:pPr>
                      <a:r>
                        <a:rPr lang="en-GB" sz="1900">
                          <a:latin typeface="Helvetica Neue"/>
                          <a:ea typeface="Helvetica Neue"/>
                          <a:cs typeface="Helvetica Neue"/>
                          <a:sym typeface="Helvetica Neue"/>
                        </a:rPr>
                        <a:t>Check out </a:t>
                      </a:r>
                      <a:r>
                        <a:rPr lang="en-GB" sz="1900" u="sng">
                          <a:solidFill>
                            <a:schemeClr val="hlink"/>
                          </a:solidFill>
                          <a:latin typeface="Helvetica Neue"/>
                          <a:ea typeface="Helvetica Neue"/>
                          <a:cs typeface="Helvetica Neue"/>
                          <a:sym typeface="Helvetica Neue"/>
                          <a:hlinkClick r:id="rId6"/>
                        </a:rPr>
                        <a:t>Germany’s</a:t>
                      </a:r>
                      <a:r>
                        <a:rPr lang="en-GB" sz="1900">
                          <a:latin typeface="Helvetica Neue"/>
                          <a:ea typeface="Helvetica Neue"/>
                          <a:cs typeface="Helvetica Neue"/>
                          <a:sym typeface="Helvetica Neue"/>
                        </a:rPr>
                        <a:t> portal available in English, French and German</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7"/>
                        </a:rPr>
                        <a:t>here</a:t>
                      </a:r>
                      <a:endParaRPr sz="1500"/>
                    </a:p>
                  </a:txBody>
                  <a:tcPr marT="28300" marB="28300" marR="56625" marL="56625"/>
                </a:tc>
              </a:tr>
            </a:tbl>
          </a:graphicData>
        </a:graphic>
      </p:graphicFrame>
      <p:pic>
        <p:nvPicPr>
          <p:cNvPr id="547" name="Google Shape;547;g2d3a82ef00d_11_1152"/>
          <p:cNvPicPr preferRelativeResize="0"/>
          <p:nvPr/>
        </p:nvPicPr>
        <p:blipFill>
          <a:blip r:embed="rId8">
            <a:alphaModFix/>
          </a:blip>
          <a:stretch>
            <a:fillRect/>
          </a:stretch>
        </p:blipFill>
        <p:spPr>
          <a:xfrm>
            <a:off x="433050" y="5690825"/>
            <a:ext cx="878400" cy="878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g2d3a82ef00d_11_1159"/>
          <p:cNvPicPr preferRelativeResize="0"/>
          <p:nvPr/>
        </p:nvPicPr>
        <p:blipFill rotWithShape="1">
          <a:blip r:embed="rId3">
            <a:alphaModFix/>
          </a:blip>
          <a:srcRect b="0" l="0" r="0" t="0"/>
          <a:stretch/>
        </p:blipFill>
        <p:spPr>
          <a:xfrm>
            <a:off x="96068" y="398988"/>
            <a:ext cx="2719724" cy="493003"/>
          </a:xfrm>
          <a:prstGeom prst="rect">
            <a:avLst/>
          </a:prstGeom>
          <a:noFill/>
          <a:ln>
            <a:noFill/>
          </a:ln>
        </p:spPr>
      </p:pic>
      <p:sp>
        <p:nvSpPr>
          <p:cNvPr id="553" name="Google Shape;553;g2d3a82ef00d_11_1159"/>
          <p:cNvSpPr txBox="1"/>
          <p:nvPr/>
        </p:nvSpPr>
        <p:spPr>
          <a:xfrm>
            <a:off x="3006147" y="189802"/>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Helvetica Neue"/>
              <a:buNone/>
            </a:pPr>
            <a:r>
              <a:rPr b="0" i="0" lang="en-GB" sz="3100" u="none" cap="none" strike="noStrike">
                <a:solidFill>
                  <a:srgbClr val="000000"/>
                </a:solidFill>
                <a:latin typeface="Helvetica Neue"/>
                <a:ea typeface="Helvetica Neue"/>
                <a:cs typeface="Helvetica Neue"/>
                <a:sym typeface="Helvetica Neue"/>
              </a:rPr>
              <a:t>2. Procurement announcements (#028) </a:t>
            </a:r>
            <a:endParaRPr sz="1500"/>
          </a:p>
        </p:txBody>
      </p:sp>
      <p:graphicFrame>
        <p:nvGraphicFramePr>
          <p:cNvPr id="554" name="Google Shape;554;g2d3a82ef00d_11_1159"/>
          <p:cNvGraphicFramePr/>
          <p:nvPr/>
        </p:nvGraphicFramePr>
        <p:xfrm>
          <a:off x="-23" y="1067889"/>
          <a:ext cx="3000000" cy="3000000"/>
        </p:xfrm>
        <a:graphic>
          <a:graphicData uri="http://schemas.openxmlformats.org/drawingml/2006/table">
            <a:tbl>
              <a:tblPr bandRow="1" firstRow="1">
                <a:noFill/>
                <a:tableStyleId>{2123EC9F-B434-4D28-8D55-F346F87FAE27}</a:tableStyleId>
              </a:tblPr>
              <a:tblGrid>
                <a:gridCol w="1761875"/>
                <a:gridCol w="10430175"/>
              </a:tblGrid>
              <a:tr h="7851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500"/>
                    </a:p>
                  </a:txBody>
                  <a:tcPr marT="28300" marB="28300" marR="56625" marL="56625"/>
                </a:tc>
                <a:tc>
                  <a:txBody>
                    <a:bodyPr/>
                    <a:lstStyle/>
                    <a:p>
                      <a:pPr indent="0" lvl="0" marL="0" marR="0" rtl="0" algn="l">
                        <a:spcBef>
                          <a:spcPts val="0"/>
                        </a:spcBef>
                        <a:spcAft>
                          <a:spcPts val="0"/>
                        </a:spcAft>
                        <a:buNone/>
                      </a:pPr>
                      <a:r>
                        <a:rPr b="0" lang="en-GB" sz="1600">
                          <a:latin typeface="Helvetica Neue"/>
                          <a:ea typeface="Helvetica Neue"/>
                          <a:cs typeface="Helvetica Neue"/>
                          <a:sym typeface="Helvetica Neue"/>
                        </a:rPr>
                        <a:t>A government procurement is the acquisition of goods, services or works from an external source by a government. Some governments may use the terms "tender" or "contract" instead and may provide a link to the external platform used by the country.</a:t>
                      </a:r>
                      <a:endParaRPr sz="1500"/>
                    </a:p>
                  </a:txBody>
                  <a:tcPr marT="28300" marB="28300" marR="56625" marL="56625" anchor="ctr"/>
                </a:tc>
              </a:tr>
              <a:tr h="6150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500"/>
                    </a:p>
                  </a:txBody>
                  <a:tcPr marT="28300" marB="28300" marR="56625" marL="56625"/>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Essential for promoting transparency, encouraging fair competition, and ensuring that businesses and contractors have equal access to opportunities, fostering accountability and trust within the country.</a:t>
                      </a:r>
                      <a:endParaRPr sz="1500"/>
                    </a:p>
                  </a:txBody>
                  <a:tcPr marT="28300" marB="28300" marR="56625" marL="56625" anchor="b"/>
                </a:tc>
              </a:tr>
              <a:tr h="27284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500"/>
                    </a:p>
                  </a:txBody>
                  <a:tcPr marT="28300" marB="28300" marR="56625" marL="56625"/>
                </a:tc>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Indicative steps: </a:t>
                      </a:r>
                      <a:endParaRPr sz="1500"/>
                    </a:p>
                    <a:p>
                      <a:pPr indent="-342900" lvl="0" marL="342900" marR="0" rtl="0" algn="l">
                        <a:spcBef>
                          <a:spcPts val="0"/>
                        </a:spcBef>
                        <a:spcAft>
                          <a:spcPts val="0"/>
                        </a:spcAft>
                        <a:buClr>
                          <a:schemeClr val="dk1"/>
                        </a:buClr>
                        <a:buSzPts val="1600"/>
                        <a:buFont typeface="Calibri"/>
                        <a:buAutoNum type="arabicPeriod"/>
                      </a:pPr>
                      <a:r>
                        <a:rPr b="1" lang="en-GB" sz="1600">
                          <a:latin typeface="Helvetica Neue"/>
                          <a:ea typeface="Helvetica Neue"/>
                          <a:cs typeface="Helvetica Neue"/>
                          <a:sym typeface="Helvetica Neue"/>
                        </a:rPr>
                        <a:t>Legal Compliance and Policies: </a:t>
                      </a:r>
                      <a:endParaRPr sz="1500"/>
                    </a:p>
                    <a:p>
                      <a:pPr indent="-342900" lvl="1" marL="800100" marR="0" rtl="0" algn="l">
                        <a:spcBef>
                          <a:spcPts val="0"/>
                        </a:spcBef>
                        <a:spcAft>
                          <a:spcPts val="0"/>
                        </a:spcAft>
                        <a:buClr>
                          <a:schemeClr val="dk1"/>
                        </a:buClr>
                        <a:buSzPts val="1600"/>
                        <a:buFont typeface="Calibri"/>
                        <a:buAutoNum type="alphaLcPeriod"/>
                      </a:pPr>
                      <a:r>
                        <a:rPr lang="en-GB" sz="1600" u="none" cap="none" strike="noStrike">
                          <a:latin typeface="Helvetica Neue"/>
                          <a:ea typeface="Helvetica Neue"/>
                          <a:cs typeface="Helvetica Neue"/>
                          <a:sym typeface="Helvetica Neue"/>
                        </a:rPr>
                        <a:t>Familiarize yourself with national laws governing public procurement.</a:t>
                      </a:r>
                      <a:endParaRPr sz="1500"/>
                    </a:p>
                    <a:p>
                      <a:pPr indent="-342900" lvl="0" marL="342900" marR="0" rtl="0" algn="l">
                        <a:spcBef>
                          <a:spcPts val="0"/>
                        </a:spcBef>
                        <a:spcAft>
                          <a:spcPts val="0"/>
                        </a:spcAft>
                        <a:buClr>
                          <a:schemeClr val="dk1"/>
                        </a:buClr>
                        <a:buSzPts val="1600"/>
                        <a:buFont typeface="Calibri"/>
                        <a:buAutoNum type="arabicPeriod"/>
                      </a:pPr>
                      <a:r>
                        <a:rPr b="1" lang="en-GB" sz="1600">
                          <a:latin typeface="Helvetica Neue"/>
                          <a:ea typeface="Helvetica Neue"/>
                          <a:cs typeface="Helvetica Neue"/>
                          <a:sym typeface="Helvetica Neue"/>
                        </a:rPr>
                        <a:t>Dedicated Webpage/Website Creation:</a:t>
                      </a:r>
                      <a:endParaRPr sz="1500"/>
                    </a:p>
                    <a:p>
                      <a:pPr indent="-342900" lvl="1" marL="800100" marR="0" rtl="0" algn="l">
                        <a:spcBef>
                          <a:spcPts val="0"/>
                        </a:spcBef>
                        <a:spcAft>
                          <a:spcPts val="0"/>
                        </a:spcAft>
                        <a:buClr>
                          <a:schemeClr val="dk1"/>
                        </a:buClr>
                        <a:buSzPts val="1600"/>
                        <a:buFont typeface="Calibri"/>
                        <a:buAutoNum type="alphaLcPeriod"/>
                      </a:pPr>
                      <a:r>
                        <a:rPr lang="en-GB" sz="1600" u="none" cap="none" strike="noStrike">
                          <a:latin typeface="Helvetica Neue"/>
                          <a:ea typeface="Helvetica Neue"/>
                          <a:cs typeface="Helvetica Neue"/>
                          <a:sym typeface="Helvetica Neue"/>
                        </a:rPr>
                        <a:t>Create a dedicated section on the national website, or external link for procurement/bidding processes.</a:t>
                      </a:r>
                      <a:endParaRPr sz="1500"/>
                    </a:p>
                    <a:p>
                      <a:pPr indent="-342900" lvl="0" marL="342900" marR="0" rtl="0" algn="l">
                        <a:spcBef>
                          <a:spcPts val="0"/>
                        </a:spcBef>
                        <a:spcAft>
                          <a:spcPts val="0"/>
                        </a:spcAft>
                        <a:buClr>
                          <a:schemeClr val="dk1"/>
                        </a:buClr>
                        <a:buSzPts val="1600"/>
                        <a:buFont typeface="Calibri"/>
                        <a:buAutoNum type="arabicPeriod"/>
                      </a:pPr>
                      <a:r>
                        <a:rPr b="1" lang="en-GB" sz="1600">
                          <a:latin typeface="Helvetica Neue"/>
                          <a:ea typeface="Helvetica Neue"/>
                          <a:cs typeface="Helvetica Neue"/>
                          <a:sym typeface="Helvetica Neue"/>
                        </a:rPr>
                        <a:t>Document Transparency:</a:t>
                      </a:r>
                      <a:endParaRPr sz="1500"/>
                    </a:p>
                    <a:p>
                      <a:pPr indent="-342900" lvl="1" marL="800100" marR="0" rtl="0" algn="l">
                        <a:spcBef>
                          <a:spcPts val="0"/>
                        </a:spcBef>
                        <a:spcAft>
                          <a:spcPts val="0"/>
                        </a:spcAft>
                        <a:buClr>
                          <a:schemeClr val="dk1"/>
                        </a:buClr>
                        <a:buSzPts val="1600"/>
                        <a:buFont typeface="Calibri"/>
                        <a:buAutoNum type="alphaLcPeriod"/>
                      </a:pPr>
                      <a:r>
                        <a:rPr lang="en-GB" sz="1600" u="none" cap="none" strike="noStrike">
                          <a:latin typeface="Helvetica Neue"/>
                          <a:ea typeface="Helvetica Neue"/>
                          <a:cs typeface="Helvetica Neue"/>
                          <a:sym typeface="Helvetica Neue"/>
                        </a:rPr>
                        <a:t>Provide access to procurement documents such as Requests for Proposals (RFPs), bid specifications, and contracts.</a:t>
                      </a:r>
                      <a:endParaRPr sz="1500"/>
                    </a:p>
                    <a:p>
                      <a:pPr indent="-342900" lvl="0" marL="342900" marR="0" rtl="0" algn="l">
                        <a:spcBef>
                          <a:spcPts val="0"/>
                        </a:spcBef>
                        <a:spcAft>
                          <a:spcPts val="0"/>
                        </a:spcAft>
                        <a:buClr>
                          <a:schemeClr val="dk1"/>
                        </a:buClr>
                        <a:buSzPts val="1600"/>
                        <a:buFont typeface="Calibri"/>
                        <a:buAutoNum type="arabicPeriod"/>
                      </a:pPr>
                      <a:r>
                        <a:rPr b="1" lang="en-GB" sz="1600">
                          <a:latin typeface="Helvetica Neue"/>
                          <a:ea typeface="Helvetica Neue"/>
                          <a:cs typeface="Helvetica Neue"/>
                          <a:sym typeface="Helvetica Neue"/>
                        </a:rPr>
                        <a:t>Regular Updates:</a:t>
                      </a:r>
                      <a:endParaRPr sz="1500"/>
                    </a:p>
                    <a:p>
                      <a:pPr indent="-342900" lvl="1" marL="800100" marR="0" rtl="0" algn="l">
                        <a:spcBef>
                          <a:spcPts val="0"/>
                        </a:spcBef>
                        <a:spcAft>
                          <a:spcPts val="0"/>
                        </a:spcAft>
                        <a:buClr>
                          <a:schemeClr val="dk1"/>
                        </a:buClr>
                        <a:buSzPts val="1600"/>
                        <a:buFont typeface="Calibri"/>
                        <a:buAutoNum type="alphaLcPeriod"/>
                      </a:pPr>
                      <a:r>
                        <a:rPr lang="en-GB" sz="1600" u="none" cap="none" strike="noStrike">
                          <a:latin typeface="Helvetica Neue"/>
                          <a:ea typeface="Helvetica Neue"/>
                          <a:cs typeface="Helvetica Neue"/>
                          <a:sym typeface="Helvetica Neue"/>
                        </a:rPr>
                        <a:t>Keep the procurement section up-to-date with the latest opportunities, amendments, and results.</a:t>
                      </a:r>
                      <a:endParaRPr sz="1500"/>
                    </a:p>
                    <a:p>
                      <a:pPr indent="0" lvl="0" marL="0" marR="0" rtl="0" algn="l">
                        <a:spcBef>
                          <a:spcPts val="0"/>
                        </a:spcBef>
                        <a:spcAft>
                          <a:spcPts val="0"/>
                        </a:spcAft>
                        <a:buClr>
                          <a:schemeClr val="dk1"/>
                        </a:buClr>
                        <a:buSzPts val="1600"/>
                        <a:buFont typeface="Calibri"/>
                        <a:buNone/>
                      </a:pPr>
                      <a:r>
                        <a:rPr lang="en-GB" sz="1600">
                          <a:latin typeface="Helvetica Neue"/>
                          <a:ea typeface="Helvetica Neue"/>
                          <a:cs typeface="Helvetica Neue"/>
                          <a:sym typeface="Helvetica Neue"/>
                        </a:rPr>
                        <a:t>For more information, check out </a:t>
                      </a:r>
                      <a:r>
                        <a:rPr lang="en-GB" sz="1600" u="sng">
                          <a:solidFill>
                            <a:schemeClr val="hlink"/>
                          </a:solidFill>
                          <a:latin typeface="Helvetica Neue"/>
                          <a:ea typeface="Helvetica Neue"/>
                          <a:cs typeface="Helvetica Neue"/>
                          <a:sym typeface="Helvetica Neue"/>
                          <a:hlinkClick r:id="rId4"/>
                        </a:rPr>
                        <a:t>this guide </a:t>
                      </a:r>
                      <a:r>
                        <a:rPr lang="en-GB" sz="1600">
                          <a:latin typeface="Helvetica Neue"/>
                          <a:ea typeface="Helvetica Neue"/>
                          <a:cs typeface="Helvetica Neue"/>
                          <a:sym typeface="Helvetica Neue"/>
                        </a:rPr>
                        <a:t>by the current author for digitalizing your procurement processes.</a:t>
                      </a:r>
                      <a:endParaRPr sz="1500"/>
                    </a:p>
                  </a:txBody>
                  <a:tcPr marT="28300" marB="28300" marR="56625" marL="56625"/>
                </a:tc>
              </a:tr>
              <a:tr h="933800">
                <a:tc>
                  <a:txBody>
                    <a:bodyPr/>
                    <a:lstStyle/>
                    <a:p>
                      <a:pPr indent="0" lvl="0" marL="0" marR="0" rtl="0" algn="l">
                        <a:spcBef>
                          <a:spcPts val="0"/>
                        </a:spcBef>
                        <a:spcAft>
                          <a:spcPts val="0"/>
                        </a:spcAft>
                        <a:buNone/>
                      </a:pPr>
                      <a:r>
                        <a:rPr b="1" lang="en-GB" sz="1600">
                          <a:latin typeface="Helvetica Neue"/>
                          <a:ea typeface="Helvetica Neue"/>
                          <a:cs typeface="Helvetica Neue"/>
                          <a:sym typeface="Helvetica Neue"/>
                        </a:rPr>
                        <a:t>Case Examples</a:t>
                      </a:r>
                      <a:endParaRPr sz="1500"/>
                    </a:p>
                    <a:p>
                      <a:pPr indent="0" lvl="0" marL="0" marR="0" rtl="0" algn="l">
                        <a:lnSpc>
                          <a:spcPct val="100000"/>
                        </a:lnSpc>
                        <a:spcBef>
                          <a:spcPts val="0"/>
                        </a:spcBef>
                        <a:spcAft>
                          <a:spcPts val="0"/>
                        </a:spcAft>
                        <a:buClr>
                          <a:schemeClr val="dk1"/>
                        </a:buClr>
                        <a:buSzPts val="1900"/>
                        <a:buFont typeface="Calibri"/>
                        <a:buNone/>
                      </a:pPr>
                      <a:r>
                        <a:t/>
                      </a:r>
                      <a:endParaRPr b="1" sz="1900">
                        <a:latin typeface="Helvetica Neue"/>
                        <a:ea typeface="Helvetica Neue"/>
                        <a:cs typeface="Helvetica Neue"/>
                        <a:sym typeface="Helvetica Neue"/>
                      </a:endParaRPr>
                    </a:p>
                  </a:txBody>
                  <a:tcPr marT="28300" marB="28300" marR="56625" marL="56625"/>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Check out </a:t>
                      </a:r>
                      <a:r>
                        <a:rPr lang="en-GB" sz="1600" u="sng">
                          <a:solidFill>
                            <a:schemeClr val="hlink"/>
                          </a:solidFill>
                          <a:latin typeface="Helvetica Neue"/>
                          <a:ea typeface="Helvetica Neue"/>
                          <a:cs typeface="Helvetica Neue"/>
                          <a:sym typeface="Helvetica Neue"/>
                          <a:hlinkClick r:id="rId5"/>
                        </a:rPr>
                        <a:t>Morocco’s</a:t>
                      </a:r>
                      <a:r>
                        <a:rPr lang="en-GB" sz="1600">
                          <a:latin typeface="Helvetica Neue"/>
                          <a:ea typeface="Helvetica Neue"/>
                          <a:cs typeface="Helvetica Neue"/>
                          <a:sym typeface="Helvetica Neue"/>
                        </a:rPr>
                        <a:t> procurement website                                                                            </a:t>
                      </a:r>
                      <a:r>
                        <a:rPr lang="en-GB" sz="1600">
                          <a:solidFill>
                            <a:srgbClr val="0070C0"/>
                          </a:solidFill>
                          <a:latin typeface="Helvetica Neue"/>
                          <a:ea typeface="Helvetica Neue"/>
                          <a:cs typeface="Helvetica Neue"/>
                          <a:sym typeface="Helvetica Neue"/>
                        </a:rPr>
                        <a:t>Submit your case </a:t>
                      </a:r>
                      <a:r>
                        <a:rPr b="1" lang="en-GB" sz="1600" u="sng">
                          <a:solidFill>
                            <a:schemeClr val="hlink"/>
                          </a:solidFill>
                          <a:latin typeface="Helvetica Neue"/>
                          <a:ea typeface="Helvetica Neue"/>
                          <a:cs typeface="Helvetica Neue"/>
                          <a:sym typeface="Helvetica Neue"/>
                          <a:hlinkClick r:id="rId6"/>
                        </a:rPr>
                        <a:t>here</a:t>
                      </a:r>
                      <a:endParaRPr sz="1500"/>
                    </a:p>
                  </a:txBody>
                  <a:tcPr marT="28300" marB="28300" marR="56625" marL="56625"/>
                </a:tc>
              </a:tr>
            </a:tbl>
          </a:graphicData>
        </a:graphic>
      </p:graphicFrame>
      <p:pic>
        <p:nvPicPr>
          <p:cNvPr id="555" name="Google Shape;555;g2d3a82ef00d_11_1159"/>
          <p:cNvPicPr preferRelativeResize="0"/>
          <p:nvPr/>
        </p:nvPicPr>
        <p:blipFill rotWithShape="1">
          <a:blip r:embed="rId7">
            <a:alphaModFix/>
          </a:blip>
          <a:srcRect b="0" l="0" r="0" t="0"/>
          <a:stretch/>
        </p:blipFill>
        <p:spPr>
          <a:xfrm>
            <a:off x="497840" y="5520275"/>
            <a:ext cx="813816" cy="5394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graphicFrame>
        <p:nvGraphicFramePr>
          <p:cNvPr id="560" name="Google Shape;560;g2d3a82ef00d_11_1165"/>
          <p:cNvGraphicFramePr/>
          <p:nvPr/>
        </p:nvGraphicFramePr>
        <p:xfrm>
          <a:off x="-59404" y="892001"/>
          <a:ext cx="3000000" cy="3000000"/>
        </p:xfrm>
        <a:graphic>
          <a:graphicData uri="http://schemas.openxmlformats.org/drawingml/2006/table">
            <a:tbl>
              <a:tblPr bandRow="1" firstRow="1">
                <a:noFill/>
                <a:tableStyleId>{2123EC9F-B434-4D28-8D55-F346F87FAE27}</a:tableStyleId>
              </a:tblPr>
              <a:tblGrid>
                <a:gridCol w="1761875"/>
                <a:gridCol w="10430175"/>
              </a:tblGrid>
              <a:tr h="116057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What </a:t>
                      </a:r>
                      <a:endParaRPr sz="1300"/>
                    </a:p>
                  </a:txBody>
                  <a:tcPr marT="28300" marB="28300" marR="56625" marL="56625"/>
                </a:tc>
                <a:tc>
                  <a:txBody>
                    <a:bodyPr/>
                    <a:lstStyle/>
                    <a:p>
                      <a:pPr indent="0" lvl="0" marL="0" marR="0" rtl="0" algn="l">
                        <a:spcBef>
                          <a:spcPts val="0"/>
                        </a:spcBef>
                        <a:spcAft>
                          <a:spcPts val="0"/>
                        </a:spcAft>
                        <a:buNone/>
                      </a:pPr>
                      <a:r>
                        <a:rPr b="0" lang="en-GB" sz="1700">
                          <a:latin typeface="Helvetica Neue"/>
                          <a:ea typeface="Helvetica Neue"/>
                          <a:cs typeface="Helvetica Neue"/>
                          <a:sym typeface="Helvetica Neue"/>
                        </a:rPr>
                        <a:t>A government procurement is the acquisition of goods, services or works from an external source by a government. Some governments may use the terms "tender" or "contract" instead. Results of procurement processes are either indicated on the national portal or on the external platform used by the government</a:t>
                      </a:r>
                      <a:endParaRPr sz="1300"/>
                    </a:p>
                  </a:txBody>
                  <a:tcPr marT="28300" marB="28300" marR="56625" marL="56625" anchor="ctr"/>
                </a:tc>
              </a:tr>
              <a:tr h="620925">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Why</a:t>
                      </a:r>
                      <a:endParaRPr sz="1300"/>
                    </a:p>
                  </a:txBody>
                  <a:tcPr marT="28300" marB="28300" marR="56625" marL="566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Crucial for transparency, ensuring accountability, and fostering public trust by demonstrating fair and responsible use of taxpayer funds.</a:t>
                      </a:r>
                      <a:endParaRPr sz="1300"/>
                    </a:p>
                  </a:txBody>
                  <a:tcPr marT="28300" marB="28300" marR="56625" marL="56625" anchor="b"/>
                </a:tc>
              </a:tr>
              <a:tr h="3091900">
                <a:tc>
                  <a:txBody>
                    <a:bodyPr/>
                    <a:lstStyle/>
                    <a:p>
                      <a:pPr indent="0" lvl="0" marL="0" marR="0" rtl="0" algn="l">
                        <a:spcBef>
                          <a:spcPts val="0"/>
                        </a:spcBef>
                        <a:spcAft>
                          <a:spcPts val="0"/>
                        </a:spcAft>
                        <a:buNone/>
                      </a:pPr>
                      <a:r>
                        <a:rPr b="1" lang="en-GB" sz="1900">
                          <a:latin typeface="Helvetica Neue"/>
                          <a:ea typeface="Helvetica Neue"/>
                          <a:cs typeface="Helvetica Neue"/>
                          <a:sym typeface="Helvetica Neue"/>
                        </a:rPr>
                        <a:t>How?</a:t>
                      </a:r>
                      <a:endParaRPr sz="1300"/>
                    </a:p>
                  </a:txBody>
                  <a:tcPr marT="28300" marB="28300" marR="56625" marL="56625"/>
                </a:tc>
                <a:tc>
                  <a:txBody>
                    <a:bodyPr/>
                    <a:lstStyle/>
                    <a:p>
                      <a:pPr indent="0" lvl="0" marL="0" marR="0" rtl="0" algn="l">
                        <a:spcBef>
                          <a:spcPts val="0"/>
                        </a:spcBef>
                        <a:spcAft>
                          <a:spcPts val="0"/>
                        </a:spcAft>
                        <a:buNone/>
                      </a:pPr>
                      <a:r>
                        <a:rPr b="1" lang="en-GB" sz="1700">
                          <a:latin typeface="Helvetica Neue"/>
                          <a:ea typeface="Helvetica Neue"/>
                          <a:cs typeface="Helvetica Neue"/>
                          <a:sym typeface="Helvetica Neue"/>
                        </a:rPr>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latin typeface="Helvetica Neue"/>
                          <a:ea typeface="Helvetica Neue"/>
                          <a:cs typeface="Helvetica Neue"/>
                          <a:sym typeface="Helvetica Neue"/>
                        </a:rPr>
                        <a:t>Create a Dedicated Section: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latin typeface="Helvetica Neue"/>
                          <a:ea typeface="Helvetica Neue"/>
                          <a:cs typeface="Helvetica Neue"/>
                          <a:sym typeface="Helvetica Neue"/>
                        </a:rPr>
                        <a:t>Develop a dedicated webpage for procurement results</a:t>
                      </a:r>
                      <a:endParaRPr sz="1300"/>
                    </a:p>
                    <a:p>
                      <a:pPr indent="-336550" lvl="0" marL="342900" marR="0" rtl="0" algn="l">
                        <a:spcBef>
                          <a:spcPts val="0"/>
                        </a:spcBef>
                        <a:spcAft>
                          <a:spcPts val="0"/>
                        </a:spcAft>
                        <a:buClr>
                          <a:schemeClr val="dk1"/>
                        </a:buClr>
                        <a:buSzPts val="1700"/>
                        <a:buFont typeface="Calibri"/>
                        <a:buAutoNum type="arabicPeriod"/>
                      </a:pPr>
                      <a:r>
                        <a:rPr b="1" lang="en-GB" sz="1700">
                          <a:latin typeface="Helvetica Neue"/>
                          <a:ea typeface="Helvetica Neue"/>
                          <a:cs typeface="Helvetica Neue"/>
                          <a:sym typeface="Helvetica Neue"/>
                        </a:rPr>
                        <a:t>Organize Content: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latin typeface="Helvetica Neue"/>
                          <a:ea typeface="Helvetica Neue"/>
                          <a:cs typeface="Helvetica Neue"/>
                          <a:sym typeface="Helvetica Neue"/>
                        </a:rPr>
                        <a:t>Categorize results by projects, contracts, or departments</a:t>
                      </a:r>
                      <a:endParaRPr sz="1300"/>
                    </a:p>
                    <a:p>
                      <a:pPr indent="-336550" lvl="0" marL="342900" marR="0" rtl="0" algn="l">
                        <a:spcBef>
                          <a:spcPts val="0"/>
                        </a:spcBef>
                        <a:spcAft>
                          <a:spcPts val="0"/>
                        </a:spcAft>
                        <a:buClr>
                          <a:schemeClr val="dk1"/>
                        </a:buClr>
                        <a:buSzPts val="1700"/>
                        <a:buFont typeface="Calibri"/>
                        <a:buAutoNum type="arabicPeriod"/>
                      </a:pPr>
                      <a:r>
                        <a:rPr b="1" lang="en-GB" sz="1700">
                          <a:latin typeface="Helvetica Neue"/>
                          <a:ea typeface="Helvetica Neue"/>
                          <a:cs typeface="Helvetica Neue"/>
                          <a:sym typeface="Helvetica Neue"/>
                        </a:rPr>
                        <a:t>Document Preparation: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latin typeface="Helvetica Neue"/>
                          <a:ea typeface="Helvetica Neue"/>
                          <a:cs typeface="Helvetica Neue"/>
                          <a:sym typeface="Helvetica Neue"/>
                        </a:rPr>
                        <a:t>Compile procurement outcomes, including bid winners, contract details, and project status</a:t>
                      </a:r>
                      <a:endParaRPr sz="1300"/>
                    </a:p>
                    <a:p>
                      <a:pPr indent="-336550" lvl="0" marL="342900" marR="0" rtl="0" algn="l">
                        <a:spcBef>
                          <a:spcPts val="0"/>
                        </a:spcBef>
                        <a:spcAft>
                          <a:spcPts val="0"/>
                        </a:spcAft>
                        <a:buClr>
                          <a:schemeClr val="dk1"/>
                        </a:buClr>
                        <a:buSzPts val="1700"/>
                        <a:buFont typeface="Calibri"/>
                        <a:buAutoNum type="arabicPeriod"/>
                      </a:pPr>
                      <a:r>
                        <a:rPr b="1" lang="en-GB" sz="1700">
                          <a:latin typeface="Helvetica Neue"/>
                          <a:ea typeface="Helvetica Neue"/>
                          <a:cs typeface="Helvetica Neue"/>
                          <a:sym typeface="Helvetica Neue"/>
                        </a:rPr>
                        <a:t>Regular Updates: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latin typeface="Helvetica Neue"/>
                          <a:ea typeface="Helvetica Neue"/>
                          <a:cs typeface="Helvetica Neue"/>
                          <a:sym typeface="Helvetica Neue"/>
                        </a:rPr>
                        <a:t>Update the section promptly after each procurement process</a:t>
                      </a:r>
                      <a:endParaRPr sz="1300"/>
                    </a:p>
                    <a:p>
                      <a:pPr indent="0" lvl="0" marL="0" marR="0" rtl="0" algn="l">
                        <a:spcBef>
                          <a:spcPts val="0"/>
                        </a:spcBef>
                        <a:spcAft>
                          <a:spcPts val="0"/>
                        </a:spcAft>
                        <a:buClr>
                          <a:schemeClr val="dk1"/>
                        </a:buClr>
                        <a:buSzPts val="1900"/>
                        <a:buFont typeface="Calibri"/>
                        <a:buNone/>
                      </a:pPr>
                      <a:r>
                        <a:rPr lang="en-GB" sz="1700">
                          <a:latin typeface="Helvetica Neue"/>
                          <a:ea typeface="Helvetica Neue"/>
                          <a:cs typeface="Helvetica Neue"/>
                          <a:sym typeface="Helvetica Neue"/>
                        </a:rPr>
                        <a:t>For more information, check out </a:t>
                      </a:r>
                      <a:r>
                        <a:rPr lang="en-GB" sz="1700" u="sng">
                          <a:solidFill>
                            <a:schemeClr val="hlink"/>
                          </a:solidFill>
                          <a:latin typeface="Helvetica Neue"/>
                          <a:ea typeface="Helvetica Neue"/>
                          <a:cs typeface="Helvetica Neue"/>
                          <a:sym typeface="Helvetica Neue"/>
                          <a:hlinkClick r:id="rId3"/>
                        </a:rPr>
                        <a:t>this guide </a:t>
                      </a:r>
                      <a:r>
                        <a:rPr lang="en-GB" sz="1700">
                          <a:latin typeface="Helvetica Neue"/>
                          <a:ea typeface="Helvetica Neue"/>
                          <a:cs typeface="Helvetica Neue"/>
                          <a:sym typeface="Helvetica Neue"/>
                        </a:rPr>
                        <a:t>by the current author for digitalizing your procurement processes.</a:t>
                      </a:r>
                      <a:endParaRPr sz="1300"/>
                    </a:p>
                  </a:txBody>
                  <a:tcPr marT="28300" marB="28300" marR="56625" marL="56625"/>
                </a:tc>
              </a:tr>
              <a:tr h="942800">
                <a:tc>
                  <a:txBody>
                    <a:bodyPr/>
                    <a:lstStyle/>
                    <a:p>
                      <a:pPr indent="0" lvl="0" marL="0" marR="0" rtl="0" algn="l">
                        <a:spcBef>
                          <a:spcPts val="0"/>
                        </a:spcBef>
                        <a:spcAft>
                          <a:spcPts val="0"/>
                        </a:spcAft>
                        <a:buNone/>
                      </a:pPr>
                      <a:r>
                        <a:rPr b="1" lang="en-GB" sz="1500">
                          <a:latin typeface="Helvetica Neue"/>
                          <a:ea typeface="Helvetica Neue"/>
                          <a:cs typeface="Helvetica Neue"/>
                          <a:sym typeface="Helvetica Neue"/>
                        </a:rPr>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latin typeface="Helvetica Neue"/>
                        <a:ea typeface="Helvetica Neue"/>
                        <a:cs typeface="Helvetica Neue"/>
                        <a:sym typeface="Helvetica Neue"/>
                      </a:endParaRPr>
                    </a:p>
                  </a:txBody>
                  <a:tcPr marT="28300" marB="28300" marR="56625" marL="56625"/>
                </a:tc>
                <a:tc>
                  <a:txBody>
                    <a:bodyPr/>
                    <a:lstStyle/>
                    <a:p>
                      <a:pPr indent="0" lvl="0" marL="0" marR="0" rtl="0" algn="l">
                        <a:spcBef>
                          <a:spcPts val="0"/>
                        </a:spcBef>
                        <a:spcAft>
                          <a:spcPts val="0"/>
                        </a:spcAft>
                        <a:buNone/>
                      </a:pPr>
                      <a:r>
                        <a:rPr lang="en-GB" sz="1700">
                          <a:latin typeface="Helvetica Neue"/>
                          <a:ea typeface="Helvetica Neue"/>
                          <a:cs typeface="Helvetica Neue"/>
                          <a:sym typeface="Helvetica Neue"/>
                        </a:rPr>
                        <a:t>Check out </a:t>
                      </a:r>
                      <a:r>
                        <a:rPr lang="en-GB" sz="1700" u="sng">
                          <a:solidFill>
                            <a:schemeClr val="hlink"/>
                          </a:solidFill>
                          <a:latin typeface="Helvetica Neue"/>
                          <a:ea typeface="Helvetica Neue"/>
                          <a:cs typeface="Helvetica Neue"/>
                          <a:sym typeface="Helvetica Neue"/>
                          <a:hlinkClick r:id="rId4"/>
                        </a:rPr>
                        <a:t>The Netherlands</a:t>
                      </a:r>
                      <a:r>
                        <a:rPr lang="en-GB" sz="1700">
                          <a:latin typeface="Helvetica Neue"/>
                          <a:ea typeface="Helvetica Neue"/>
                          <a:cs typeface="Helvetica Neue"/>
                          <a:sym typeface="Helvetica Neue"/>
                        </a:rPr>
                        <a:t>’ tender portal results filter</a:t>
                      </a:r>
                      <a:endParaRPr sz="13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id="561" name="Google Shape;561;g2d3a82ef00d_11_1165"/>
          <p:cNvPicPr preferRelativeResize="0"/>
          <p:nvPr/>
        </p:nvPicPr>
        <p:blipFill rotWithShape="1">
          <a:blip r:embed="rId6">
            <a:alphaModFix/>
          </a:blip>
          <a:srcRect b="0" l="0" r="0" t="0"/>
          <a:stretch/>
        </p:blipFill>
        <p:spPr>
          <a:xfrm>
            <a:off x="96068" y="398988"/>
            <a:ext cx="2719724" cy="493003"/>
          </a:xfrm>
          <a:prstGeom prst="rect">
            <a:avLst/>
          </a:prstGeom>
          <a:noFill/>
          <a:ln>
            <a:noFill/>
          </a:ln>
        </p:spPr>
      </p:pic>
      <p:sp>
        <p:nvSpPr>
          <p:cNvPr id="562" name="Google Shape;562;g2d3a82ef00d_11_1165"/>
          <p:cNvSpPr txBox="1"/>
          <p:nvPr/>
        </p:nvSpPr>
        <p:spPr>
          <a:xfrm>
            <a:off x="3006147" y="189802"/>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Helvetica Neue"/>
              <a:buNone/>
            </a:pPr>
            <a:r>
              <a:rPr b="0" i="0" lang="en-GB" sz="3100" u="none" cap="none" strike="noStrike">
                <a:solidFill>
                  <a:srgbClr val="000000"/>
                </a:solidFill>
                <a:latin typeface="Helvetica Neue"/>
                <a:ea typeface="Helvetica Neue"/>
                <a:cs typeface="Helvetica Neue"/>
                <a:sym typeface="Helvetica Neue"/>
              </a:rPr>
              <a:t>3. Procurement results (#030)</a:t>
            </a:r>
            <a:endParaRPr b="0" i="0" sz="3100" u="none" cap="none" strike="noStrike">
              <a:solidFill>
                <a:srgbClr val="000000"/>
              </a:solidFill>
              <a:latin typeface="Roboto"/>
              <a:ea typeface="Roboto"/>
              <a:cs typeface="Roboto"/>
              <a:sym typeface="Roboto"/>
            </a:endParaRPr>
          </a:p>
        </p:txBody>
      </p:sp>
      <p:pic>
        <p:nvPicPr>
          <p:cNvPr id="563" name="Google Shape;563;g2d3a82ef00d_11_1165"/>
          <p:cNvPicPr preferRelativeResize="0"/>
          <p:nvPr/>
        </p:nvPicPr>
        <p:blipFill>
          <a:blip r:embed="rId7">
            <a:alphaModFix/>
          </a:blip>
          <a:stretch>
            <a:fillRect/>
          </a:stretch>
        </p:blipFill>
        <p:spPr>
          <a:xfrm>
            <a:off x="462850" y="5952075"/>
            <a:ext cx="778925" cy="778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g2d3a82ef00d_11_1171"/>
          <p:cNvPicPr preferRelativeResize="0"/>
          <p:nvPr/>
        </p:nvPicPr>
        <p:blipFill rotWithShape="1">
          <a:blip r:embed="rId3">
            <a:alphaModFix/>
          </a:blip>
          <a:srcRect b="0" l="0" r="0" t="0"/>
          <a:stretch/>
        </p:blipFill>
        <p:spPr>
          <a:xfrm>
            <a:off x="82937" y="65812"/>
            <a:ext cx="2719724" cy="493003"/>
          </a:xfrm>
          <a:prstGeom prst="rect">
            <a:avLst/>
          </a:prstGeom>
          <a:noFill/>
          <a:ln>
            <a:noFill/>
          </a:ln>
        </p:spPr>
      </p:pic>
      <p:sp>
        <p:nvSpPr>
          <p:cNvPr id="569" name="Google Shape;569;g2d3a82ef00d_11_1171"/>
          <p:cNvSpPr txBox="1"/>
          <p:nvPr/>
        </p:nvSpPr>
        <p:spPr>
          <a:xfrm>
            <a:off x="2960826" y="65808"/>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4. National Government portal usage statistics (#088)</a:t>
            </a:r>
            <a:endParaRPr b="0" i="0" sz="2800" u="none" cap="none" strike="noStrike">
              <a:solidFill>
                <a:srgbClr val="000000"/>
              </a:solidFill>
              <a:latin typeface="Roboto"/>
              <a:ea typeface="Roboto"/>
              <a:cs typeface="Roboto"/>
              <a:sym typeface="Roboto"/>
            </a:endParaRPr>
          </a:p>
        </p:txBody>
      </p:sp>
      <p:graphicFrame>
        <p:nvGraphicFramePr>
          <p:cNvPr id="570" name="Google Shape;570;g2d3a82ef00d_11_1171"/>
          <p:cNvGraphicFramePr/>
          <p:nvPr/>
        </p:nvGraphicFramePr>
        <p:xfrm>
          <a:off x="-17" y="848268"/>
          <a:ext cx="3000000" cy="3000000"/>
        </p:xfrm>
        <a:graphic>
          <a:graphicData uri="http://schemas.openxmlformats.org/drawingml/2006/table">
            <a:tbl>
              <a:tblPr bandRow="1" firstRow="1">
                <a:noFill/>
                <a:tableStyleId>{2123EC9F-B434-4D28-8D55-F346F87FAE27}</a:tableStyleId>
              </a:tblPr>
              <a:tblGrid>
                <a:gridCol w="1761875"/>
                <a:gridCol w="10430175"/>
              </a:tblGrid>
              <a:tr h="318900">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 Data relating to user statistics for example new visits, total page views, average time on site etc.</a:t>
                      </a:r>
                      <a:endParaRPr sz="1500"/>
                    </a:p>
                  </a:txBody>
                  <a:tcPr marT="28300" marB="28300" marR="56625" marL="56625" anchor="ctr"/>
                </a:tc>
              </a:tr>
              <a:tr h="8029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Enables informed decision-making, optimizes user experience, and allows the national government to tailor online services to meet the needs of its residents, enhancing digital engagement and civic participation.</a:t>
                      </a:r>
                      <a:endParaRPr sz="1500"/>
                    </a:p>
                  </a:txBody>
                  <a:tcPr marT="28300" marB="28300" marR="56625" marL="56625" anchor="b"/>
                </a:tc>
              </a:tr>
              <a:tr h="33131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Choose Analytics Platform: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Select a reliable web analytics platform like Google Analytics.</a:t>
                      </a:r>
                      <a:endParaRPr sz="1500"/>
                    </a:p>
                    <a:p>
                      <a:pPr indent="-349250" lvl="0" marL="342900" marR="0" rtl="0" algn="l">
                        <a:spcBef>
                          <a:spcPts val="0"/>
                        </a:spcBef>
                        <a:spcAft>
                          <a:spcPts val="0"/>
                        </a:spcAft>
                        <a:buClr>
                          <a:schemeClr val="dk1"/>
                        </a:buClr>
                        <a:buSzPts val="1900"/>
                        <a:buFont typeface="Calibri"/>
                        <a:buAutoNum type="arabicPeriod"/>
                      </a:pPr>
                      <a:r>
                        <a:rPr b="1" lang="en-GB" sz="1900"/>
                        <a:t>Define Goals: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Set up specific goals within the analytics platform. </a:t>
                      </a:r>
                      <a:endParaRPr sz="1500"/>
                    </a:p>
                    <a:p>
                      <a:pPr indent="-349250" lvl="0" marL="342900" marR="0" rtl="0" algn="l">
                        <a:spcBef>
                          <a:spcPts val="0"/>
                        </a:spcBef>
                        <a:spcAft>
                          <a:spcPts val="0"/>
                        </a:spcAft>
                        <a:buClr>
                          <a:schemeClr val="dk1"/>
                        </a:buClr>
                        <a:buSzPts val="1900"/>
                        <a:buFont typeface="Calibri"/>
                        <a:buAutoNum type="arabicPeriod"/>
                      </a:pPr>
                      <a:r>
                        <a:rPr b="1" lang="en-GB" sz="1900"/>
                        <a:t>Track Key Metrics: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Monitor key metrics such as new visits, total page views, bounce rate (percentage of single-page visits), and average time on site. </a:t>
                      </a:r>
                      <a:endParaRPr sz="1500"/>
                    </a:p>
                    <a:p>
                      <a:pPr indent="-349250" lvl="0" marL="342900" marR="0" rtl="0" algn="l">
                        <a:spcBef>
                          <a:spcPts val="0"/>
                        </a:spcBef>
                        <a:spcAft>
                          <a:spcPts val="0"/>
                        </a:spcAft>
                        <a:buClr>
                          <a:schemeClr val="dk1"/>
                        </a:buClr>
                        <a:buSzPts val="1900"/>
                        <a:buFont typeface="Calibri"/>
                        <a:buAutoNum type="arabicPeriod"/>
                      </a:pPr>
                      <a:r>
                        <a:rPr b="1" lang="en-GB" sz="1900"/>
                        <a:t>User Surveys and Feedback: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Integrate surveys or feedback forms on the website to collect direct input from users. </a:t>
                      </a:r>
                      <a:endParaRPr sz="1500"/>
                    </a:p>
                    <a:p>
                      <a:pPr indent="-349250" lvl="0" marL="342900" marR="0" rtl="0" algn="l">
                        <a:spcBef>
                          <a:spcPts val="0"/>
                        </a:spcBef>
                        <a:spcAft>
                          <a:spcPts val="0"/>
                        </a:spcAft>
                        <a:buClr>
                          <a:schemeClr val="dk1"/>
                        </a:buClr>
                        <a:buSzPts val="1900"/>
                        <a:buFont typeface="Calibri"/>
                        <a:buAutoNum type="arabicPeriod"/>
                      </a:pPr>
                      <a:r>
                        <a:rPr b="1" lang="en-GB" sz="1900"/>
                        <a:t>Continuous Improvement: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Use the insights from user statistics to continuously improve the website.</a:t>
                      </a:r>
                      <a:endParaRPr sz="1500"/>
                    </a:p>
                    <a:p>
                      <a:pPr indent="0" lvl="0" marL="0" marR="0" rtl="0" algn="l">
                        <a:spcBef>
                          <a:spcPts val="0"/>
                        </a:spcBef>
                        <a:spcAft>
                          <a:spcPts val="0"/>
                        </a:spcAft>
                        <a:buClr>
                          <a:schemeClr val="dk1"/>
                        </a:buClr>
                        <a:buSzPts val="1900"/>
                        <a:buFont typeface="Calibri"/>
                        <a:buNone/>
                      </a:pPr>
                      <a:r>
                        <a:rPr lang="en-GB" sz="1900"/>
                        <a:t>For more help, see </a:t>
                      </a:r>
                      <a:r>
                        <a:rPr lang="en-GB" sz="1900" u="sng">
                          <a:solidFill>
                            <a:schemeClr val="hlink"/>
                          </a:solidFill>
                          <a:hlinkClick r:id="rId4"/>
                        </a:rPr>
                        <a:t>USA GSA </a:t>
                      </a:r>
                      <a:r>
                        <a:rPr lang="en-GB" sz="1900"/>
                        <a:t>or </a:t>
                      </a:r>
                      <a:r>
                        <a:rPr lang="en-GB" sz="1900" u="sng">
                          <a:solidFill>
                            <a:schemeClr val="hlink"/>
                          </a:solidFill>
                          <a:hlinkClick r:id="rId5"/>
                        </a:rPr>
                        <a:t>UK Gov</a:t>
                      </a:r>
                      <a:endParaRPr sz="1900"/>
                    </a:p>
                  </a:txBody>
                  <a:tcPr marT="28300" marB="28300" marR="56625" marL="56625"/>
                </a:tc>
              </a:tr>
              <a:tr h="8567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6"/>
                        </a:rPr>
                        <a:t>China’s</a:t>
                      </a:r>
                      <a:r>
                        <a:rPr lang="en-GB" sz="1900"/>
                        <a:t> information on portal usage in upper menu</a:t>
                      </a:r>
                      <a:r>
                        <a:rPr lang="en-GB" sz="1500"/>
                        <a:t>                                         </a:t>
                      </a: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7"/>
                        </a:rPr>
                        <a:t>here</a:t>
                      </a:r>
                      <a:endParaRPr sz="1500"/>
                    </a:p>
                  </a:txBody>
                  <a:tcPr marT="28300" marB="28300" marR="56625" marL="56625"/>
                </a:tc>
              </a:tr>
            </a:tbl>
          </a:graphicData>
        </a:graphic>
      </p:graphicFrame>
      <p:pic>
        <p:nvPicPr>
          <p:cNvPr id="571" name="Google Shape;571;g2d3a82ef00d_11_1171"/>
          <p:cNvPicPr preferRelativeResize="0"/>
          <p:nvPr/>
        </p:nvPicPr>
        <p:blipFill>
          <a:blip r:embed="rId8">
            <a:alphaModFix/>
          </a:blip>
          <a:stretch>
            <a:fillRect/>
          </a:stretch>
        </p:blipFill>
        <p:spPr>
          <a:xfrm>
            <a:off x="519275" y="6208875"/>
            <a:ext cx="793050" cy="7930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g2d3a82ef00d_11_1177"/>
          <p:cNvPicPr preferRelativeResize="0"/>
          <p:nvPr/>
        </p:nvPicPr>
        <p:blipFill rotWithShape="1">
          <a:blip r:embed="rId3">
            <a:alphaModFix/>
          </a:blip>
          <a:srcRect b="0" l="0" r="0" t="0"/>
          <a:stretch/>
        </p:blipFill>
        <p:spPr>
          <a:xfrm>
            <a:off x="139412" y="221045"/>
            <a:ext cx="2719724" cy="493003"/>
          </a:xfrm>
          <a:prstGeom prst="rect">
            <a:avLst/>
          </a:prstGeom>
          <a:noFill/>
          <a:ln>
            <a:noFill/>
          </a:ln>
        </p:spPr>
      </p:pic>
      <p:sp>
        <p:nvSpPr>
          <p:cNvPr id="577" name="Google Shape;577;g2d3a82ef00d_11_1177"/>
          <p:cNvSpPr txBox="1"/>
          <p:nvPr/>
        </p:nvSpPr>
        <p:spPr>
          <a:xfrm>
            <a:off x="2946726" y="22104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5. Available scholarships or other funding (#117)</a:t>
            </a:r>
            <a:endParaRPr b="0" i="0" sz="2800" u="none" cap="none" strike="noStrike">
              <a:solidFill>
                <a:srgbClr val="000000"/>
              </a:solidFill>
              <a:latin typeface="Roboto"/>
              <a:ea typeface="Roboto"/>
              <a:cs typeface="Roboto"/>
              <a:sym typeface="Roboto"/>
            </a:endParaRPr>
          </a:p>
        </p:txBody>
      </p:sp>
      <p:graphicFrame>
        <p:nvGraphicFramePr>
          <p:cNvPr id="578" name="Google Shape;578;g2d3a82ef00d_11_1177"/>
          <p:cNvGraphicFramePr/>
          <p:nvPr/>
        </p:nvGraphicFramePr>
        <p:xfrm>
          <a:off x="-25" y="1003492"/>
          <a:ext cx="3000000" cy="3000000"/>
        </p:xfrm>
        <a:graphic>
          <a:graphicData uri="http://schemas.openxmlformats.org/drawingml/2006/table">
            <a:tbl>
              <a:tblPr bandRow="1" firstRow="1">
                <a:noFill/>
                <a:tableStyleId>{2123EC9F-B434-4D28-8D55-F346F87FAE27}</a:tableStyleId>
              </a:tblPr>
              <a:tblGrid>
                <a:gridCol w="1761875"/>
                <a:gridCol w="10430175"/>
              </a:tblGrid>
              <a:tr h="464900">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Information on the national government portal on available scholarships or other forms of government funding for Education purposes. This includes scholarships, grants, loans, and other forms of financial assistance offered by the government to support individuals in their pursuit of education</a:t>
                      </a:r>
                      <a:endParaRPr sz="1500"/>
                    </a:p>
                  </a:txBody>
                  <a:tcPr marT="28300" marB="28300" marR="56625" marL="56625" anchor="ctr"/>
                </a:tc>
              </a:tr>
              <a:tr h="464900">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transparency, accessibility, and equity in accessing educational resources, thereby facilitating the empowerment and advancement of individuals through education.</a:t>
                      </a:r>
                      <a:endParaRPr sz="1500"/>
                    </a:p>
                  </a:txBody>
                  <a:tcPr marT="28300" marB="28300" marR="56625" marL="56625" anchor="b"/>
                </a:tc>
              </a:tr>
              <a:tr h="21505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Identify Scholarships and Funding: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Compile a list of available financial aid options from government departments and institutions.</a:t>
                      </a:r>
                      <a:endParaRPr b="1" sz="1900" u="none" cap="none" strike="noStrike"/>
                    </a:p>
                    <a:p>
                      <a:pPr indent="-349250" lvl="0" marL="342900" marR="0" rtl="0" algn="l">
                        <a:spcBef>
                          <a:spcPts val="0"/>
                        </a:spcBef>
                        <a:spcAft>
                          <a:spcPts val="0"/>
                        </a:spcAft>
                        <a:buClr>
                          <a:schemeClr val="dk1"/>
                        </a:buClr>
                        <a:buSzPts val="1900"/>
                        <a:buFont typeface="Calibri"/>
                        <a:buAutoNum type="arabicPeriod"/>
                      </a:pPr>
                      <a:r>
                        <a:rPr b="1" lang="en-GB" sz="1900"/>
                        <a:t>Create a Portal Section: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Design a dedicated section on the government portal for educational funding.</a:t>
                      </a:r>
                      <a:endParaRPr sz="1500"/>
                    </a:p>
                    <a:p>
                      <a:pPr indent="-349250" lvl="0" marL="342900" marR="0" rtl="0" algn="l">
                        <a:spcBef>
                          <a:spcPts val="0"/>
                        </a:spcBef>
                        <a:spcAft>
                          <a:spcPts val="0"/>
                        </a:spcAft>
                        <a:buClr>
                          <a:schemeClr val="dk1"/>
                        </a:buClr>
                        <a:buSzPts val="1900"/>
                        <a:buFont typeface="Calibri"/>
                        <a:buAutoNum type="arabicPeriod"/>
                      </a:pPr>
                      <a:r>
                        <a:rPr b="1" lang="en-GB" sz="1900"/>
                        <a:t>Organize Information Clearly: </a:t>
                      </a:r>
                      <a:endParaRPr sz="1500"/>
                    </a:p>
                    <a:p>
                      <a:pPr indent="-349250" lvl="1" marL="800100" marR="0" rtl="0" algn="l">
                        <a:spcBef>
                          <a:spcPts val="0"/>
                        </a:spcBef>
                        <a:spcAft>
                          <a:spcPts val="0"/>
                        </a:spcAft>
                        <a:buClr>
                          <a:schemeClr val="dk1"/>
                        </a:buClr>
                        <a:buSzPts val="1900"/>
                        <a:buFont typeface="Calibri"/>
                        <a:buAutoNum type="arabicPeriod"/>
                      </a:pPr>
                      <a:r>
                        <a:rPr b="0" lang="en-GB" sz="1900" u="none" cap="none" strike="noStrike"/>
                        <a:t>Present details like eligibility criteria and deadlines in a structured format.</a:t>
                      </a:r>
                      <a:endParaRPr sz="1500"/>
                    </a:p>
                    <a:p>
                      <a:pPr indent="-349250" lvl="0" marL="342900" marR="0" rtl="0" algn="l">
                        <a:spcBef>
                          <a:spcPts val="0"/>
                        </a:spcBef>
                        <a:spcAft>
                          <a:spcPts val="0"/>
                        </a:spcAft>
                        <a:buClr>
                          <a:schemeClr val="dk1"/>
                        </a:buClr>
                        <a:buSzPts val="1900"/>
                        <a:buFont typeface="Calibri"/>
                        <a:buAutoNum type="arabicPeriod" startAt="4"/>
                      </a:pPr>
                      <a:r>
                        <a:rPr b="1" lang="en-GB" sz="1900"/>
                        <a:t>Update Information Regularly: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Ensure that the portal reflects the latest changes in eligibility and deadlines.</a:t>
                      </a:r>
                      <a:endParaRPr sz="1500"/>
                    </a:p>
                    <a:p>
                      <a:pPr indent="-349250" lvl="0" marL="342900" marR="0" rtl="0" algn="l">
                        <a:spcBef>
                          <a:spcPts val="0"/>
                        </a:spcBef>
                        <a:spcAft>
                          <a:spcPts val="0"/>
                        </a:spcAft>
                        <a:buClr>
                          <a:schemeClr val="dk1"/>
                        </a:buClr>
                        <a:buSzPts val="1900"/>
                        <a:buFont typeface="Calibri"/>
                        <a:buAutoNum type="arabicPeriod" startAt="5"/>
                      </a:pPr>
                      <a:r>
                        <a:rPr b="1" lang="en-GB" sz="1900"/>
                        <a:t>Promote Awareness: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Advertise funding opportunities through various channels to reach students and educators</a:t>
                      </a:r>
                      <a:endParaRPr sz="1500"/>
                    </a:p>
                  </a:txBody>
                  <a:tcPr marT="28300" marB="28300" marR="56625" marL="56625"/>
                </a:tc>
              </a:tr>
              <a:tr h="565600">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The Republic of Korea’</a:t>
                      </a:r>
                      <a:r>
                        <a:rPr lang="en-GB" sz="1900"/>
                        <a:t>s page on scholarship and other funding</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579" name="Google Shape;579;g2d3a82ef00d_11_1177"/>
          <p:cNvPicPr preferRelativeResize="0"/>
          <p:nvPr/>
        </p:nvPicPr>
        <p:blipFill rotWithShape="1">
          <a:blip r:embed="rId6">
            <a:alphaModFix/>
          </a:blip>
          <a:srcRect b="0" l="0" r="0" t="0"/>
          <a:stretch/>
        </p:blipFill>
        <p:spPr>
          <a:xfrm>
            <a:off x="399139" y="6181304"/>
            <a:ext cx="899160" cy="59588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g2d3a82ef00d_11_1183"/>
          <p:cNvPicPr preferRelativeResize="0"/>
          <p:nvPr/>
        </p:nvPicPr>
        <p:blipFill rotWithShape="1">
          <a:blip r:embed="rId3">
            <a:alphaModFix/>
          </a:blip>
          <a:srcRect b="0" l="0" r="0" t="0"/>
          <a:stretch/>
        </p:blipFill>
        <p:spPr>
          <a:xfrm>
            <a:off x="136947" y="115119"/>
            <a:ext cx="2719724" cy="493003"/>
          </a:xfrm>
          <a:prstGeom prst="rect">
            <a:avLst/>
          </a:prstGeom>
          <a:noFill/>
          <a:ln>
            <a:noFill/>
          </a:ln>
        </p:spPr>
      </p:pic>
      <p:sp>
        <p:nvSpPr>
          <p:cNvPr id="585" name="Google Shape;585;g2d3a82ef00d_11_1183"/>
          <p:cNvSpPr txBox="1"/>
          <p:nvPr/>
        </p:nvSpPr>
        <p:spPr>
          <a:xfrm>
            <a:off x="3357033" y="-20876"/>
            <a:ext cx="53064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6. Employment for youth (#129)</a:t>
            </a:r>
            <a:endParaRPr b="0" i="0" sz="2800" u="none" cap="none" strike="noStrike">
              <a:solidFill>
                <a:srgbClr val="000000"/>
              </a:solidFill>
              <a:latin typeface="Roboto"/>
              <a:ea typeface="Roboto"/>
              <a:cs typeface="Roboto"/>
              <a:sym typeface="Roboto"/>
            </a:endParaRPr>
          </a:p>
        </p:txBody>
      </p:sp>
      <p:graphicFrame>
        <p:nvGraphicFramePr>
          <p:cNvPr id="586" name="Google Shape;586;g2d3a82ef00d_11_1183"/>
          <p:cNvGraphicFramePr/>
          <p:nvPr/>
        </p:nvGraphicFramePr>
        <p:xfrm>
          <a:off x="-17" y="725795"/>
          <a:ext cx="3000000" cy="3000000"/>
        </p:xfrm>
        <a:graphic>
          <a:graphicData uri="http://schemas.openxmlformats.org/drawingml/2006/table">
            <a:tbl>
              <a:tblPr bandRow="1" firstRow="1">
                <a:noFill/>
                <a:tableStyleId>{2123EC9F-B434-4D28-8D55-F346F87FAE27}</a:tableStyleId>
              </a:tblPr>
              <a:tblGrid>
                <a:gridCol w="1761875"/>
                <a:gridCol w="10430175"/>
              </a:tblGrid>
              <a:tr h="8081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Presence of links and references for employment for youth on the national government portal. Youth" refers to any person under the age of 26 (and over the age of 18). These resources typically encompass job listings, career guidance services, vocational training programs, internship opportunities, and other forms of support.</a:t>
                      </a:r>
                      <a:endParaRPr sz="1300"/>
                    </a:p>
                  </a:txBody>
                  <a:tcPr marT="28300" marB="28300" marR="56625" marL="56625" anchor="ctr"/>
                </a:tc>
              </a:tr>
              <a:tr h="55612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Empowers young people with the tools and information needed to navigate the job market effectively, enhance their employability skills, and secure meaningful employment opportunities.</a:t>
                      </a:r>
                      <a:endParaRPr sz="1300"/>
                    </a:p>
                  </a:txBody>
                  <a:tcPr marT="28300" marB="28300" marR="56625" marL="56625" anchor="b"/>
                </a:tc>
              </a:tr>
              <a:tr h="358072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Identify Resources: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Compile a list of youth employment resources, including job portals and training programs.</a:t>
                      </a:r>
                      <a:endParaRPr sz="1300"/>
                    </a:p>
                    <a:p>
                      <a:pPr indent="-336550" lvl="0" marL="342900" marR="0" rtl="0" algn="l">
                        <a:spcBef>
                          <a:spcPts val="0"/>
                        </a:spcBef>
                        <a:spcAft>
                          <a:spcPts val="0"/>
                        </a:spcAft>
                        <a:buClr>
                          <a:schemeClr val="dk1"/>
                        </a:buClr>
                        <a:buSzPts val="1700"/>
                        <a:buFont typeface="Calibri"/>
                        <a:buAutoNum type="arabicPeriod"/>
                      </a:pPr>
                      <a:r>
                        <a:rPr b="1" lang="en-GB" sz="1700"/>
                        <a:t>Create a Portal Section: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Design a dedicated section for youth employment on the government portal.</a:t>
                      </a:r>
                      <a:endParaRPr sz="1300"/>
                    </a:p>
                    <a:p>
                      <a:pPr indent="-336550" lvl="0" marL="342900" marR="0" rtl="0" algn="l">
                        <a:spcBef>
                          <a:spcPts val="0"/>
                        </a:spcBef>
                        <a:spcAft>
                          <a:spcPts val="0"/>
                        </a:spcAft>
                        <a:buClr>
                          <a:schemeClr val="dk1"/>
                        </a:buClr>
                        <a:buSzPts val="1700"/>
                        <a:buFont typeface="Calibri"/>
                        <a:buAutoNum type="arabicPeriod"/>
                      </a:pPr>
                      <a:r>
                        <a:rPr b="1" lang="en-GB" sz="1700"/>
                        <a:t>Offer Guidance: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Provide tips on resume writing and career planning.</a:t>
                      </a:r>
                      <a:endParaRPr sz="1300"/>
                    </a:p>
                    <a:p>
                      <a:pPr indent="-336550" lvl="0" marL="342900" marR="0" rtl="0" algn="l">
                        <a:spcBef>
                          <a:spcPts val="0"/>
                        </a:spcBef>
                        <a:spcAft>
                          <a:spcPts val="0"/>
                        </a:spcAft>
                        <a:buClr>
                          <a:schemeClr val="dk1"/>
                        </a:buClr>
                        <a:buSzPts val="1700"/>
                        <a:buFont typeface="Calibri"/>
                        <a:buAutoNum type="arabicPeriod"/>
                      </a:pPr>
                      <a:r>
                        <a:rPr b="1" lang="en-GB" sz="1700"/>
                        <a:t>Promote Training: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Highlight vocational programs and skill development initiatives.</a:t>
                      </a:r>
                      <a:endParaRPr sz="1300"/>
                    </a:p>
                    <a:p>
                      <a:pPr indent="-336550" lvl="0" marL="342900" marR="0" rtl="0" algn="l">
                        <a:spcBef>
                          <a:spcPts val="0"/>
                        </a:spcBef>
                        <a:spcAft>
                          <a:spcPts val="0"/>
                        </a:spcAft>
                        <a:buClr>
                          <a:schemeClr val="dk1"/>
                        </a:buClr>
                        <a:buSzPts val="1700"/>
                        <a:buFont typeface="Calibri"/>
                        <a:buAutoNum type="arabicPeriod"/>
                      </a:pPr>
                      <a:r>
                        <a:rPr b="1" lang="en-GB" sz="1700"/>
                        <a:t>Facilitate Networking: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Include links to professional networking platforms.</a:t>
                      </a:r>
                      <a:endParaRPr sz="1300"/>
                    </a:p>
                    <a:p>
                      <a:pPr indent="-336550" lvl="0" marL="342900" marR="0" rtl="0" algn="l">
                        <a:spcBef>
                          <a:spcPts val="0"/>
                        </a:spcBef>
                        <a:spcAft>
                          <a:spcPts val="0"/>
                        </a:spcAft>
                        <a:buClr>
                          <a:schemeClr val="dk1"/>
                        </a:buClr>
                        <a:buSzPts val="1700"/>
                        <a:buFont typeface="Calibri"/>
                        <a:buAutoNum type="arabicPeriod"/>
                      </a:pPr>
                      <a:r>
                        <a:rPr b="1" lang="en-GB" sz="1700"/>
                        <a:t>Update Regularly: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Keep job listings and resources current.</a:t>
                      </a:r>
                      <a:endParaRPr sz="1300"/>
                    </a:p>
                    <a:p>
                      <a:pPr indent="0" lvl="0" marL="0" marR="0" rtl="0" algn="l">
                        <a:spcBef>
                          <a:spcPts val="0"/>
                        </a:spcBef>
                        <a:spcAft>
                          <a:spcPts val="0"/>
                        </a:spcAft>
                        <a:buClr>
                          <a:schemeClr val="dk1"/>
                        </a:buClr>
                        <a:buSzPts val="1900"/>
                        <a:buFont typeface="Calibri"/>
                        <a:buNone/>
                      </a:pPr>
                      <a:r>
                        <a:rPr b="0" lang="en-GB" sz="1700"/>
                        <a:t>For more information, check out </a:t>
                      </a:r>
                      <a:r>
                        <a:rPr b="0" lang="en-GB" sz="1700" u="sng">
                          <a:solidFill>
                            <a:schemeClr val="hlink"/>
                          </a:solidFill>
                          <a:hlinkClick r:id="rId4"/>
                        </a:rPr>
                        <a:t>OECD’s</a:t>
                      </a:r>
                      <a:r>
                        <a:rPr b="0" lang="en-GB" sz="1700"/>
                        <a:t> page on Youth employment and social policies</a:t>
                      </a:r>
                      <a:endParaRPr sz="1300"/>
                    </a:p>
                  </a:txBody>
                  <a:tcPr marT="28300" marB="28300" marR="56625" marL="56625"/>
                </a:tc>
              </a:tr>
              <a:tr h="7770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The Republic of Korea’s</a:t>
                      </a:r>
                      <a:r>
                        <a:rPr lang="en-GB" sz="1700"/>
                        <a:t> employment for youth page</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tc>
              </a:tr>
            </a:tbl>
          </a:graphicData>
        </a:graphic>
      </p:graphicFrame>
      <p:pic>
        <p:nvPicPr>
          <p:cNvPr id="587" name="Google Shape;587;g2d3a82ef00d_11_1183"/>
          <p:cNvPicPr preferRelativeResize="0"/>
          <p:nvPr/>
        </p:nvPicPr>
        <p:blipFill rotWithShape="1">
          <a:blip r:embed="rId7">
            <a:alphaModFix/>
          </a:blip>
          <a:srcRect b="0" l="0" r="0" t="0"/>
          <a:stretch/>
        </p:blipFill>
        <p:spPr>
          <a:xfrm>
            <a:off x="413264" y="6149054"/>
            <a:ext cx="899160" cy="59588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id="592" name="Google Shape;592;g2d3a82ef00d_11_1189"/>
          <p:cNvPicPr preferRelativeResize="0"/>
          <p:nvPr/>
        </p:nvPicPr>
        <p:blipFill rotWithShape="1">
          <a:blip r:embed="rId3">
            <a:alphaModFix/>
          </a:blip>
          <a:srcRect b="0" l="0" r="0" t="0"/>
          <a:stretch/>
        </p:blipFill>
        <p:spPr>
          <a:xfrm>
            <a:off x="136947" y="115119"/>
            <a:ext cx="2719724" cy="493003"/>
          </a:xfrm>
          <a:prstGeom prst="rect">
            <a:avLst/>
          </a:prstGeom>
          <a:noFill/>
          <a:ln>
            <a:noFill/>
          </a:ln>
        </p:spPr>
      </p:pic>
      <p:sp>
        <p:nvSpPr>
          <p:cNvPr id="593" name="Google Shape;593;g2d3a82ef00d_11_1189"/>
          <p:cNvSpPr txBox="1"/>
          <p:nvPr/>
        </p:nvSpPr>
        <p:spPr>
          <a:xfrm>
            <a:off x="3357032" y="-20876"/>
            <a:ext cx="7287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7. Workers' compensation benefits (#131a)</a:t>
            </a:r>
            <a:endParaRPr b="0" i="0" sz="2800" u="none" cap="none" strike="noStrike">
              <a:solidFill>
                <a:srgbClr val="000000"/>
              </a:solidFill>
              <a:latin typeface="Roboto"/>
              <a:ea typeface="Roboto"/>
              <a:cs typeface="Roboto"/>
              <a:sym typeface="Roboto"/>
            </a:endParaRPr>
          </a:p>
        </p:txBody>
      </p:sp>
      <p:graphicFrame>
        <p:nvGraphicFramePr>
          <p:cNvPr id="594" name="Google Shape;594;g2d3a82ef00d_11_1189"/>
          <p:cNvGraphicFramePr/>
          <p:nvPr/>
        </p:nvGraphicFramePr>
        <p:xfrm>
          <a:off x="0" y="705112"/>
          <a:ext cx="3000000" cy="3000000"/>
        </p:xfrm>
        <a:graphic>
          <a:graphicData uri="http://schemas.openxmlformats.org/drawingml/2006/table">
            <a:tbl>
              <a:tblPr bandRow="1" firstRow="1">
                <a:noFill/>
                <a:tableStyleId>{2123EC9F-B434-4D28-8D55-F346F87FAE27}</a:tableStyleId>
              </a:tblPr>
              <a:tblGrid>
                <a:gridCol w="1761875"/>
                <a:gridCol w="10430125"/>
              </a:tblGrid>
              <a:tr h="8081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Comprehensive guidance and resources are provided on the national government portal regarding the process of applying for compensation in cases of work-related illnesses or injuries. This information typically includes detailed instructions on eligibility criteria, required documentation, and submitting an online application.</a:t>
                      </a:r>
                      <a:endParaRPr sz="1500"/>
                    </a:p>
                  </a:txBody>
                  <a:tcPr marT="28300" marB="28300" marR="56625" marL="56625" anchor="ctr"/>
                </a:tc>
              </a:tr>
              <a:tr h="55612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Facilitate access to support and assistance for individuals who have suffered work-related injuries or illnesses, ensuring they receive the compensation they are entitled to in a timely and efficient manner.</a:t>
                      </a:r>
                      <a:endParaRPr sz="1500"/>
                    </a:p>
                  </a:txBody>
                  <a:tcPr marT="28300" marB="28300" marR="56625" marL="56625" anchor="b"/>
                </a:tc>
              </a:tr>
              <a:tr h="2980575">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Provide Clear Instructions: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Offer concise guidance on eligibility criteria and required documentation for workers' compensation benefits.</a:t>
                      </a:r>
                      <a:endParaRPr sz="1500"/>
                    </a:p>
                    <a:p>
                      <a:pPr indent="-349250" lvl="0" marL="342900" marR="0" rtl="0" algn="l">
                        <a:spcBef>
                          <a:spcPts val="0"/>
                        </a:spcBef>
                        <a:spcAft>
                          <a:spcPts val="0"/>
                        </a:spcAft>
                        <a:buClr>
                          <a:schemeClr val="dk1"/>
                        </a:buClr>
                        <a:buSzPts val="1900"/>
                        <a:buFont typeface="Calibri"/>
                        <a:buAutoNum type="arabicPeriod"/>
                      </a:pPr>
                      <a:r>
                        <a:rPr b="1" lang="en-GB" sz="1900"/>
                        <a:t>Develop Online Application Forms: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Create user-friendly online forms for applicants to submit their claims electronically.</a:t>
                      </a:r>
                      <a:endParaRPr sz="1500"/>
                    </a:p>
                    <a:p>
                      <a:pPr indent="-349250" lvl="0" marL="342900" marR="0" rtl="0" algn="l">
                        <a:spcBef>
                          <a:spcPts val="0"/>
                        </a:spcBef>
                        <a:spcAft>
                          <a:spcPts val="0"/>
                        </a:spcAft>
                        <a:buClr>
                          <a:schemeClr val="dk1"/>
                        </a:buClr>
                        <a:buSzPts val="1900"/>
                        <a:buFont typeface="Calibri"/>
                        <a:buAutoNum type="arabicPeriod"/>
                      </a:pPr>
                      <a:r>
                        <a:rPr b="1" lang="en-GB" sz="1900"/>
                        <a:t>Include Step-by-Step Instructions: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Outline the application process in simple, sequential steps to guide users through each stage.</a:t>
                      </a:r>
                      <a:endParaRPr sz="1500"/>
                    </a:p>
                    <a:p>
                      <a:pPr indent="-349250" lvl="0" marL="342900" marR="0" rtl="0" algn="l">
                        <a:spcBef>
                          <a:spcPts val="0"/>
                        </a:spcBef>
                        <a:spcAft>
                          <a:spcPts val="0"/>
                        </a:spcAft>
                        <a:buClr>
                          <a:schemeClr val="dk1"/>
                        </a:buClr>
                        <a:buSzPts val="1900"/>
                        <a:buFont typeface="Calibri"/>
                        <a:buAutoNum type="arabicPeriod"/>
                      </a:pPr>
                      <a:r>
                        <a:rPr b="1" lang="en-GB" sz="1900"/>
                        <a:t>Regularly Update Information: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Keep information on eligibility criteria, documentation, and application procedures current and accurate.</a:t>
                      </a:r>
                      <a:endParaRPr sz="1500"/>
                    </a:p>
                  </a:txBody>
                  <a:tcPr marT="28300" marB="28300" marR="56625" marL="56625"/>
                </a:tc>
              </a:tr>
              <a:tr h="7770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Singapore’s</a:t>
                      </a:r>
                      <a:r>
                        <a:rPr lang="en-GB" sz="1900"/>
                        <a:t> page on workers’ compensation </a:t>
                      </a:r>
                      <a:endParaRPr sz="1500"/>
                    </a:p>
                    <a:p>
                      <a:pPr indent="0" lvl="0" marL="0" marR="0" rtl="0" algn="r">
                        <a:lnSpc>
                          <a:spcPct val="100000"/>
                        </a:lnSpc>
                        <a:spcBef>
                          <a:spcPts val="0"/>
                        </a:spcBef>
                        <a:spcAft>
                          <a:spcPts val="0"/>
                        </a:spcAft>
                        <a:buClr>
                          <a:srgbClr val="0070C0"/>
                        </a:buClr>
                        <a:buSzPts val="1900"/>
                        <a:buFont typeface="Helvetica Neue"/>
                        <a:buNone/>
                      </a:pPr>
                      <a:r>
                        <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595" name="Google Shape;595;g2d3a82ef00d_11_1189"/>
          <p:cNvPicPr preferRelativeResize="0"/>
          <p:nvPr/>
        </p:nvPicPr>
        <p:blipFill rotWithShape="1">
          <a:blip r:embed="rId6">
            <a:alphaModFix/>
          </a:blip>
          <a:srcRect b="0" l="0" r="0" t="0"/>
          <a:stretch/>
        </p:blipFill>
        <p:spPr>
          <a:xfrm>
            <a:off x="403575" y="6183157"/>
            <a:ext cx="812292" cy="5394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g2d3a82ef00d_11_1195"/>
          <p:cNvPicPr preferRelativeResize="0"/>
          <p:nvPr/>
        </p:nvPicPr>
        <p:blipFill rotWithShape="1">
          <a:blip r:embed="rId3">
            <a:alphaModFix/>
          </a:blip>
          <a:srcRect b="0" l="0" r="0" t="0"/>
          <a:stretch/>
        </p:blipFill>
        <p:spPr>
          <a:xfrm>
            <a:off x="136947" y="115119"/>
            <a:ext cx="2719724" cy="493003"/>
          </a:xfrm>
          <a:prstGeom prst="rect">
            <a:avLst/>
          </a:prstGeom>
          <a:noFill/>
          <a:ln>
            <a:noFill/>
          </a:ln>
        </p:spPr>
      </p:pic>
      <p:sp>
        <p:nvSpPr>
          <p:cNvPr id="601" name="Google Shape;601;g2d3a82ef00d_11_1195"/>
          <p:cNvSpPr txBox="1"/>
          <p:nvPr/>
        </p:nvSpPr>
        <p:spPr>
          <a:xfrm>
            <a:off x="3357032" y="-20876"/>
            <a:ext cx="7287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8. Long term care (#150)</a:t>
            </a:r>
            <a:endParaRPr b="0" i="0" sz="2800" u="none" cap="none" strike="noStrike">
              <a:solidFill>
                <a:srgbClr val="000000"/>
              </a:solidFill>
              <a:latin typeface="Roboto"/>
              <a:ea typeface="Roboto"/>
              <a:cs typeface="Roboto"/>
              <a:sym typeface="Roboto"/>
            </a:endParaRPr>
          </a:p>
        </p:txBody>
      </p:sp>
      <p:graphicFrame>
        <p:nvGraphicFramePr>
          <p:cNvPr id="602" name="Google Shape;602;g2d3a82ef00d_11_1195"/>
          <p:cNvGraphicFramePr/>
          <p:nvPr/>
        </p:nvGraphicFramePr>
        <p:xfrm>
          <a:off x="0" y="608121"/>
          <a:ext cx="3000000" cy="3000000"/>
        </p:xfrm>
        <a:graphic>
          <a:graphicData uri="http://schemas.openxmlformats.org/drawingml/2006/table">
            <a:tbl>
              <a:tblPr bandRow="1" firstRow="1">
                <a:noFill/>
                <a:tableStyleId>{2123EC9F-B434-4D28-8D55-F346F87FAE27}</a:tableStyleId>
              </a:tblPr>
              <a:tblGrid>
                <a:gridCol w="1761875"/>
                <a:gridCol w="10430175"/>
              </a:tblGrid>
              <a:tr h="6741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Information on how older persons can apply for term care (e.g. support to be able to stay at home or enter retirement housing facilities),this could encompass detailed instructions on eligibility criteria, available support services, application procedures, and other options available for older individuals requiring long-term care.</a:t>
                      </a:r>
                      <a:endParaRPr sz="1300"/>
                    </a:p>
                  </a:txBody>
                  <a:tcPr marT="28300" marB="28300" marR="56625" marL="56625" anchor="ctr"/>
                </a:tc>
              </a:tr>
              <a:tr h="463900">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Facilitates access to appropriate care and support services for older individuals, enabling them to maintain independence, dignity, and quality of life as they age.</a:t>
                      </a:r>
                      <a:endParaRPr sz="1300"/>
                    </a:p>
                  </a:txBody>
                  <a:tcPr marT="28300" marB="28300" marR="56625" marL="56625" anchor="b"/>
                </a:tc>
              </a:tr>
              <a:tr h="31973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Clear Guidance: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Offer concise instructions on eligibility criteria and available support services for long-term care.</a:t>
                      </a:r>
                      <a:endParaRPr b="1" sz="1700" u="none" cap="none" strike="noStrike"/>
                    </a:p>
                    <a:p>
                      <a:pPr indent="-336550" lvl="0" marL="342900" marR="0" rtl="0" algn="l">
                        <a:spcBef>
                          <a:spcPts val="0"/>
                        </a:spcBef>
                        <a:spcAft>
                          <a:spcPts val="0"/>
                        </a:spcAft>
                        <a:buClr>
                          <a:schemeClr val="dk1"/>
                        </a:buClr>
                        <a:buSzPts val="1700"/>
                        <a:buFont typeface="Calibri"/>
                        <a:buAutoNum type="arabicPeriod"/>
                      </a:pPr>
                      <a:r>
                        <a:rPr b="1" lang="en-GB" sz="1700"/>
                        <a:t>Develop Online Application Forms: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Create user-friendly forms for older persons to apply for long-term care support.</a:t>
                      </a:r>
                      <a:endParaRPr b="1" sz="1700" u="none" cap="none" strike="noStrike"/>
                    </a:p>
                    <a:p>
                      <a:pPr indent="-336550" lvl="0" marL="342900" marR="0" rtl="0" algn="l">
                        <a:spcBef>
                          <a:spcPts val="0"/>
                        </a:spcBef>
                        <a:spcAft>
                          <a:spcPts val="0"/>
                        </a:spcAft>
                        <a:buClr>
                          <a:schemeClr val="dk1"/>
                        </a:buClr>
                        <a:buSzPts val="1700"/>
                        <a:buFont typeface="Calibri"/>
                        <a:buAutoNum type="arabicPeriod"/>
                      </a:pPr>
                      <a:r>
                        <a:rPr b="1" lang="en-GB" sz="1700"/>
                        <a:t>Include Contact Information: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Provide contact details for government agencies or support organizations offering assistance.</a:t>
                      </a:r>
                      <a:endParaRPr b="1" sz="1700" u="none" cap="none" strike="noStrike"/>
                    </a:p>
                    <a:p>
                      <a:pPr indent="-336550" lvl="0" marL="342900" marR="0" rtl="0" algn="l">
                        <a:spcBef>
                          <a:spcPts val="0"/>
                        </a:spcBef>
                        <a:spcAft>
                          <a:spcPts val="0"/>
                        </a:spcAft>
                        <a:buClr>
                          <a:schemeClr val="dk1"/>
                        </a:buClr>
                        <a:buSzPts val="1700"/>
                        <a:buFont typeface="Calibri"/>
                        <a:buAutoNum type="arabicPeriod"/>
                      </a:pPr>
                      <a:r>
                        <a:rPr b="1" lang="en-GB" sz="1700"/>
                        <a:t>Ensure Accessibility: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Ensure the portal is accessible to older persons with disabilities and across various devices.</a:t>
                      </a:r>
                      <a:endParaRPr b="1" sz="1700" u="none" cap="none" strike="noStrike"/>
                    </a:p>
                    <a:p>
                      <a:pPr indent="-336550" lvl="0" marL="342900" marR="0" rtl="0" algn="l">
                        <a:spcBef>
                          <a:spcPts val="0"/>
                        </a:spcBef>
                        <a:spcAft>
                          <a:spcPts val="0"/>
                        </a:spcAft>
                        <a:buClr>
                          <a:schemeClr val="dk1"/>
                        </a:buClr>
                        <a:buSzPts val="1700"/>
                        <a:buFont typeface="Calibri"/>
                        <a:buAutoNum type="arabicPeriod"/>
                      </a:pPr>
                      <a:r>
                        <a:rPr b="1" lang="en-GB" sz="1700"/>
                        <a:t>Regularly Update Information: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Keep information on eligibility criteria, support services, and application procedures current.</a:t>
                      </a:r>
                      <a:endParaRPr sz="1300"/>
                    </a:p>
                    <a:p>
                      <a:pPr indent="-336550" lvl="0" marL="342900" marR="0" rtl="0" algn="l">
                        <a:spcBef>
                          <a:spcPts val="0"/>
                        </a:spcBef>
                        <a:spcAft>
                          <a:spcPts val="0"/>
                        </a:spcAft>
                        <a:buClr>
                          <a:schemeClr val="dk1"/>
                        </a:buClr>
                        <a:buSzPts val="1700"/>
                        <a:buFont typeface="Calibri"/>
                        <a:buAutoNum type="arabicPeriod"/>
                      </a:pPr>
                      <a:r>
                        <a:rPr b="1" lang="en-GB" sz="1700"/>
                        <a:t>Facilitate Navigation: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Organize information in a clear and intuitive manner to help older persons navigate the process easily.</a:t>
                      </a:r>
                      <a:endParaRPr sz="1300"/>
                    </a:p>
                    <a:p>
                      <a:pPr indent="0" lvl="0" marL="0" marR="0" rtl="0" algn="l">
                        <a:spcBef>
                          <a:spcPts val="0"/>
                        </a:spcBef>
                        <a:spcAft>
                          <a:spcPts val="0"/>
                        </a:spcAft>
                        <a:buClr>
                          <a:schemeClr val="dk1"/>
                        </a:buClr>
                        <a:buSzPts val="1900"/>
                        <a:buFont typeface="Calibri"/>
                        <a:buNone/>
                      </a:pPr>
                      <a:r>
                        <a:rPr b="0" lang="en-GB" sz="1700"/>
                        <a:t>For more information, check out </a:t>
                      </a:r>
                      <a:r>
                        <a:rPr b="0" lang="en-GB" sz="1700" u="sng">
                          <a:solidFill>
                            <a:schemeClr val="hlink"/>
                          </a:solidFill>
                          <a:hlinkClick r:id="rId4"/>
                        </a:rPr>
                        <a:t>WHO’s</a:t>
                      </a:r>
                      <a:r>
                        <a:rPr b="0" lang="en-GB" sz="1700"/>
                        <a:t>  Framework for countries to achieve an integrated continuum of long-term care</a:t>
                      </a:r>
                      <a:endParaRPr sz="1300"/>
                    </a:p>
                  </a:txBody>
                  <a:tcPr marT="28300" marB="28300" marR="56625" marL="56625"/>
                </a:tc>
              </a:tr>
              <a:tr h="463900">
                <a:tc>
                  <a:txBody>
                    <a:bodyPr/>
                    <a:lstStyle/>
                    <a:p>
                      <a:pPr indent="0" lvl="0" marL="0" marR="0" rtl="0" algn="l">
                        <a:spcBef>
                          <a:spcPts val="0"/>
                        </a:spcBef>
                        <a:spcAft>
                          <a:spcPts val="0"/>
                        </a:spcAft>
                        <a:buNone/>
                      </a:pPr>
                      <a:r>
                        <a:rPr b="1" lang="en-GB" sz="1900"/>
                        <a:t>Case Examples</a:t>
                      </a:r>
                      <a:endParaRPr sz="13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Israel’s</a:t>
                      </a:r>
                      <a:r>
                        <a:rPr lang="en-GB" sz="1700"/>
                        <a:t> long term care page</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tc>
              </a:tr>
            </a:tbl>
          </a:graphicData>
        </a:graphic>
      </p:graphicFrame>
      <p:pic>
        <p:nvPicPr>
          <p:cNvPr id="603" name="Google Shape;603;g2d3a82ef00d_11_1195"/>
          <p:cNvPicPr preferRelativeResize="0"/>
          <p:nvPr/>
        </p:nvPicPr>
        <p:blipFill>
          <a:blip r:embed="rId7">
            <a:alphaModFix/>
          </a:blip>
          <a:stretch>
            <a:fillRect/>
          </a:stretch>
        </p:blipFill>
        <p:spPr>
          <a:xfrm>
            <a:off x="547500" y="6166550"/>
            <a:ext cx="778925" cy="778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2d3a82ef00d_11_1201"/>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609" name="Google Shape;609;g2d3a82ef00d_11_1201"/>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610" name="Google Shape;610;g2d3a82ef00d_11_1201"/>
          <p:cNvSpPr txBox="1"/>
          <p:nvPr/>
        </p:nvSpPr>
        <p:spPr>
          <a:xfrm>
            <a:off x="2980658" y="-231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Service Provision</a:t>
            </a:r>
            <a:endParaRPr sz="1500"/>
          </a:p>
        </p:txBody>
      </p:sp>
      <p:graphicFrame>
        <p:nvGraphicFramePr>
          <p:cNvPr id="611" name="Google Shape;611;g2d3a82ef00d_11_1201"/>
          <p:cNvGraphicFramePr/>
          <p:nvPr/>
        </p:nvGraphicFramePr>
        <p:xfrm>
          <a:off x="-61123" y="526993"/>
          <a:ext cx="3000000" cy="3000000"/>
        </p:xfrm>
        <a:graphic>
          <a:graphicData uri="http://schemas.openxmlformats.org/drawingml/2006/table">
            <a:tbl>
              <a:tblPr bandRow="1" firstRow="1">
                <a:noFill/>
                <a:tableStyleId>{2123EC9F-B434-4D28-8D55-F346F87FAE27}</a:tableStyleId>
              </a:tblPr>
              <a:tblGrid>
                <a:gridCol w="4308450"/>
                <a:gridCol w="7883550"/>
              </a:tblGrid>
              <a:tr h="279975">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Indicator</a:t>
                      </a:r>
                      <a:endParaRPr/>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Description</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4"/>
                        </a:rPr>
                        <a:t>1. #029 E-procurement platform</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Existence of an e-procurement platform for bidding processes/submission of</a:t>
                      </a:r>
                      <a:endParaRPr/>
                    </a:p>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tenders on the national level portal or other government/ministry websites.</a:t>
                      </a:r>
                      <a:endParaRPr/>
                    </a:p>
                  </a:txBody>
                  <a:tcPr marT="32175" marB="32175" marR="64300" marL="64300"/>
                </a:tc>
              </a:tr>
              <a:tr h="279975">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5"/>
                        </a:rPr>
                        <a:t>2. #043 Income taxes</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b="0" lang="en-GB">
                          <a:latin typeface="Helvetica Neue"/>
                          <a:ea typeface="Helvetica Neue"/>
                          <a:cs typeface="Helvetica Neue"/>
                          <a:sym typeface="Helvetica Neue"/>
                        </a:rPr>
                        <a:t>Service provision for Personal income taxes at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6"/>
                        </a:rPr>
                        <a:t>3. #044 Value Added Tax, Goods &amp; Services Tax</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Online provision for businesses for Value Added Tax (VAT), Goods &amp; Services Tax (GST) or equivalent any of the government portal(s</a:t>
                      </a:r>
                      <a:endParaRPr/>
                    </a:p>
                  </a:txBody>
                  <a:tcPr marT="32175" marB="32175" marR="64300" marL="64300"/>
                </a:tc>
              </a:tr>
              <a:tr h="279975">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7"/>
                        </a:rPr>
                        <a:t>4. #045 Entry or Transit Visa</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Online application for a visa to enter or transit through the country</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8"/>
                        </a:rPr>
                        <a:t>5. #046 Registration or renewal for a vehicle </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Registration or renewal for a vehicle (car, truck, motorcycle, and others) in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9"/>
                        </a:rPr>
                        <a:t>6. #047 Online Police declaration </a:t>
                      </a:r>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Online declaration to the police (e.g. theft, police report filing) at any of the government portal(s)</a:t>
                      </a:r>
                      <a:endParaRPr/>
                    </a:p>
                  </a:txBody>
                  <a:tcPr marT="32175" marB="32175" marR="64300" marL="64300"/>
                </a:tc>
              </a:tr>
              <a:tr h="279975">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0"/>
                        </a:rPr>
                        <a:t>7. #048 Address change notification</a:t>
                      </a:r>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Notify of moving/changing an address online at any of the government portal(s</a:t>
                      </a:r>
                      <a:endParaRPr/>
                    </a:p>
                  </a:txBody>
                  <a:tcPr marT="32175" marB="32175" marR="64300" marL="64300"/>
                </a:tc>
              </a:tr>
              <a:tr h="501525">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1"/>
                        </a:rPr>
                        <a:t>8. #049 Registration for a new company or business entity</a:t>
                      </a:r>
                      <a:endParaRPr/>
                    </a:p>
                  </a:txBody>
                  <a:tcPr marT="32175" marB="32175" marR="64300" marL="64300"/>
                </a:tc>
                <a:tc>
                  <a:txBody>
                    <a:bodyPr/>
                    <a:lstStyle/>
                    <a:p>
                      <a:pPr indent="0" lvl="0" marL="0" marR="0" rtl="0" algn="l">
                        <a:spcBef>
                          <a:spcPts val="0"/>
                        </a:spcBef>
                        <a:spcAft>
                          <a:spcPts val="0"/>
                        </a:spcAft>
                        <a:buNone/>
                      </a:pPr>
                      <a:r>
                        <a:rPr lang="en-GB">
                          <a:latin typeface="Helvetica Neue"/>
                          <a:ea typeface="Helvetica Neue"/>
                          <a:cs typeface="Helvetica Neue"/>
                          <a:sym typeface="Helvetica Neue"/>
                        </a:rPr>
                        <a:t>Registration for a new company or business entity, with i) information, or ii) full online application at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2"/>
                        </a:rPr>
                        <a:t>9. #050, 051, 052 Birth /Death / Marriage certificate</a:t>
                      </a:r>
                      <a:endParaRPr b="1" sz="15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lang="en-GB">
                          <a:latin typeface="Helvetica Neue"/>
                          <a:ea typeface="Helvetica Neue"/>
                          <a:cs typeface="Helvetica Neue"/>
                          <a:sym typeface="Helvetica Neue"/>
                        </a:rPr>
                        <a:t>Apply or request for Birth /Death / Marriage certificate with i) information, or ii) full online application at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3"/>
                        </a:rPr>
                        <a:t>10. #053 Personal Identity Cards</a:t>
                      </a:r>
                      <a:endParaRPr b="1" sz="15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a:latin typeface="Helvetica Neue"/>
                          <a:ea typeface="Helvetica Neue"/>
                          <a:cs typeface="Helvetica Neue"/>
                          <a:sym typeface="Helvetica Neue"/>
                        </a:rPr>
                        <a:t>Apply or request for a Personal Identity Cards with i) information, or ii) full online application at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4"/>
                        </a:rPr>
                        <a:t>11. #054 Driver’s license</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Apply or request for a Driver’s license with i) information, or ii) full online application at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5"/>
                        </a:rPr>
                        <a:t>12. #055 Land title registration</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b="0" lang="en-GB">
                          <a:latin typeface="Helvetica Neue"/>
                          <a:ea typeface="Helvetica Neue"/>
                          <a:cs typeface="Helvetica Neue"/>
                          <a:sym typeface="Helvetica Neue"/>
                        </a:rPr>
                        <a:t>Apply or request for a Land title registration with i) information, or ii) full online application at any of the government portal(s).</a:t>
                      </a:r>
                      <a:endParaRPr/>
                    </a:p>
                  </a:txBody>
                  <a:tcPr marT="32175" marB="32175" marR="64300" marL="64300"/>
                </a:tc>
              </a:tr>
              <a:tr h="473850">
                <a:tc>
                  <a:txBody>
                    <a:bodyPr/>
                    <a:lstStyle/>
                    <a:p>
                      <a:pPr indent="0" lvl="0" marL="0" marR="0" rtl="0" algn="l">
                        <a:spcBef>
                          <a:spcPts val="0"/>
                        </a:spcBef>
                        <a:spcAft>
                          <a:spcPts val="0"/>
                        </a:spcAft>
                        <a:buNone/>
                      </a:pPr>
                      <a:r>
                        <a:rPr b="1" lang="en-GB" sz="1500" u="sng">
                          <a:solidFill>
                            <a:schemeClr val="hlink"/>
                          </a:solidFill>
                          <a:latin typeface="Calibri"/>
                          <a:ea typeface="Calibri"/>
                          <a:cs typeface="Calibri"/>
                          <a:sym typeface="Calibri"/>
                          <a:hlinkClick action="ppaction://hlinksldjump" r:id="rId16"/>
                        </a:rPr>
                        <a:t>13. #056 Environment-related permits</a:t>
                      </a:r>
                      <a:endParaRPr b="1" sz="15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a:latin typeface="Helvetica Neue"/>
                          <a:ea typeface="Helvetica Neue"/>
                          <a:cs typeface="Helvetica Neue"/>
                          <a:sym typeface="Helvetica Neue"/>
                        </a:rPr>
                        <a:t>Apply or request for an Environment-related permit with i) information, or ii) full online application at any of the government portal(s).</a:t>
                      </a:r>
                      <a:endParaRPr/>
                    </a:p>
                  </a:txBody>
                  <a:tcPr marT="32175" marB="32175" marR="64300" marL="6430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g2ba7bbf45a4_1_1586"/>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276" name="Google Shape;276;g2ba7bbf45a4_1_1586"/>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277" name="Google Shape;277;g2ba7bbf45a4_1_1586"/>
          <p:cNvSpPr txBox="1"/>
          <p:nvPr>
            <p:ph type="title"/>
          </p:nvPr>
        </p:nvSpPr>
        <p:spPr>
          <a:xfrm>
            <a:off x="1091200" y="2163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Why a toolkit for E-Government?</a:t>
            </a:r>
            <a:endParaRPr/>
          </a:p>
        </p:txBody>
      </p:sp>
      <p:pic>
        <p:nvPicPr>
          <p:cNvPr id="278" name="Google Shape;278;g2ba7bbf45a4_1_1586"/>
          <p:cNvPicPr preferRelativeResize="0"/>
          <p:nvPr/>
        </p:nvPicPr>
        <p:blipFill>
          <a:blip r:embed="rId5">
            <a:alphaModFix/>
          </a:blip>
          <a:stretch>
            <a:fillRect/>
          </a:stretch>
        </p:blipFill>
        <p:spPr>
          <a:xfrm>
            <a:off x="1026900" y="1287500"/>
            <a:ext cx="9361300" cy="473147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g2d3a82ef00d_11_1208"/>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617" name="Google Shape;617;g2d3a82ef00d_11_1208"/>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618" name="Google Shape;618;g2d3a82ef00d_11_1208"/>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Service Provision</a:t>
            </a:r>
            <a:endParaRPr sz="1500"/>
          </a:p>
        </p:txBody>
      </p:sp>
      <p:graphicFrame>
        <p:nvGraphicFramePr>
          <p:cNvPr id="619" name="Google Shape;619;g2d3a82ef00d_11_1208"/>
          <p:cNvGraphicFramePr/>
          <p:nvPr/>
        </p:nvGraphicFramePr>
        <p:xfrm>
          <a:off x="9" y="526988"/>
          <a:ext cx="3000000" cy="3000000"/>
        </p:xfrm>
        <a:graphic>
          <a:graphicData uri="http://schemas.openxmlformats.org/drawingml/2006/table">
            <a:tbl>
              <a:tblPr bandRow="1" firstRow="1">
                <a:noFill/>
                <a:tableStyleId>{2123EC9F-B434-4D28-8D55-F346F87FAE27}</a:tableStyleId>
              </a:tblPr>
              <a:tblGrid>
                <a:gridCol w="6557275"/>
                <a:gridCol w="5634725"/>
              </a:tblGrid>
              <a:tr h="16427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2617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4"/>
                        </a:rPr>
                        <a:t>14. #057 Building permits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Apply or request for a Building permit with i) information, or ii) full online application at any of the government portal(s).</a:t>
                      </a:r>
                      <a:endParaRPr sz="1500"/>
                    </a:p>
                  </a:txBody>
                  <a:tcPr marT="32175" marB="32175" marR="64300" marL="64300"/>
                </a:tc>
              </a:tr>
              <a:tr h="375500">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5"/>
                        </a:rPr>
                        <a:t>15. #058 Government vacancy positions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Apply or request for a Government vacancy position with i) information, or ii) full online application at any of the government portal(s).</a:t>
                      </a:r>
                      <a:endParaRPr sz="1500"/>
                    </a:p>
                  </a:txBody>
                  <a:tcPr marT="32175" marB="32175" marR="64300" marL="64300"/>
                </a:tc>
              </a:tr>
              <a:tr h="2617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6"/>
                        </a:rPr>
                        <a:t>16. #059 Business licenses</a:t>
                      </a:r>
                      <a:endParaRPr sz="1500"/>
                    </a:p>
                  </a:txBody>
                  <a:tcPr marT="32175" marB="32175" marR="64300" marL="64300"/>
                </a:tc>
                <a:tc>
                  <a:txBody>
                    <a:bodyPr/>
                    <a:lstStyle/>
                    <a:p>
                      <a:pPr indent="0" lvl="0" marL="0" marR="0" rtl="0" algn="l">
                        <a:spcBef>
                          <a:spcPts val="0"/>
                        </a:spcBef>
                        <a:spcAft>
                          <a:spcPts val="0"/>
                        </a:spcAft>
                        <a:buNone/>
                      </a:pPr>
                      <a:r>
                        <a:rPr b="0" lang="en-GB" sz="1500">
                          <a:latin typeface="Helvetica Neue"/>
                          <a:ea typeface="Helvetica Neue"/>
                          <a:cs typeface="Helvetica Neue"/>
                          <a:sym typeface="Helvetica Neue"/>
                        </a:rPr>
                        <a:t>Apply or request for a Business license with i) information, or ii) full online application at any of the government portal(s).</a:t>
                      </a:r>
                      <a:endParaRPr sz="1500"/>
                    </a:p>
                  </a:txBody>
                  <a:tcPr marT="32175" marB="32175" marR="64300" marL="64300"/>
                </a:tc>
              </a:tr>
              <a:tr h="2617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7"/>
                        </a:rPr>
                        <a:t>17. #062-063 Water utility |Energy(electricity/gas) utility</a:t>
                      </a:r>
                      <a:endParaRPr sz="1500"/>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Online payment for utilities (Water/Electricity) offered either by the public or non-public sectors.</a:t>
                      </a:r>
                      <a:endParaRPr sz="1500"/>
                    </a:p>
                  </a:txBody>
                  <a:tcPr marT="32175" marB="32175" marR="64300" marL="64300"/>
                </a:tc>
              </a:tr>
              <a:tr h="2617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8"/>
                        </a:rPr>
                        <a:t>18. #079 Digital invoices</a:t>
                      </a:r>
                      <a:endParaRPr sz="1500"/>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National Portal provision of digital invoices or "e-invoicing” at any of the government portal(s)</a:t>
                      </a:r>
                      <a:endParaRPr sz="1500"/>
                    </a:p>
                  </a:txBody>
                  <a:tcPr marT="32175" marB="32175" marR="64300" marL="64300"/>
                </a:tc>
              </a:tr>
              <a:tr h="2617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9"/>
                        </a:rPr>
                        <a:t>19. #080,081 GIS data and/or online services</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Provision of GIS or other geospatial-related data and/or online services at any of the government portal(s).</a:t>
                      </a:r>
                      <a:endParaRPr sz="1500"/>
                    </a:p>
                  </a:txBody>
                  <a:tcPr marT="32175" marB="32175" marR="64300" marL="64300"/>
                </a:tc>
              </a:tr>
              <a:tr h="2617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0"/>
                        </a:rPr>
                        <a:t>20. #082 Business tax filing</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500">
                          <a:latin typeface="Helvetica Neue"/>
                          <a:ea typeface="Helvetica Neue"/>
                          <a:cs typeface="Helvetica Neue"/>
                          <a:sym typeface="Helvetica Neue"/>
                        </a:rPr>
                        <a:t>Apply or request for Business tax filing with i) information, or ii) full online application at any of the government portal(s).</a:t>
                      </a:r>
                      <a:endParaRPr sz="1500"/>
                    </a:p>
                  </a:txBody>
                  <a:tcPr marT="32175" marB="32175" marR="64300" marL="64300"/>
                </a:tc>
              </a:tr>
              <a:tr h="375500">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1"/>
                        </a:rPr>
                        <a:t>21. #131b Transitioning people to retirement </a:t>
                      </a:r>
                      <a:endParaRPr sz="1500"/>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Apply or request for transitioning people to retirement with i) information, or ii) full online application at any of the government portal(s)</a:t>
                      </a:r>
                      <a:endParaRPr sz="1500"/>
                    </a:p>
                  </a:txBody>
                  <a:tcPr marT="32175" marB="32175" marR="64300" marL="64300"/>
                </a:tc>
              </a:tr>
              <a:tr h="375500">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2"/>
                        </a:rPr>
                        <a:t>22. #095, 108, 124, 137, 166, 177 Online services provision for six main sectors </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b="0" lang="en-GB" sz="1500">
                          <a:latin typeface="Helvetica Neue"/>
                          <a:ea typeface="Helvetica Neue"/>
                          <a:cs typeface="Helvetica Neue"/>
                          <a:sym typeface="Helvetica Neue"/>
                        </a:rPr>
                        <a:t>A section on the national website where online services are listed (for HEALTH, EDUCATION, EMPLOYMENT, SOCIAL PROTECTION, </a:t>
                      </a:r>
                      <a:r>
                        <a:rPr lang="en-GB" sz="1500">
                          <a:latin typeface="Helvetica Neue"/>
                          <a:ea typeface="Helvetica Neue"/>
                          <a:cs typeface="Helvetica Neue"/>
                          <a:sym typeface="Helvetica Neue"/>
                        </a:rPr>
                        <a:t>ENVIRONMENT</a:t>
                      </a:r>
                      <a:r>
                        <a:rPr b="0" lang="en-GB" sz="1500">
                          <a:latin typeface="Helvetica Neue"/>
                          <a:ea typeface="Helvetica Neue"/>
                          <a:cs typeface="Helvetica Neue"/>
                          <a:sym typeface="Helvetica Neue"/>
                        </a:rPr>
                        <a:t>, JUSTICE)</a:t>
                      </a:r>
                      <a:endParaRPr sz="1500"/>
                    </a:p>
                  </a:txBody>
                  <a:tcPr marT="32175" marB="32175" marR="64300" marL="64300"/>
                </a:tc>
              </a:tr>
              <a:tr h="375500">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3"/>
                        </a:rPr>
                        <a:t>23. #095a, 108a, 124a, 137a, 166a, 177a Mobile service provision for six main sectors </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Mobile phone i.e. browser or an app services for HEALTH, EDUCATION, EMPLOYMENT, SOCIAL PROTECTION, ENVIRONMENT, JUSTICE</a:t>
                      </a:r>
                      <a:endParaRPr sz="1500"/>
                    </a:p>
                  </a:txBody>
                  <a:tcPr marT="32175" marB="32175" marR="64300" marL="64300"/>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g2d3a82ef00d_11_1215"/>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625" name="Google Shape;625;g2d3a82ef00d_11_1215"/>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626" name="Google Shape;626;g2d3a82ef00d_11_1215"/>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Service Provision</a:t>
            </a:r>
            <a:endParaRPr sz="1500"/>
          </a:p>
        </p:txBody>
      </p:sp>
      <p:graphicFrame>
        <p:nvGraphicFramePr>
          <p:cNvPr id="627" name="Google Shape;627;g2d3a82ef00d_11_1215"/>
          <p:cNvGraphicFramePr/>
          <p:nvPr/>
        </p:nvGraphicFramePr>
        <p:xfrm>
          <a:off x="67856" y="641288"/>
          <a:ext cx="3000000" cy="3000000"/>
        </p:xfrm>
        <a:graphic>
          <a:graphicData uri="http://schemas.openxmlformats.org/drawingml/2006/table">
            <a:tbl>
              <a:tblPr bandRow="1" firstRow="1">
                <a:noFill/>
                <a:tableStyleId>{2123EC9F-B434-4D28-8D55-F346F87FAE27}</a:tableStyleId>
              </a:tblPr>
              <a:tblGrid>
                <a:gridCol w="5837675"/>
                <a:gridCol w="6286500"/>
              </a:tblGrid>
              <a:tr h="36147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6474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4"/>
                        </a:rPr>
                        <a:t>24. #095b, 108b, 124b, 137b, 166b, 177b SMS alert service provision for six main sectors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SMS alerts service provision for HEALTH, EDUCATION, EMPLOYMENT, SOCIAL PROTECTION, ENVIRONMENT, JUSTICE</a:t>
                      </a:r>
                      <a:endParaRPr sz="1500"/>
                    </a:p>
                  </a:txBody>
                  <a:tcPr marT="32175" marB="32175" marR="64300" marL="64300"/>
                </a:tc>
              </a:tr>
              <a:tr h="8262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5"/>
                        </a:rPr>
                        <a:t>25. #117,118 Scholarships or other forms of government funding and government scholarships and fellowships</a:t>
                      </a:r>
                      <a:endParaRPr b="1" sz="1600">
                        <a:latin typeface="Calibri"/>
                        <a:ea typeface="Calibri"/>
                        <a:cs typeface="Calibri"/>
                        <a:sym typeface="Calibri"/>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Information on available scholarships or other forms of government funding for EDUCATION and government scholarships and fellowships online with i) information, or ii) full online application at any of the government portal(s)</a:t>
                      </a:r>
                      <a:endParaRPr sz="1500"/>
                    </a:p>
                  </a:txBody>
                  <a:tcPr marT="32175" marB="32175" marR="64300" marL="64300"/>
                </a:tc>
              </a:tr>
              <a:tr h="6446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6"/>
                        </a:rPr>
                        <a:t>26. #143,144,145,146,147,148 Services/ Information available for vulnerable groups</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500">
                          <a:latin typeface="Helvetica Neue"/>
                          <a:ea typeface="Helvetica Neue"/>
                          <a:cs typeface="Helvetica Neue"/>
                          <a:sym typeface="Helvetica Neue"/>
                        </a:rPr>
                        <a:t>Service or information for vulnerable groups with i) information, or ii) full online application at any of the government portal(s)</a:t>
                      </a:r>
                      <a:endParaRPr sz="1500"/>
                    </a:p>
                    <a:p>
                      <a:pPr indent="0" lvl="0" marL="0" marR="0" rtl="0" algn="l">
                        <a:spcBef>
                          <a:spcPts val="0"/>
                        </a:spcBef>
                        <a:spcAft>
                          <a:spcPts val="0"/>
                        </a:spcAft>
                        <a:buNone/>
                      </a:pPr>
                      <a:r>
                        <a:rPr b="0" lang="en-GB" sz="1500">
                          <a:latin typeface="Helvetica Neue"/>
                          <a:ea typeface="Helvetica Neue"/>
                          <a:cs typeface="Helvetica Neue"/>
                          <a:sym typeface="Helvetica Neue"/>
                        </a:rPr>
                        <a:t>Vulnerable groups: poor (below poverty line) /persons with disabilities /older persons / immigrants, migrant workers, refugees, and internally displaced persons / women /youth</a:t>
                      </a:r>
                      <a:endParaRPr sz="1500"/>
                    </a:p>
                  </a:txBody>
                  <a:tcPr marT="32175" marB="32175" marR="64300" marL="64300"/>
                </a:tc>
              </a:tr>
              <a:tr h="5759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7"/>
                        </a:rPr>
                        <a:t>27. #149 Application for citizenship or residency</a:t>
                      </a:r>
                      <a:endParaRPr sz="1500"/>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Helvetica Neue"/>
                        <a:buNone/>
                      </a:pPr>
                      <a:r>
                        <a:rPr lang="en-GB" sz="1500">
                          <a:latin typeface="Helvetica Neue"/>
                          <a:ea typeface="Helvetica Neue"/>
                          <a:cs typeface="Helvetica Neue"/>
                          <a:sym typeface="Helvetica Neue"/>
                        </a:rPr>
                        <a:t>Information on eligibility and/or procedure on applying for citizenship or residency any of the government portal(s)</a:t>
                      </a:r>
                      <a:endParaRPr sz="1500"/>
                    </a:p>
                  </a:txBody>
                  <a:tcPr marT="32175" marB="32175" marR="64300" marL="64300"/>
                </a:tc>
              </a:tr>
              <a:tr h="8262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8"/>
                        </a:rPr>
                        <a:t>28. #182 Affidavit of criminal record/background clearance</a:t>
                      </a:r>
                      <a:endParaRPr sz="1500"/>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Application for receiving an affidavit of criminal record/background clearance with i) information, or ii) full online application at any of the government portal(s)</a:t>
                      </a:r>
                      <a:endParaRPr sz="1500"/>
                    </a:p>
                  </a:txBody>
                  <a:tcPr marT="32175" marB="32175" marR="64300" marL="64300"/>
                </a:tc>
              </a:tr>
              <a:tr h="57597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9"/>
                        </a:rPr>
                        <a:t>29. #183 Access to justice information</a:t>
                      </a:r>
                      <a:endParaRPr sz="1500"/>
                    </a:p>
                  </a:txBody>
                  <a:tcPr marT="32175" marB="32175" marR="64300" marL="64300"/>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Access to justice with i) retrieve information, ii) file (open) online; iii) manage of court cases</a:t>
                      </a:r>
                      <a:endParaRPr sz="1500"/>
                    </a:p>
                  </a:txBody>
                  <a:tcPr marT="32175" marB="32175" marR="64300" marL="64300"/>
                </a:tc>
              </a:tr>
              <a:tr h="1076525">
                <a:tc>
                  <a:txBody>
                    <a:bodyPr/>
                    <a:lstStyle/>
                    <a:p>
                      <a:pPr indent="0" lvl="0" marL="0" marR="0" rtl="0" algn="l">
                        <a:spcBef>
                          <a:spcPts val="0"/>
                        </a:spcBef>
                        <a:spcAft>
                          <a:spcPts val="0"/>
                        </a:spcAft>
                        <a:buNone/>
                      </a:pPr>
                      <a:r>
                        <a:rPr b="1" lang="en-GB" sz="1600" u="sng">
                          <a:solidFill>
                            <a:schemeClr val="hlink"/>
                          </a:solidFill>
                          <a:latin typeface="Calibri"/>
                          <a:ea typeface="Calibri"/>
                          <a:cs typeface="Calibri"/>
                          <a:sym typeface="Calibri"/>
                          <a:hlinkClick action="ppaction://hlinksldjump" r:id="rId10"/>
                        </a:rPr>
                        <a:t>30. #184,185,189,190,191 Benefits Application</a:t>
                      </a:r>
                      <a:endParaRPr b="1" sz="1600">
                        <a:latin typeface="Calibri"/>
                        <a:ea typeface="Calibri"/>
                        <a:cs typeface="Calibri"/>
                        <a:sym typeface="Calibri"/>
                      </a:endParaRPr>
                    </a:p>
                  </a:txBody>
                  <a:tcPr marT="32175" marB="32175" marR="64300" marL="64300"/>
                </a:tc>
                <a:tc>
                  <a:txBody>
                    <a:bodyPr/>
                    <a:lstStyle/>
                    <a:p>
                      <a:pPr indent="0" lvl="0" marL="0" marR="0" rtl="0" algn="l">
                        <a:spcBef>
                          <a:spcPts val="0"/>
                        </a:spcBef>
                        <a:spcAft>
                          <a:spcPts val="0"/>
                        </a:spcAft>
                        <a:buNone/>
                      </a:pPr>
                      <a:r>
                        <a:rPr b="0" lang="en-GB" sz="1500">
                          <a:latin typeface="Helvetica Neue"/>
                          <a:ea typeface="Helvetica Neue"/>
                          <a:cs typeface="Helvetica Neue"/>
                          <a:sym typeface="Helvetica Neue"/>
                        </a:rPr>
                        <a:t>Apply or request for benefits due to illness and injury/ child benefits/ disability compensation benefits / maternal or newborn benefits/ unemployment benefits with i) information, or ii) full online application at any of the government portal(s)</a:t>
                      </a:r>
                      <a:endParaRPr sz="1500"/>
                    </a:p>
                  </a:txBody>
                  <a:tcPr marT="32175" marB="32175" marR="64300" marL="64300"/>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g2d3a82ef00d_11_1222"/>
          <p:cNvPicPr preferRelativeResize="0"/>
          <p:nvPr/>
        </p:nvPicPr>
        <p:blipFill rotWithShape="1">
          <a:blip r:embed="rId3">
            <a:alphaModFix/>
          </a:blip>
          <a:srcRect b="0" l="0" r="0" t="0"/>
          <a:stretch/>
        </p:blipFill>
        <p:spPr>
          <a:xfrm>
            <a:off x="76947" y="106851"/>
            <a:ext cx="2341828" cy="424502"/>
          </a:xfrm>
          <a:prstGeom prst="rect">
            <a:avLst/>
          </a:prstGeom>
          <a:noFill/>
          <a:ln>
            <a:noFill/>
          </a:ln>
        </p:spPr>
      </p:pic>
      <p:sp>
        <p:nvSpPr>
          <p:cNvPr id="633" name="Google Shape;633;g2d3a82ef00d_11_1222"/>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Helvetica Neue"/>
              <a:buNone/>
            </a:pPr>
            <a:r>
              <a:rPr b="0" i="0" lang="en-GB" sz="2800" u="none" cap="none" strike="noStrike">
                <a:solidFill>
                  <a:schemeClr val="dk1"/>
                </a:solidFill>
                <a:latin typeface="Helvetica Neue"/>
                <a:ea typeface="Helvetica Neue"/>
                <a:cs typeface="Helvetica Neue"/>
                <a:sym typeface="Helvetica Neue"/>
              </a:rPr>
              <a:t>1. #029 E-procurement platform (#029)</a:t>
            </a:r>
            <a:endParaRPr sz="1500"/>
          </a:p>
        </p:txBody>
      </p:sp>
      <p:graphicFrame>
        <p:nvGraphicFramePr>
          <p:cNvPr id="634" name="Google Shape;634;g2d3a82ef00d_11_1222"/>
          <p:cNvGraphicFramePr/>
          <p:nvPr/>
        </p:nvGraphicFramePr>
        <p:xfrm>
          <a:off x="-20" y="531353"/>
          <a:ext cx="3000000" cy="3000000"/>
        </p:xfrm>
        <a:graphic>
          <a:graphicData uri="http://schemas.openxmlformats.org/drawingml/2006/table">
            <a:tbl>
              <a:tblPr bandRow="1" firstRow="1">
                <a:noFill/>
                <a:tableStyleId>{2123EC9F-B434-4D28-8D55-F346F87FAE27}</a:tableStyleId>
              </a:tblPr>
              <a:tblGrid>
                <a:gridCol w="1761875"/>
                <a:gridCol w="10430175"/>
              </a:tblGrid>
              <a:tr h="1385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provision by the government of an e-procurement platform for bidding processes/submission of tenders.</a:t>
                      </a:r>
                      <a:endParaRPr sz="1300"/>
                    </a:p>
                  </a:txBody>
                  <a:tcPr marT="28300" marB="28300" marR="56625" marL="56625" anchor="ctr"/>
                </a:tc>
              </a:tr>
              <a:tr h="254000">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Ensures transparency, enhances competition, and streamlines bidding processes, fostering fair and efficient access for vendors while promoting accountability and reducing corruption in public procurement.</a:t>
                      </a:r>
                      <a:endParaRPr sz="1300"/>
                    </a:p>
                  </a:txBody>
                  <a:tcPr marT="28300" marB="28300" marR="56625" marL="56625" anchor="b"/>
                </a:tc>
              </a:tr>
              <a:tr h="22569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Planning:</a:t>
                      </a:r>
                      <a:endParaRPr b="0" i="0" sz="1700">
                        <a:solidFill>
                          <a:schemeClr val="dk1"/>
                        </a:solidFill>
                        <a:latin typeface="Calibri"/>
                        <a:ea typeface="Calibri"/>
                        <a:cs typeface="Calibri"/>
                        <a:sym typeface="Calibri"/>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Foster collaboration from across the administration at each stage and validate user needs assumptions.</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Involve diverse user groups in the planning phase.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Informing the Market:</a:t>
                      </a:r>
                      <a:endParaRPr b="0" i="0" sz="1700">
                        <a:solidFill>
                          <a:schemeClr val="dk1"/>
                        </a:solidFill>
                        <a:latin typeface="Calibri"/>
                        <a:ea typeface="Calibri"/>
                        <a:cs typeface="Calibri"/>
                        <a:sym typeface="Calibri"/>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Articulate clear, value-based requirements and evaluation criteria.</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Broadly advertise opportunities and promptly respond to supplier queries.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Evaluation and Award:</a:t>
                      </a:r>
                      <a:endParaRPr b="0" i="0" sz="1700">
                        <a:solidFill>
                          <a:schemeClr val="dk1"/>
                        </a:solidFill>
                        <a:latin typeface="Calibri"/>
                        <a:ea typeface="Calibri"/>
                        <a:cs typeface="Calibri"/>
                        <a:sym typeface="Calibri"/>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Objectively shortlist suppliers and conduct evaluations of suppliers with a diverse team.</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Award the contract to the supplier aligning best with requirements.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Additional Guidance:</a:t>
                      </a:r>
                      <a:endParaRPr b="0" i="0" sz="1700">
                        <a:solidFill>
                          <a:schemeClr val="dk1"/>
                        </a:solidFill>
                        <a:latin typeface="Calibri"/>
                        <a:ea typeface="Calibri"/>
                        <a:cs typeface="Calibri"/>
                        <a:sym typeface="Calibri"/>
                      </a:endParaRPr>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Encourage supplier questions for clarity.</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Proactively manage conflicts of interest.</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Maintain comprehensive records accessible to relevant stakeholders.</a:t>
                      </a:r>
                      <a:endParaRPr sz="1300"/>
                    </a:p>
                    <a:p>
                      <a:pPr indent="0" lvl="0" marL="0" marR="0" rtl="0" algn="l">
                        <a:spcBef>
                          <a:spcPts val="0"/>
                        </a:spcBef>
                        <a:spcAft>
                          <a:spcPts val="0"/>
                        </a:spcAft>
                        <a:buClr>
                          <a:schemeClr val="dk1"/>
                        </a:buClr>
                        <a:buSzPts val="1900"/>
                        <a:buFont typeface="Calibri"/>
                        <a:buNone/>
                      </a:pPr>
                      <a:r>
                        <a:rPr b="0" i="0" lang="en-GB" sz="1700">
                          <a:solidFill>
                            <a:schemeClr val="dk1"/>
                          </a:solidFill>
                          <a:latin typeface="Calibri"/>
                          <a:ea typeface="Calibri"/>
                          <a:cs typeface="Calibri"/>
                          <a:sym typeface="Calibri"/>
                        </a:rPr>
                        <a:t>Check out the full </a:t>
                      </a:r>
                      <a:r>
                        <a:rPr b="0" i="0" lang="en-GB" sz="1700" u="sng">
                          <a:solidFill>
                            <a:schemeClr val="dk1"/>
                          </a:solidFill>
                          <a:latin typeface="Calibri"/>
                          <a:ea typeface="Calibri"/>
                          <a:cs typeface="Calibri"/>
                          <a:sym typeface="Calibri"/>
                          <a:hlinkClick r:id="rId4">
                            <a:extLst>
                              <a:ext uri="{A12FA001-AC4F-418D-AE19-62706E023703}">
                                <ahyp:hlinkClr val="tx"/>
                              </a:ext>
                            </a:extLst>
                          </a:hlinkClick>
                        </a:rPr>
                        <a:t>ITU Procurement Guidelines - United for Smart Sustainable Cities (U4SSC)  </a:t>
                      </a:r>
                      <a:endParaRPr b="0" i="0" sz="1700">
                        <a:solidFill>
                          <a:schemeClr val="dk1"/>
                        </a:solidFill>
                        <a:latin typeface="Calibri"/>
                        <a:ea typeface="Calibri"/>
                        <a:cs typeface="Calibri"/>
                        <a:sym typeface="Calibri"/>
                      </a:endParaRPr>
                    </a:p>
                  </a:txBody>
                  <a:tcPr marT="28300" marB="28300" marR="56625" marL="56625"/>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Argentina’s</a:t>
                      </a:r>
                      <a:r>
                        <a:rPr lang="en-GB" sz="1700"/>
                        <a:t> e-procurement platform</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tc>
              </a:tr>
            </a:tbl>
          </a:graphicData>
        </a:graphic>
      </p:graphicFrame>
      <p:pic>
        <p:nvPicPr>
          <p:cNvPr id="635" name="Google Shape;635;g2d3a82ef00d_11_1222"/>
          <p:cNvPicPr preferRelativeResize="0"/>
          <p:nvPr/>
        </p:nvPicPr>
        <p:blipFill rotWithShape="1">
          <a:blip r:embed="rId7">
            <a:alphaModFix/>
          </a:blip>
          <a:srcRect b="0" l="0" r="0" t="0"/>
          <a:stretch/>
        </p:blipFill>
        <p:spPr>
          <a:xfrm>
            <a:off x="521877" y="5752529"/>
            <a:ext cx="650748" cy="46786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g2d3a82ef00d_11_1228"/>
          <p:cNvPicPr preferRelativeResize="0"/>
          <p:nvPr/>
        </p:nvPicPr>
        <p:blipFill rotWithShape="1">
          <a:blip r:embed="rId3">
            <a:alphaModFix/>
          </a:blip>
          <a:srcRect b="0" l="0" r="0" t="0"/>
          <a:stretch/>
        </p:blipFill>
        <p:spPr>
          <a:xfrm>
            <a:off x="0" y="110640"/>
            <a:ext cx="2946036" cy="534026"/>
          </a:xfrm>
          <a:prstGeom prst="rect">
            <a:avLst/>
          </a:prstGeom>
          <a:noFill/>
          <a:ln>
            <a:noFill/>
          </a:ln>
        </p:spPr>
      </p:pic>
      <p:sp>
        <p:nvSpPr>
          <p:cNvPr id="641" name="Google Shape;641;g2d3a82ef00d_11_1228"/>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2. Income taxes (#043)</a:t>
            </a:r>
            <a:endParaRPr b="0" i="0" sz="2800" u="none" cap="none" strike="noStrike">
              <a:solidFill>
                <a:srgbClr val="000000"/>
              </a:solidFill>
              <a:latin typeface="Roboto"/>
              <a:ea typeface="Roboto"/>
              <a:cs typeface="Roboto"/>
              <a:sym typeface="Roboto"/>
            </a:endParaRPr>
          </a:p>
        </p:txBody>
      </p:sp>
      <p:graphicFrame>
        <p:nvGraphicFramePr>
          <p:cNvPr id="642" name="Google Shape;642;g2d3a82ef00d_11_1228"/>
          <p:cNvGraphicFramePr/>
          <p:nvPr/>
        </p:nvGraphicFramePr>
        <p:xfrm>
          <a:off x="-17" y="644675"/>
          <a:ext cx="3000000" cy="3000000"/>
        </p:xfrm>
        <a:graphic>
          <a:graphicData uri="http://schemas.openxmlformats.org/drawingml/2006/table">
            <a:tbl>
              <a:tblPr bandRow="1" firstRow="1">
                <a:noFill/>
                <a:tableStyleId>{2123EC9F-B434-4D28-8D55-F346F87FAE27}</a:tableStyleId>
              </a:tblPr>
              <a:tblGrid>
                <a:gridCol w="1761875"/>
                <a:gridCol w="10430175"/>
              </a:tblGrid>
              <a:tr h="62052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for residents to file online personal income tax on any of the national government portals. </a:t>
                      </a:r>
                      <a:endParaRPr sz="1500"/>
                    </a:p>
                  </a:txBody>
                  <a:tcPr marT="28300" marB="28300" marR="56625" marL="56625" anchor="ctr"/>
                </a:tc>
              </a:tr>
              <a:tr h="6864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efficiency, reduces paperwork, and ensures accurate and timely submissions, thereby simplifying the tax process for businesses and promoting fiscal responsibility within the country.</a:t>
                      </a:r>
                      <a:endParaRPr sz="1500"/>
                    </a:p>
                  </a:txBody>
                  <a:tcPr marT="28300" marB="28300" marR="56625" marL="56625" anchor="b"/>
                </a:tc>
              </a:tr>
              <a:tr h="37142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Assess Legal and Security Requirements: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Ensure the online system complies with data protection laws and implements robust security.</a:t>
                      </a:r>
                      <a:endParaRPr sz="1500"/>
                    </a:p>
                    <a:p>
                      <a:pPr indent="-349250" lvl="0" marL="342900" marR="0" rtl="0" algn="l">
                        <a:spcBef>
                          <a:spcPts val="0"/>
                        </a:spcBef>
                        <a:spcAft>
                          <a:spcPts val="0"/>
                        </a:spcAft>
                        <a:buClr>
                          <a:schemeClr val="dk1"/>
                        </a:buClr>
                        <a:buSzPts val="1900"/>
                        <a:buFont typeface="Calibri"/>
                        <a:buAutoNum type="arabicPeriod"/>
                      </a:pPr>
                      <a:r>
                        <a:rPr b="1" lang="en-GB" sz="1900"/>
                        <a:t>Choose an E-Government Platform:</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Select or develop a secure and user-friendly e-government platform handling income tax forms.</a:t>
                      </a:r>
                      <a:endParaRPr sz="1500"/>
                    </a:p>
                    <a:p>
                      <a:pPr indent="-349250" lvl="0" marL="342900" marR="0" rtl="0" algn="l">
                        <a:spcBef>
                          <a:spcPts val="0"/>
                        </a:spcBef>
                        <a:spcAft>
                          <a:spcPts val="0"/>
                        </a:spcAft>
                        <a:buClr>
                          <a:schemeClr val="dk1"/>
                        </a:buClr>
                        <a:buSzPts val="1900"/>
                        <a:buFont typeface="Calibri"/>
                        <a:buAutoNum type="arabicPeriod"/>
                      </a:pPr>
                      <a:r>
                        <a:rPr b="1" lang="en-GB" sz="1900"/>
                        <a:t>Collaborate with Tax Authorities: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Work closely with tax authorities to integrate the online system with their databases.</a:t>
                      </a:r>
                      <a:endParaRPr sz="1500"/>
                    </a:p>
                    <a:p>
                      <a:pPr indent="-349250" lvl="0" marL="342900" marR="0" rtl="0" algn="l">
                        <a:spcBef>
                          <a:spcPts val="0"/>
                        </a:spcBef>
                        <a:spcAft>
                          <a:spcPts val="0"/>
                        </a:spcAft>
                        <a:buClr>
                          <a:schemeClr val="dk1"/>
                        </a:buClr>
                        <a:buSzPts val="1900"/>
                        <a:buFont typeface="Calibri"/>
                        <a:buAutoNum type="arabicPeriod"/>
                      </a:pPr>
                      <a:r>
                        <a:rPr b="1" lang="en-GB" sz="1900"/>
                        <a:t>Secure Payment Gateway:</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Integrate a secure payment gateway for businesses to pay taxes and fees online.</a:t>
                      </a:r>
                      <a:endParaRPr sz="1500"/>
                    </a:p>
                    <a:p>
                      <a:pPr indent="-349250" lvl="0" marL="342900" marR="0" rtl="0" algn="l">
                        <a:spcBef>
                          <a:spcPts val="0"/>
                        </a:spcBef>
                        <a:spcAft>
                          <a:spcPts val="0"/>
                        </a:spcAft>
                        <a:buClr>
                          <a:schemeClr val="dk1"/>
                        </a:buClr>
                        <a:buSzPts val="1900"/>
                        <a:buFont typeface="Calibri"/>
                        <a:buAutoNum type="arabicPeriod"/>
                      </a:pPr>
                      <a:r>
                        <a:rPr b="1" lang="en-GB" sz="1900"/>
                        <a:t>Automated Notifications: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Set up automated email notifications to confirm receipt of submitted forms and provide updates.</a:t>
                      </a:r>
                      <a:endParaRPr sz="1500"/>
                    </a:p>
                    <a:p>
                      <a:pPr indent="-349250" lvl="0" marL="342900" marR="0" rtl="0" algn="l">
                        <a:spcBef>
                          <a:spcPts val="0"/>
                        </a:spcBef>
                        <a:spcAft>
                          <a:spcPts val="0"/>
                        </a:spcAft>
                        <a:buClr>
                          <a:schemeClr val="dk1"/>
                        </a:buClr>
                        <a:buSzPts val="1900"/>
                        <a:buFont typeface="Calibri"/>
                        <a:buAutoNum type="arabicPeriod"/>
                      </a:pPr>
                      <a:r>
                        <a:rPr b="1" lang="en-GB" sz="1900"/>
                        <a:t>Data Integration and Analysis: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Integrate the online tax filing system with other government databases.</a:t>
                      </a:r>
                      <a:endParaRPr sz="1500"/>
                    </a:p>
                  </a:txBody>
                  <a:tcPr marT="28300" marB="28300" marR="56625" marL="56625"/>
                </a:tc>
              </a:tr>
              <a:tr h="9017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the </a:t>
                      </a:r>
                      <a:r>
                        <a:rPr lang="en-GB" sz="1900" u="sng">
                          <a:solidFill>
                            <a:schemeClr val="hlink"/>
                          </a:solidFill>
                          <a:hlinkClick r:id="rId4"/>
                        </a:rPr>
                        <a:t>United Kingdom of Great Britain and Northern Ireland</a:t>
                      </a:r>
                      <a:r>
                        <a:rPr lang="en-GB" sz="1900"/>
                        <a:t> tax return online form</a:t>
                      </a:r>
                      <a:endParaRPr sz="19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643" name="Google Shape;643;g2d3a82ef00d_11_1228"/>
          <p:cNvPicPr preferRelativeResize="0"/>
          <p:nvPr/>
        </p:nvPicPr>
        <p:blipFill>
          <a:blip r:embed="rId6">
            <a:alphaModFix/>
          </a:blip>
          <a:stretch>
            <a:fillRect/>
          </a:stretch>
        </p:blipFill>
        <p:spPr>
          <a:xfrm>
            <a:off x="519300" y="6064725"/>
            <a:ext cx="609600" cy="609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g2d3a82ef00d_11_1234"/>
          <p:cNvPicPr preferRelativeResize="0"/>
          <p:nvPr/>
        </p:nvPicPr>
        <p:blipFill rotWithShape="1">
          <a:blip r:embed="rId3">
            <a:alphaModFix/>
          </a:blip>
          <a:srcRect b="0" l="0" r="0" t="0"/>
          <a:stretch/>
        </p:blipFill>
        <p:spPr>
          <a:xfrm>
            <a:off x="0" y="110640"/>
            <a:ext cx="2946036" cy="534026"/>
          </a:xfrm>
          <a:prstGeom prst="rect">
            <a:avLst/>
          </a:prstGeom>
          <a:noFill/>
          <a:ln>
            <a:noFill/>
          </a:ln>
        </p:spPr>
      </p:pic>
      <p:sp>
        <p:nvSpPr>
          <p:cNvPr id="649" name="Google Shape;649;g2d3a82ef00d_11_1234"/>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3. Value Added Tax, Goods &amp; Services Tax (#044)</a:t>
            </a:r>
            <a:endParaRPr b="0" i="0" sz="2800" u="none" cap="none" strike="noStrike">
              <a:solidFill>
                <a:srgbClr val="000000"/>
              </a:solidFill>
              <a:latin typeface="Roboto"/>
              <a:ea typeface="Roboto"/>
              <a:cs typeface="Roboto"/>
              <a:sym typeface="Roboto"/>
            </a:endParaRPr>
          </a:p>
        </p:txBody>
      </p:sp>
      <p:graphicFrame>
        <p:nvGraphicFramePr>
          <p:cNvPr id="650" name="Google Shape;650;g2d3a82ef00d_11_1234"/>
          <p:cNvGraphicFramePr/>
          <p:nvPr/>
        </p:nvGraphicFramePr>
        <p:xfrm>
          <a:off x="0" y="685072"/>
          <a:ext cx="3000000" cy="3000000"/>
        </p:xfrm>
        <a:graphic>
          <a:graphicData uri="http://schemas.openxmlformats.org/drawingml/2006/table">
            <a:tbl>
              <a:tblPr bandRow="1" firstRow="1">
                <a:noFill/>
                <a:tableStyleId>{2123EC9F-B434-4D28-8D55-F346F87FAE27}</a:tableStyleId>
              </a:tblPr>
              <a:tblGrid>
                <a:gridCol w="1761875"/>
                <a:gridCol w="10430175"/>
              </a:tblGrid>
              <a:tr h="3188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for businesses to submit online for: Value Added Tax (VAT), Goods &amp; Services Tax (GST) or equivalent on any of the national government portals. </a:t>
                      </a:r>
                      <a:endParaRPr sz="1300"/>
                    </a:p>
                  </a:txBody>
                  <a:tcPr marT="28300" marB="28300" marR="56625" marL="56625" anchor="ctr"/>
                </a:tc>
              </a:tr>
              <a:tr h="5338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Streamlines administrative processes, improves efficiency, and enhances transparency in tax administration for businesses, thereby promoting compliance and supporting the government's revenue collection efforts</a:t>
                      </a:r>
                      <a:endParaRPr sz="1300"/>
                    </a:p>
                  </a:txBody>
                  <a:tcPr marT="28300" marB="28300" marR="56625" marL="56625" anchor="b"/>
                </a:tc>
              </a:tr>
              <a:tr h="41634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Online Platforms: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Create user-friendly online platforms specifically for businesses to manage VAT, GST, or equivalent.</a:t>
                      </a:r>
                      <a:endParaRPr sz="1300"/>
                    </a:p>
                    <a:p>
                      <a:pPr indent="-336550" lvl="0" marL="342900" marR="0" rtl="0" algn="l">
                        <a:spcBef>
                          <a:spcPts val="0"/>
                        </a:spcBef>
                        <a:spcAft>
                          <a:spcPts val="0"/>
                        </a:spcAft>
                        <a:buClr>
                          <a:schemeClr val="dk1"/>
                        </a:buClr>
                        <a:buSzPts val="1700"/>
                        <a:buFont typeface="Calibri"/>
                        <a:buAutoNum type="arabicPeriod"/>
                      </a:pPr>
                      <a:r>
                        <a:rPr b="1" lang="en-GB" sz="1700"/>
                        <a:t>Enable Registration: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Allow users to register for VAT/GST online, streamlining the process and reducing paperwork.</a:t>
                      </a:r>
                      <a:endParaRPr sz="1300"/>
                    </a:p>
                    <a:p>
                      <a:pPr indent="-336550" lvl="0" marL="342900" marR="0" rtl="0" algn="l">
                        <a:spcBef>
                          <a:spcPts val="0"/>
                        </a:spcBef>
                        <a:spcAft>
                          <a:spcPts val="0"/>
                        </a:spcAft>
                        <a:buClr>
                          <a:schemeClr val="dk1"/>
                        </a:buClr>
                        <a:buSzPts val="1700"/>
                        <a:buFont typeface="Calibri"/>
                        <a:buAutoNum type="arabicPeriod"/>
                      </a:pPr>
                      <a:r>
                        <a:rPr b="1" lang="en-GB" sz="1700"/>
                        <a:t>Facilitate Tax Filing: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Provide digital tools for users to easily file tax returns electronically, including automated calculations.</a:t>
                      </a:r>
                      <a:endParaRPr sz="1300"/>
                    </a:p>
                    <a:p>
                      <a:pPr indent="-336550" lvl="0" marL="342900" marR="0" rtl="0" algn="l">
                        <a:spcBef>
                          <a:spcPts val="0"/>
                        </a:spcBef>
                        <a:spcAft>
                          <a:spcPts val="0"/>
                        </a:spcAft>
                        <a:buClr>
                          <a:schemeClr val="dk1"/>
                        </a:buClr>
                        <a:buSzPts val="1700"/>
                        <a:buFont typeface="Calibri"/>
                        <a:buAutoNum type="arabicPeriod"/>
                      </a:pPr>
                      <a:r>
                        <a:rPr b="1" lang="en-GB" sz="1700"/>
                        <a:t>Allow Online Payments: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Enable users to make tax payments securely through the online portal using various payment methods.</a:t>
                      </a:r>
                      <a:endParaRPr sz="1300"/>
                    </a:p>
                    <a:p>
                      <a:pPr indent="-336550" lvl="0" marL="342900" marR="0" rtl="0" algn="l">
                        <a:spcBef>
                          <a:spcPts val="0"/>
                        </a:spcBef>
                        <a:spcAft>
                          <a:spcPts val="0"/>
                        </a:spcAft>
                        <a:buClr>
                          <a:schemeClr val="dk1"/>
                        </a:buClr>
                        <a:buSzPts val="1700"/>
                        <a:buFont typeface="Calibri"/>
                        <a:buAutoNum type="arabicPeriod"/>
                      </a:pPr>
                      <a:r>
                        <a:rPr b="1" lang="en-GB" sz="1700"/>
                        <a:t>Offer Access to Information:</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Provide comprehensive guidance and resources on VAT/GST regulations, compliance requirements, and deadlines.</a:t>
                      </a:r>
                      <a:endParaRPr sz="1300"/>
                    </a:p>
                    <a:p>
                      <a:pPr indent="-336550" lvl="0" marL="342900" marR="0" rtl="0" algn="l">
                        <a:spcBef>
                          <a:spcPts val="0"/>
                        </a:spcBef>
                        <a:spcAft>
                          <a:spcPts val="0"/>
                        </a:spcAft>
                        <a:buClr>
                          <a:schemeClr val="dk1"/>
                        </a:buClr>
                        <a:buSzPts val="1700"/>
                        <a:buFont typeface="Calibri"/>
                        <a:buAutoNum type="arabicPeriod"/>
                      </a:pPr>
                      <a:r>
                        <a:rPr b="1" lang="en-GB" sz="1700"/>
                        <a:t>Ensure Data Security: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robust security measures to safeguard users' sensitive tax information and financial data.</a:t>
                      </a:r>
                      <a:endParaRPr sz="1300"/>
                    </a:p>
                    <a:p>
                      <a:pPr indent="0" lvl="0" marL="0" marR="0" rtl="0" algn="l">
                        <a:spcBef>
                          <a:spcPts val="0"/>
                        </a:spcBef>
                        <a:spcAft>
                          <a:spcPts val="0"/>
                        </a:spcAft>
                        <a:buClr>
                          <a:schemeClr val="dk1"/>
                        </a:buClr>
                        <a:buSzPts val="1900"/>
                        <a:buFont typeface="Calibri"/>
                        <a:buNone/>
                      </a:pPr>
                      <a:r>
                        <a:rPr b="0" lang="en-GB" sz="1700"/>
                        <a:t>For more information, check out the </a:t>
                      </a:r>
                      <a:r>
                        <a:rPr b="0" lang="en-GB" sz="1700" u="sng">
                          <a:solidFill>
                            <a:schemeClr val="hlink"/>
                          </a:solidFill>
                          <a:hlinkClick r:id="rId4"/>
                        </a:rPr>
                        <a:t>OECD’s</a:t>
                      </a:r>
                      <a:r>
                        <a:rPr b="0" lang="en-GB" sz="1700"/>
                        <a:t> International VAT/GST Guidelines</a:t>
                      </a:r>
                      <a:endParaRPr sz="1300"/>
                    </a:p>
                  </a:txBody>
                  <a:tcPr marT="28300" marB="28300" marR="56625" marL="56625"/>
                </a:tc>
              </a:tr>
              <a:tr h="5876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Thailand’s</a:t>
                      </a:r>
                      <a:r>
                        <a:rPr lang="en-GB" sz="1700"/>
                        <a:t> VAT-SBT e-portal</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tc>
              </a:tr>
            </a:tbl>
          </a:graphicData>
        </a:graphic>
      </p:graphicFrame>
      <p:pic>
        <p:nvPicPr>
          <p:cNvPr id="651" name="Google Shape;651;g2d3a82ef00d_11_1234"/>
          <p:cNvPicPr preferRelativeResize="0"/>
          <p:nvPr/>
        </p:nvPicPr>
        <p:blipFill>
          <a:blip r:embed="rId7">
            <a:alphaModFix/>
          </a:blip>
          <a:stretch>
            <a:fillRect/>
          </a:stretch>
        </p:blipFill>
        <p:spPr>
          <a:xfrm>
            <a:off x="505175" y="6180675"/>
            <a:ext cx="750700" cy="7507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g2d3a82ef00d_11_1240"/>
          <p:cNvPicPr preferRelativeResize="0"/>
          <p:nvPr/>
        </p:nvPicPr>
        <p:blipFill rotWithShape="1">
          <a:blip r:embed="rId3">
            <a:alphaModFix/>
          </a:blip>
          <a:srcRect b="0" l="0" r="0" t="0"/>
          <a:stretch/>
        </p:blipFill>
        <p:spPr>
          <a:xfrm>
            <a:off x="0" y="110640"/>
            <a:ext cx="2946036" cy="534026"/>
          </a:xfrm>
          <a:prstGeom prst="rect">
            <a:avLst/>
          </a:prstGeom>
          <a:noFill/>
          <a:ln>
            <a:noFill/>
          </a:ln>
        </p:spPr>
      </p:pic>
      <p:sp>
        <p:nvSpPr>
          <p:cNvPr id="657" name="Google Shape;657;g2d3a82ef00d_11_1240"/>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4. Entry or Transit Visa (#045)</a:t>
            </a:r>
            <a:endParaRPr sz="1500"/>
          </a:p>
        </p:txBody>
      </p:sp>
      <p:graphicFrame>
        <p:nvGraphicFramePr>
          <p:cNvPr id="658" name="Google Shape;658;g2d3a82ef00d_11_1240"/>
          <p:cNvGraphicFramePr/>
          <p:nvPr/>
        </p:nvGraphicFramePr>
        <p:xfrm>
          <a:off x="0" y="644665"/>
          <a:ext cx="3000000" cy="3000000"/>
        </p:xfrm>
        <a:graphic>
          <a:graphicData uri="http://schemas.openxmlformats.org/drawingml/2006/table">
            <a:tbl>
              <a:tblPr bandRow="1" firstRow="1">
                <a:noFill/>
                <a:tableStyleId>{2123EC9F-B434-4D28-8D55-F346F87FAE27}</a:tableStyleId>
              </a:tblPr>
              <a:tblGrid>
                <a:gridCol w="1761875"/>
                <a:gridCol w="10430175"/>
              </a:tblGrid>
              <a:tr h="2248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This online process allows applicants to complete and submit visa forms, upload required documents, pay application fees, and schedule appointments without the need for physical submission.</a:t>
                      </a:r>
                      <a:endParaRPr sz="1300"/>
                    </a:p>
                  </a:txBody>
                  <a:tcPr marT="28300" marB="28300" marR="56625" marL="56625" anchor="ctr"/>
                </a:tc>
              </a:tr>
              <a:tr h="5338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Streamlines the visa application process, enhances efficiency, and improves accessibility for travelers, reducing processing times and administrative burdens for both applicants and government authorities.</a:t>
                      </a:r>
                      <a:endParaRPr sz="1300"/>
                    </a:p>
                  </a:txBody>
                  <a:tcPr marT="28300" marB="28300" marR="56625" marL="56625" anchor="b"/>
                </a:tc>
              </a:tr>
              <a:tr h="41634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Online Portal: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Create a dedicated section on the government portal for visa applications.</a:t>
                      </a:r>
                      <a:endParaRPr sz="1300"/>
                    </a:p>
                    <a:p>
                      <a:pPr indent="-336550" lvl="0" marL="342900" marR="0" rtl="0" algn="l">
                        <a:spcBef>
                          <a:spcPts val="0"/>
                        </a:spcBef>
                        <a:spcAft>
                          <a:spcPts val="0"/>
                        </a:spcAft>
                        <a:buClr>
                          <a:schemeClr val="dk1"/>
                        </a:buClr>
                        <a:buSzPts val="1700"/>
                        <a:buFont typeface="Calibri"/>
                        <a:buAutoNum type="arabicPeriod"/>
                      </a:pPr>
                      <a:r>
                        <a:rPr b="1" lang="en-GB" sz="1700"/>
                        <a:t>Enable Online Applications: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an online form for visa applicants to complete and submit electronically.</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Document Upload: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Allow applicants to upload required documents securely through the portal.</a:t>
                      </a:r>
                      <a:endParaRPr sz="1300"/>
                    </a:p>
                    <a:p>
                      <a:pPr indent="-336550" lvl="0" marL="342900" marR="0" rtl="0" algn="l">
                        <a:spcBef>
                          <a:spcPts val="0"/>
                        </a:spcBef>
                        <a:spcAft>
                          <a:spcPts val="0"/>
                        </a:spcAft>
                        <a:buClr>
                          <a:schemeClr val="dk1"/>
                        </a:buClr>
                        <a:buSzPts val="1700"/>
                        <a:buFont typeface="Calibri"/>
                        <a:buAutoNum type="arabicPeriod"/>
                      </a:pPr>
                      <a:r>
                        <a:rPr b="1" lang="en-GB" sz="1700"/>
                        <a:t>Offer Online Payment: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Enable online payment options for visa application fees.</a:t>
                      </a:r>
                      <a:endParaRPr sz="1300"/>
                    </a:p>
                    <a:p>
                      <a:pPr indent="-336550" lvl="0" marL="342900" marR="0" rtl="0" algn="l">
                        <a:spcBef>
                          <a:spcPts val="0"/>
                        </a:spcBef>
                        <a:spcAft>
                          <a:spcPts val="0"/>
                        </a:spcAft>
                        <a:buClr>
                          <a:schemeClr val="dk1"/>
                        </a:buClr>
                        <a:buSzPts val="1700"/>
                        <a:buFont typeface="Calibri"/>
                        <a:buAutoNum type="arabicPeriod"/>
                      </a:pPr>
                      <a:r>
                        <a:rPr b="1" lang="en-GB" sz="1700"/>
                        <a:t>Facilitate Appointment Booking: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Allow applicants to schedule visa appointments online, if necessary.</a:t>
                      </a:r>
                      <a:endParaRPr sz="1300"/>
                    </a:p>
                    <a:p>
                      <a:pPr indent="-336550" lvl="0" marL="342900" marR="0" rtl="0" algn="l">
                        <a:spcBef>
                          <a:spcPts val="0"/>
                        </a:spcBef>
                        <a:spcAft>
                          <a:spcPts val="0"/>
                        </a:spcAft>
                        <a:buClr>
                          <a:schemeClr val="dk1"/>
                        </a:buClr>
                        <a:buSzPts val="1700"/>
                        <a:buFont typeface="Calibri"/>
                        <a:buAutoNum type="arabicPeriod"/>
                      </a:pPr>
                      <a:r>
                        <a:rPr b="1" lang="en-GB" sz="1700"/>
                        <a:t>Ensure Data Security: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robust security measures to protect applicants' personal information.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Offer Application Tracking: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Enable applicants to track the status of their visa applications online.</a:t>
                      </a:r>
                      <a:endParaRPr sz="1300"/>
                    </a:p>
                  </a:txBody>
                  <a:tcPr marT="28300" marB="28300" marR="56625" marL="56625"/>
                </a:tc>
              </a:tr>
              <a:tr h="5876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New Zealand’s</a:t>
                      </a:r>
                      <a:r>
                        <a:rPr lang="en-GB" sz="1700"/>
                        <a:t> Visa portal</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id="659" name="Google Shape;659;g2d3a82ef00d_11_1240"/>
          <p:cNvPicPr preferRelativeResize="0"/>
          <p:nvPr/>
        </p:nvPicPr>
        <p:blipFill>
          <a:blip r:embed="rId6">
            <a:alphaModFix/>
          </a:blip>
          <a:stretch>
            <a:fillRect/>
          </a:stretch>
        </p:blipFill>
        <p:spPr>
          <a:xfrm>
            <a:off x="491075" y="6222600"/>
            <a:ext cx="694250" cy="694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g2d3a82ef00d_11_1246"/>
          <p:cNvPicPr preferRelativeResize="0"/>
          <p:nvPr/>
        </p:nvPicPr>
        <p:blipFill rotWithShape="1">
          <a:blip r:embed="rId3">
            <a:alphaModFix/>
          </a:blip>
          <a:srcRect b="0" l="0" r="0" t="0"/>
          <a:stretch/>
        </p:blipFill>
        <p:spPr>
          <a:xfrm>
            <a:off x="98440" y="62447"/>
            <a:ext cx="2946036" cy="534026"/>
          </a:xfrm>
          <a:prstGeom prst="rect">
            <a:avLst/>
          </a:prstGeom>
          <a:noFill/>
          <a:ln>
            <a:noFill/>
          </a:ln>
        </p:spPr>
      </p:pic>
      <p:sp>
        <p:nvSpPr>
          <p:cNvPr id="665" name="Google Shape;665;g2d3a82ef00d_11_1246"/>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5. Registration or renewal for a vehicle (#046)</a:t>
            </a:r>
            <a:endParaRPr sz="1500"/>
          </a:p>
        </p:txBody>
      </p:sp>
      <p:graphicFrame>
        <p:nvGraphicFramePr>
          <p:cNvPr id="666" name="Google Shape;666;g2d3a82ef00d_11_1246"/>
          <p:cNvGraphicFramePr/>
          <p:nvPr/>
        </p:nvGraphicFramePr>
        <p:xfrm>
          <a:off x="22240" y="596472"/>
          <a:ext cx="3000000" cy="3000000"/>
        </p:xfrm>
        <a:graphic>
          <a:graphicData uri="http://schemas.openxmlformats.org/drawingml/2006/table">
            <a:tbl>
              <a:tblPr bandRow="1" firstRow="1">
                <a:noFill/>
                <a:tableStyleId>{2123EC9F-B434-4D28-8D55-F346F87FAE27}</a:tableStyleId>
              </a:tblPr>
              <a:tblGrid>
                <a:gridCol w="1761875"/>
                <a:gridCol w="10430175"/>
              </a:tblGrid>
              <a:tr h="6939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Registration or renewal for a vehicle (car, truck, motorcycle, and others) in any of the government portal(s). Users can access and complete registration forms, upload required documents, pay registration fees, and schedule appointments if necessary. </a:t>
                      </a:r>
                      <a:endParaRPr sz="1300"/>
                    </a:p>
                  </a:txBody>
                  <a:tcPr marT="28300" marB="28300" marR="56625" marL="56625" anchor="ctr"/>
                </a:tc>
              </a:tr>
              <a:tr h="47752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Streamlines administrative procedures, improves efficiency, and enhances accessibility for vehicle owners, thereby contributing to overall customer satisfaction and effective governance.</a:t>
                      </a:r>
                      <a:endParaRPr sz="1300"/>
                    </a:p>
                  </a:txBody>
                  <a:tcPr marT="28300" marB="28300" marR="56625" marL="56625" anchor="b"/>
                </a:tc>
              </a:tr>
              <a:tr h="32911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Assess Legal and Security Requirements: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Understand country laws and regulations related to online vehicle registration and renewal.</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Ensure compliance with data protection and cybersecurity standards to safeguard user information.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Implement Secure Payment Gateway:</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Integrate a secure payment gateway for processing registration or renewal fees.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Utilize encryption and other security measures to protect financial transactions.</a:t>
                      </a:r>
                      <a:endParaRPr sz="1300"/>
                    </a:p>
                    <a:p>
                      <a:pPr indent="-336550" lvl="0" marL="342900" marR="0" rtl="0" algn="l">
                        <a:spcBef>
                          <a:spcPts val="0"/>
                        </a:spcBef>
                        <a:spcAft>
                          <a:spcPts val="0"/>
                        </a:spcAft>
                        <a:buClr>
                          <a:schemeClr val="dk1"/>
                        </a:buClr>
                        <a:buSzPts val="1700"/>
                        <a:buFont typeface="Calibri"/>
                        <a:buAutoNum type="arabicPeriod"/>
                      </a:pPr>
                      <a:r>
                        <a:rPr b="1" lang="en-GB" sz="1700"/>
                        <a:t>Enable Document Uploads: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Allow users to upload necessary documents (such as vehicle title, insurance, and identification).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Integrate Verification Systems: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Integrate with relevant databases (e.g., vehicle registration database, insurance records) for real-time verification of user-provided information.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Implement Notification System:</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Set up automated email or SMS notifications to inform users about the status of their application.</a:t>
                      </a:r>
                      <a:endParaRPr sz="1300"/>
                    </a:p>
                  </a:txBody>
                  <a:tcPr marT="28300" marB="28300" marR="56625" marL="56625"/>
                </a:tc>
              </a:tr>
              <a:tr h="6939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Monaco’s online vehicle registration</a:t>
                      </a:r>
                      <a:endParaRPr sz="17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descr="Vector Monaco Flag Download, Vektör Monako Bayrağı İndir, Vector de la bandera de Mónaco Descargar, Vector Monaco Flag Télécharger, Vector Monaco Flag Herunterladen, Вектор Монако Флаг Скачать, Vector Monaco Flag Scarica, Monaco Flag Vector Download, Vector Monako bayrağı Download, Vector Monaco Bendera Unduh, Vector Monaco Flag Muat turun, Vector Monaco Flag Download, Wektor Flaga Monako Pobierz, 矢量摩納哥國旗下載, 矢量摩纳哥国旗下载, वेक्टर मोनाको करें डाउनलोड, ناقلات موناكو العلم تحميل, بردار موناکو پرچم دانلود, ভেক্টর মোনাকো পতাকা ডাউনলোড, ویکٹر موناکو Flag ڈاؤن لوڈ, ベクトルモナコ旗ダウンロード, ਵੈਕਟਰ ਮੋਨੈਕੋ ਝੰਡਾ ਡਾਊਨਲੋਡ, 벡터 모나코 플래그 다운로드, వెక్టర్ మొనాకో ఫ్లాగ్ డౌన్లోడ్, वेक्टर मोनॅको ध्वजांकित करा डाऊनलोड, Vector Monaco Cờ Tải về, திசையன் மொனாக்கோ கொடி பதிவிறக்கி, เวกเตอร์โมนาโกธงดาวน์โหลด, ವೆಕ್ಟರ್ ಮೊನಾಕೊ ಫ್ಲಾಗ್ ಡೌನ್ಲೋಡ್, વેક્ટર મોનાકો ધ્વજ ડાઉનલોડ, Vector Μονακό σημαία Λήψη" id="667" name="Google Shape;667;g2d3a82ef00d_11_1246"/>
          <p:cNvPicPr preferRelativeResize="0"/>
          <p:nvPr/>
        </p:nvPicPr>
        <p:blipFill rotWithShape="1">
          <a:blip r:embed="rId6">
            <a:alphaModFix/>
          </a:blip>
          <a:srcRect b="0" l="0" r="0" t="0"/>
          <a:stretch/>
        </p:blipFill>
        <p:spPr>
          <a:xfrm>
            <a:off x="565710" y="6130904"/>
            <a:ext cx="598486" cy="50341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g2d3a82ef00d_11_1253"/>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673" name="Google Shape;673;g2d3a82ef00d_11_1253"/>
          <p:cNvSpPr txBox="1"/>
          <p:nvPr/>
        </p:nvSpPr>
        <p:spPr>
          <a:xfrm>
            <a:off x="2985261" y="69924"/>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6. Online Police declaration (#047)</a:t>
            </a:r>
            <a:endParaRPr sz="1500"/>
          </a:p>
        </p:txBody>
      </p:sp>
      <p:graphicFrame>
        <p:nvGraphicFramePr>
          <p:cNvPr id="674" name="Google Shape;674;g2d3a82ef00d_11_1253"/>
          <p:cNvGraphicFramePr/>
          <p:nvPr/>
        </p:nvGraphicFramePr>
        <p:xfrm>
          <a:off x="0" y="784420"/>
          <a:ext cx="3000000" cy="3000000"/>
        </p:xfrm>
        <a:graphic>
          <a:graphicData uri="http://schemas.openxmlformats.org/drawingml/2006/table">
            <a:tbl>
              <a:tblPr bandRow="1" firstRow="1">
                <a:noFill/>
                <a:tableStyleId>{2123EC9F-B434-4D28-8D55-F346F87FAE27}</a:tableStyleId>
              </a:tblPr>
              <a:tblGrid>
                <a:gridCol w="1852875"/>
                <a:gridCol w="10339125"/>
              </a:tblGrid>
              <a:tr h="4872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for users to make declarations to the police online, (e.g., declaring a theft) on the national porta. </a:t>
                      </a:r>
                      <a:endParaRPr sz="1300"/>
                    </a:p>
                  </a:txBody>
                  <a:tcPr marT="28300" marB="28300" marR="56625" marL="56625" anchor="ctr"/>
                </a:tc>
              </a:tr>
              <a:tr h="5412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Ensures swift reporting of incidents like theft, promoting national safety and enabling law enforcement to respond effectively.</a:t>
                      </a:r>
                      <a:endParaRPr sz="1300"/>
                    </a:p>
                  </a:txBody>
                  <a:tcPr marT="28300" marB="28300" marR="56625" marL="56625" anchor="b"/>
                </a:tc>
              </a:tr>
              <a:tr h="30507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User-Friendly Interface: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Create a simple, intuitive interface on any of the government portal(s) where users can easily locate the online declaration section.</a:t>
                      </a:r>
                      <a:endParaRPr sz="1300"/>
                    </a:p>
                    <a:p>
                      <a:pPr indent="-336550" lvl="0" marL="342900" marR="0" rtl="0" algn="l">
                        <a:spcBef>
                          <a:spcPts val="0"/>
                        </a:spcBef>
                        <a:spcAft>
                          <a:spcPts val="0"/>
                        </a:spcAft>
                        <a:buClr>
                          <a:schemeClr val="dk1"/>
                        </a:buClr>
                        <a:buSzPts val="1700"/>
                        <a:buFont typeface="Calibri"/>
                        <a:buAutoNum type="arabicPeriod"/>
                      </a:pPr>
                      <a:r>
                        <a:rPr b="1" lang="en-GB" sz="1700"/>
                        <a:t>Clear Instructions: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Provide clear instructions guiding users on how to fill out the online declaration form..</a:t>
                      </a:r>
                      <a:endParaRPr sz="1300"/>
                    </a:p>
                    <a:p>
                      <a:pPr indent="-336550" lvl="0" marL="342900" marR="0" rtl="0" algn="l">
                        <a:spcBef>
                          <a:spcPts val="0"/>
                        </a:spcBef>
                        <a:spcAft>
                          <a:spcPts val="0"/>
                        </a:spcAft>
                        <a:buClr>
                          <a:schemeClr val="dk1"/>
                        </a:buClr>
                        <a:buSzPts val="1700"/>
                        <a:buFont typeface="Calibri"/>
                        <a:buAutoNum type="arabicPeriod"/>
                      </a:pPr>
                      <a:r>
                        <a:rPr b="1" lang="en-GB" sz="1700"/>
                        <a:t>Secure Platform: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Implement robust security measures to protect users’ sensitive information.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Real-Time Confirmation: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Send an immediate confirmation to users once their declaration is submitted,</a:t>
                      </a:r>
                      <a:endParaRPr sz="1300"/>
                    </a:p>
                    <a:p>
                      <a:pPr indent="-336550" lvl="0" marL="342900" marR="0" rtl="0" algn="l">
                        <a:spcBef>
                          <a:spcPts val="0"/>
                        </a:spcBef>
                        <a:spcAft>
                          <a:spcPts val="0"/>
                        </a:spcAft>
                        <a:buClr>
                          <a:schemeClr val="dk1"/>
                        </a:buClr>
                        <a:buSzPts val="1700"/>
                        <a:buFont typeface="Calibri"/>
                        <a:buAutoNum type="arabicPeriod"/>
                      </a:pPr>
                      <a:r>
                        <a:rPr b="1" lang="en-GB" sz="1700"/>
                        <a:t>Automated Case Numbers: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Generate automated case numbers for each declaration.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Integration with Police Database: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Integrate the online declaration system with the national police database</a:t>
                      </a:r>
                      <a:endParaRPr sz="1300"/>
                    </a:p>
                  </a:txBody>
                  <a:tcPr marT="28300" marB="28300" marR="56625" marL="56625"/>
                </a:tc>
              </a:tr>
              <a:tr h="688575">
                <a:tc>
                  <a:txBody>
                    <a:bodyPr/>
                    <a:lstStyle/>
                    <a:p>
                      <a:pPr indent="0" lvl="0" marL="0" marR="0" rtl="0" algn="l">
                        <a:spcBef>
                          <a:spcPts val="0"/>
                        </a:spcBef>
                        <a:spcAft>
                          <a:spcPts val="0"/>
                        </a:spcAft>
                        <a:buNone/>
                      </a:pPr>
                      <a:r>
                        <a:rPr b="1" lang="en-GB" sz="1900"/>
                        <a:t>Case Examples</a:t>
                      </a:r>
                      <a:endParaRPr sz="13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Saudi Arabia’s Police App</a:t>
                      </a:r>
                      <a:r>
                        <a:rPr lang="en-GB" sz="1700"/>
                        <a:t>.</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descr="Vector Saudi Arabia Flag Download, Vektör Suudi Arabistan Bayrağı İndir, Vector de Arabia Saudita Bandera Descargar, Vector Arabie Saoudite Flag Télécharger, Vector Saudi-Arabien Flagge herunterladen, Вектор Саудовская Аравия Флаг Скачать, Vector Arabia Saudita Flag Scarica, Vector Bandeira de Arábia Saudita Baixar, Vector Saudi Arabia bayrağı Download, Vektor Arab Saudi Flag Unduh, Vector Saudi Arabia Flag Muat turun, Vector Saudi Arabia Flag Download, Wektor Arabia Saudyjska Flag Pobierz, 矢量沙特阿拉伯國旗下載, 矢量沙特阿拉伯国旗下载, वेक्टर सऊदी अरब करें डाउनलोड, ناقلات المملكة العربية السعودية العلم تحميل, بردار عربستان سعودی پرچم دانلود, ভেক্টর সৌদি আরব পতাকা ডাউনলোড, ویکٹر سعودی عرب Flag ڈاؤن لوڈ, ベクトルサウジアラビアの旗ダウンロード, ਵੈਕਟਰ ਸਾਊਦੀ ਅਰੇਬੀਆ ਝੰਡਾ ਡਾਊਨਲੋਡ, 벡터 사우디 아라비아 국기 다운로드, వెక్టర్ సౌదీ అరేబియా ఫ్లాగ్ డౌన్లోడ్, वेक्टर सौदी अरेबिया ध्वजांकित करा डाऊनलोड, Vector Ả Rập Saudi Cờ Tải về, திசையன் சவூதி அரேபியா கொடி பதிவிறக்கி, เวกเตอร์ซาอุดิอาระเบียธงดาวน์โหลด, ವೆಕ್ಟರ್ ಸೌದಿ ಅರೇಬಿಯಾ ಫ್ಲಾಗ್ ಡೌನ್ಲೋಡ್, વેક્ટર સાઉદી અરેબિયા ધ્વજ ડાઉનલોડ, Vector Σαουδική Αραβία σημαία Λήψη" id="675" name="Google Shape;675;g2d3a82ef00d_11_1253"/>
          <p:cNvPicPr preferRelativeResize="0"/>
          <p:nvPr/>
        </p:nvPicPr>
        <p:blipFill rotWithShape="1">
          <a:blip r:embed="rId6">
            <a:alphaModFix/>
          </a:blip>
          <a:srcRect b="0" l="0" r="0" t="0"/>
          <a:stretch/>
        </p:blipFill>
        <p:spPr>
          <a:xfrm>
            <a:off x="575082" y="5927837"/>
            <a:ext cx="679200" cy="45103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g2d3a82ef00d_11_1260"/>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681" name="Google Shape;681;g2d3a82ef00d_11_1260"/>
          <p:cNvSpPr txBox="1"/>
          <p:nvPr/>
        </p:nvSpPr>
        <p:spPr>
          <a:xfrm>
            <a:off x="2985261" y="69924"/>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7. Address change notification (#048)</a:t>
            </a:r>
            <a:endParaRPr b="0" i="0" sz="2800" u="none" cap="none" strike="noStrike">
              <a:solidFill>
                <a:srgbClr val="000000"/>
              </a:solidFill>
              <a:latin typeface="Helvetica Neue"/>
              <a:ea typeface="Helvetica Neue"/>
              <a:cs typeface="Helvetica Neue"/>
              <a:sym typeface="Helvetica Neue"/>
            </a:endParaRPr>
          </a:p>
        </p:txBody>
      </p:sp>
      <p:graphicFrame>
        <p:nvGraphicFramePr>
          <p:cNvPr id="682" name="Google Shape;682;g2d3a82ef00d_11_1260"/>
          <p:cNvGraphicFramePr/>
          <p:nvPr/>
        </p:nvGraphicFramePr>
        <p:xfrm>
          <a:off x="-3" y="809358"/>
          <a:ext cx="3000000" cy="3000000"/>
        </p:xfrm>
        <a:graphic>
          <a:graphicData uri="http://schemas.openxmlformats.org/drawingml/2006/table">
            <a:tbl>
              <a:tblPr bandRow="1" firstRow="1">
                <a:noFill/>
                <a:tableStyleId>{2123EC9F-B434-4D28-8D55-F346F87FAE27}</a:tableStyleId>
              </a:tblPr>
              <a:tblGrid>
                <a:gridCol w="1767775"/>
                <a:gridCol w="10465175"/>
              </a:tblGrid>
              <a:tr h="48242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to notify the government of moving/changing your address online.</a:t>
                      </a:r>
                      <a:endParaRPr sz="1300"/>
                    </a:p>
                  </a:txBody>
                  <a:tcPr marT="28300" marB="28300" marR="56625" marL="56625" anchor="ctr"/>
                </a:tc>
              </a:tr>
              <a:tr h="5359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Enhances efficiency, ensures accurate citizen records, and facilitates seamless service delivery, promoting convenience and reducing bureaucratic delays.</a:t>
                      </a:r>
                      <a:endParaRPr sz="1300"/>
                    </a:p>
                  </a:txBody>
                  <a:tcPr marT="28300" marB="28300" marR="56625" marL="56625" anchor="b"/>
                </a:tc>
              </a:tr>
              <a:tr h="311962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Website Development:</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Mobile Compatibility: Ensure the online service is accessible and user-friendly</a:t>
                      </a:r>
                      <a:endParaRPr sz="1300"/>
                    </a:p>
                    <a:p>
                      <a:pPr indent="-336550" lvl="0" marL="342900" marR="0" rtl="0" algn="l">
                        <a:spcBef>
                          <a:spcPts val="0"/>
                        </a:spcBef>
                        <a:spcAft>
                          <a:spcPts val="0"/>
                        </a:spcAft>
                        <a:buClr>
                          <a:schemeClr val="dk1"/>
                        </a:buClr>
                        <a:buSzPts val="1700"/>
                        <a:buFont typeface="Calibri"/>
                        <a:buAutoNum type="arabicPeriod"/>
                      </a:pPr>
                      <a:r>
                        <a:rPr b="1" lang="en-GB" sz="1700"/>
                        <a:t>Secure Online Platform:</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Data Encryption: Implement SSL certificates to encrypt user data for security during transmission.</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User Authentication: Utilize secure user authentication methods to validate users' identities.</a:t>
                      </a:r>
                      <a:endParaRPr sz="1300"/>
                    </a:p>
                    <a:p>
                      <a:pPr indent="-336550" lvl="0" marL="342900" marR="0" rtl="0" algn="l">
                        <a:spcBef>
                          <a:spcPts val="0"/>
                        </a:spcBef>
                        <a:spcAft>
                          <a:spcPts val="0"/>
                        </a:spcAft>
                        <a:buClr>
                          <a:schemeClr val="dk1"/>
                        </a:buClr>
                        <a:buSzPts val="1700"/>
                        <a:buFont typeface="Calibri"/>
                        <a:buAutoNum type="arabicPeriod"/>
                      </a:pPr>
                      <a:r>
                        <a:rPr b="1" lang="en-GB" sz="1700"/>
                        <a:t>Address Verification:</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Address Validation: Integrate address validation services to confirm the accuracy.</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Document Upload: Allow users to upload documents (e.g., utility bills) as proof of new address.</a:t>
                      </a:r>
                      <a:endParaRPr sz="1300"/>
                    </a:p>
                    <a:p>
                      <a:pPr indent="-336550" lvl="0" marL="342900" marR="0" rtl="0" algn="l">
                        <a:spcBef>
                          <a:spcPts val="0"/>
                        </a:spcBef>
                        <a:spcAft>
                          <a:spcPts val="0"/>
                        </a:spcAft>
                        <a:buClr>
                          <a:schemeClr val="dk1"/>
                        </a:buClr>
                        <a:buSzPts val="1700"/>
                        <a:buFont typeface="Calibri"/>
                        <a:buAutoNum type="arabicPeriod"/>
                      </a:pPr>
                      <a:r>
                        <a:rPr b="1" lang="en-GB" sz="1700"/>
                        <a:t>Notification Process: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Confirmation Emails: Send confirmation emails to users after successful address change submissions.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Automated Notifications: Notify users about the status of their application through emails or SMS.</a:t>
                      </a:r>
                      <a:endParaRPr sz="1300"/>
                    </a:p>
                    <a:p>
                      <a:pPr indent="-336550" lvl="0" marL="342900" marR="0" rtl="0" algn="l">
                        <a:spcBef>
                          <a:spcPts val="0"/>
                        </a:spcBef>
                        <a:spcAft>
                          <a:spcPts val="0"/>
                        </a:spcAft>
                        <a:buClr>
                          <a:schemeClr val="dk1"/>
                        </a:buClr>
                        <a:buSzPts val="1700"/>
                        <a:buFont typeface="Calibri"/>
                        <a:buAutoNum type="arabicPeriod"/>
                      </a:pPr>
                      <a:r>
                        <a:rPr b="1" lang="en-GB" sz="1700"/>
                        <a:t>Integration with Government Databases: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Database Integration: Integrate with national databases to update citizen information in real-time.</a:t>
                      </a:r>
                      <a:endParaRPr sz="1300"/>
                    </a:p>
                  </a:txBody>
                  <a:tcPr marT="28300" marB="28300" marR="56625" marL="56625"/>
                </a:tc>
              </a:tr>
              <a:tr h="704100">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Saudi Arabia</a:t>
                      </a:r>
                      <a:r>
                        <a:rPr lang="en-GB" sz="1700"/>
                        <a:t>’s page for modifying the national address</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descr="Vector Saudi Arabia Flag Download, Vektör Suudi Arabistan Bayrağı İndir, Vector de Arabia Saudita Bandera Descargar, Vector Arabie Saoudite Flag Télécharger, Vector Saudi-Arabien Flagge herunterladen, Вектор Саудовская Аравия Флаг Скачать, Vector Arabia Saudita Flag Scarica, Vector Bandeira de Arábia Saudita Baixar, Vector Saudi Arabia bayrağı Download, Vektor Arab Saudi Flag Unduh, Vector Saudi Arabia Flag Muat turun, Vector Saudi Arabia Flag Download, Wektor Arabia Saudyjska Flag Pobierz, 矢量沙特阿拉伯國旗下載, 矢量沙特阿拉伯国旗下载, वेक्टर सऊदी अरब करें डाउनलोड, ناقلات المملكة العربية السعودية العلم تحميل, بردار عربستان سعودی پرچم دانلود, ভেক্টর সৌদি আরব পতাকা ডাউনলোড, ویکٹر سعودی عرب Flag ڈاؤن لوڈ, ベクトルサウジアラビアの旗ダウンロード, ਵੈਕਟਰ ਸਾਊਦੀ ਅਰੇਬੀਆ ਝੰਡਾ ਡਾਊਨਲੋਡ, 벡터 사우디 아라비아 국기 다운로드, వెక్టర్ సౌదీ అరేబియా ఫ్లాగ్ డౌన్లోడ్, वेक्टर सौदी अरेबिया ध्वजांकित करा डाऊनलोड, Vector Ả Rập Saudi Cờ Tải về, திசையன் சவூதி அரேபியா கொடி பதிவிறக்கி, เวกเตอร์ซาอุดิอาระเบียธงดาวน์โหลด, ವೆಕ್ಟರ್ ಸೌದಿ ಅರೇಬಿಯಾ ಫ್ಲಾಗ್ ಡೌನ್ಲೋಡ್, વેક્ટર સાઉદી અરેબિયા ધ્વજ ડાઉનલોડ, Vector Σαουδική Αραβία σημαία Λήψη" id="683" name="Google Shape;683;g2d3a82ef00d_11_1260"/>
          <p:cNvPicPr preferRelativeResize="0"/>
          <p:nvPr/>
        </p:nvPicPr>
        <p:blipFill rotWithShape="1">
          <a:blip r:embed="rId6">
            <a:alphaModFix/>
          </a:blip>
          <a:srcRect b="0" l="0" r="0" t="0"/>
          <a:stretch/>
        </p:blipFill>
        <p:spPr>
          <a:xfrm>
            <a:off x="575082" y="5927837"/>
            <a:ext cx="679200" cy="45103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g2d3a82ef00d_11_1266"/>
          <p:cNvPicPr preferRelativeResize="0"/>
          <p:nvPr/>
        </p:nvPicPr>
        <p:blipFill rotWithShape="1">
          <a:blip r:embed="rId3">
            <a:alphaModFix/>
          </a:blip>
          <a:srcRect b="0" l="0" r="0" t="0"/>
          <a:stretch/>
        </p:blipFill>
        <p:spPr>
          <a:xfrm>
            <a:off x="126523" y="111320"/>
            <a:ext cx="2719724" cy="493003"/>
          </a:xfrm>
          <a:prstGeom prst="rect">
            <a:avLst/>
          </a:prstGeom>
          <a:noFill/>
          <a:ln>
            <a:noFill/>
          </a:ln>
        </p:spPr>
      </p:pic>
      <p:sp>
        <p:nvSpPr>
          <p:cNvPr id="689" name="Google Shape;689;g2d3a82ef00d_11_1266"/>
          <p:cNvSpPr txBox="1"/>
          <p:nvPr/>
        </p:nvSpPr>
        <p:spPr>
          <a:xfrm>
            <a:off x="2846247" y="-8839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700"/>
              <a:buFont typeface="Helvetica Neue"/>
              <a:buNone/>
            </a:pPr>
            <a:r>
              <a:rPr b="0" i="0" lang="en-GB" sz="2700" u="none" cap="none" strike="noStrike">
                <a:solidFill>
                  <a:srgbClr val="000000"/>
                </a:solidFill>
                <a:latin typeface="Helvetica Neue"/>
                <a:ea typeface="Helvetica Neue"/>
                <a:cs typeface="Helvetica Neue"/>
                <a:sym typeface="Helvetica Neue"/>
              </a:rPr>
              <a:t>8. Registration for a new company or business entity (#049)</a:t>
            </a:r>
            <a:endParaRPr sz="1500"/>
          </a:p>
        </p:txBody>
      </p:sp>
      <p:graphicFrame>
        <p:nvGraphicFramePr>
          <p:cNvPr id="690" name="Google Shape;690;g2d3a82ef00d_11_1266"/>
          <p:cNvGraphicFramePr/>
          <p:nvPr/>
        </p:nvGraphicFramePr>
        <p:xfrm>
          <a:off x="23013" y="604322"/>
          <a:ext cx="3000000" cy="3000000"/>
        </p:xfrm>
        <a:graphic>
          <a:graphicData uri="http://schemas.openxmlformats.org/drawingml/2006/table">
            <a:tbl>
              <a:tblPr bandRow="1" firstRow="1">
                <a:noFill/>
                <a:tableStyleId>{2123EC9F-B434-4D28-8D55-F346F87FAE27}</a:tableStyleId>
              </a:tblPr>
              <a:tblGrid>
                <a:gridCol w="1715800"/>
                <a:gridCol w="10430175"/>
              </a:tblGrid>
              <a:tr h="6026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to register for a new company or business entity with i) information, or ii) full online application at any of the government portal(s).</a:t>
                      </a:r>
                      <a:endParaRPr sz="1500"/>
                    </a:p>
                  </a:txBody>
                  <a:tcPr marT="28300" marB="28300" marR="56625" marL="56625" anchor="ctr"/>
                </a:tc>
              </a:tr>
              <a:tr h="6695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efficiency, reduces paperwork, and provides convenient access for entrepreneurs, fostering a business-friendly environment within the government.</a:t>
                      </a:r>
                      <a:endParaRPr sz="1500"/>
                    </a:p>
                  </a:txBody>
                  <a:tcPr marT="28300" marB="28300" marR="56625" marL="56625" anchor="b"/>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Develop Online Registration Form: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Create a streamlined digital form for new company or business entity registration on the government portal.</a:t>
                      </a:r>
                      <a:endParaRPr sz="1500"/>
                    </a:p>
                    <a:p>
                      <a:pPr indent="-349250" lvl="0" marL="342900" marR="0" rtl="0" algn="l">
                        <a:spcBef>
                          <a:spcPts val="0"/>
                        </a:spcBef>
                        <a:spcAft>
                          <a:spcPts val="0"/>
                        </a:spcAft>
                        <a:buClr>
                          <a:schemeClr val="dk1"/>
                        </a:buClr>
                        <a:buSzPts val="1900"/>
                        <a:buFont typeface="Calibri"/>
                        <a:buAutoNum type="arabicPeriod"/>
                      </a:pPr>
                      <a:r>
                        <a:rPr b="1" lang="en-GB" sz="1900"/>
                        <a:t>Provide Clear Instructions: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Offer concise guidance on the registration process, requirements, and necessary documentation.</a:t>
                      </a:r>
                      <a:endParaRPr sz="1500"/>
                    </a:p>
                    <a:p>
                      <a:pPr indent="-349250" lvl="0" marL="342900" marR="0" rtl="0" algn="l">
                        <a:spcBef>
                          <a:spcPts val="0"/>
                        </a:spcBef>
                        <a:spcAft>
                          <a:spcPts val="0"/>
                        </a:spcAft>
                        <a:buClr>
                          <a:schemeClr val="dk1"/>
                        </a:buClr>
                        <a:buSzPts val="1900"/>
                        <a:buFont typeface="Calibri"/>
                        <a:buAutoNum type="arabicPeriod"/>
                      </a:pPr>
                      <a:r>
                        <a:rPr b="1" lang="en-GB" sz="1900"/>
                        <a:t>Enable Document Upload: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Allow users to upload required business documents electronically through the portal.</a:t>
                      </a:r>
                      <a:endParaRPr sz="1500"/>
                    </a:p>
                    <a:p>
                      <a:pPr indent="-349250" lvl="0" marL="342900" marR="0" rtl="0" algn="l">
                        <a:spcBef>
                          <a:spcPts val="0"/>
                        </a:spcBef>
                        <a:spcAft>
                          <a:spcPts val="0"/>
                        </a:spcAft>
                        <a:buClr>
                          <a:schemeClr val="dk1"/>
                        </a:buClr>
                        <a:buSzPts val="1900"/>
                        <a:buFont typeface="Calibri"/>
                        <a:buAutoNum type="arabicPeriod"/>
                      </a:pPr>
                      <a:r>
                        <a:rPr b="1" lang="en-GB" sz="1900"/>
                        <a:t>Implement Secure Authentication: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Ensure robust authentication measures to verify users' identities and protect sensitive business information.</a:t>
                      </a:r>
                      <a:endParaRPr sz="1500"/>
                    </a:p>
                    <a:p>
                      <a:pPr indent="-349250" lvl="0" marL="342900" marR="0" rtl="0" algn="l">
                        <a:spcBef>
                          <a:spcPts val="0"/>
                        </a:spcBef>
                        <a:spcAft>
                          <a:spcPts val="0"/>
                        </a:spcAft>
                        <a:buClr>
                          <a:schemeClr val="dk1"/>
                        </a:buClr>
                        <a:buSzPts val="1900"/>
                        <a:buFont typeface="Calibri"/>
                        <a:buAutoNum type="arabicPeriod"/>
                      </a:pPr>
                      <a:r>
                        <a:rPr b="1" lang="en-GB" sz="1900"/>
                        <a:t>Offer Real-Time Status Updates: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Enable users to track the progress of their registration application and receive notifications on any required actions.</a:t>
                      </a:r>
                      <a:endParaRPr sz="1500"/>
                    </a:p>
                  </a:txBody>
                  <a:tcPr marT="28300" marB="28300" marR="56625" marL="56625"/>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Kazakhstan's</a:t>
                      </a:r>
                      <a:r>
                        <a:rPr lang="en-GB" sz="1900"/>
                        <a:t> online registration for a business entity</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691" name="Google Shape;691;g2d3a82ef00d_11_1266"/>
          <p:cNvPicPr preferRelativeResize="0"/>
          <p:nvPr/>
        </p:nvPicPr>
        <p:blipFill rotWithShape="1">
          <a:blip r:embed="rId6">
            <a:alphaModFix/>
          </a:blip>
          <a:srcRect b="0" l="0" r="0" t="0"/>
          <a:stretch/>
        </p:blipFill>
        <p:spPr>
          <a:xfrm>
            <a:off x="427005" y="6311491"/>
            <a:ext cx="934212" cy="4678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g2ba7bbf45a4_1_1511"/>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285" name="Google Shape;285;g2ba7bbf45a4_1_1511"/>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286" name="Google Shape;286;g2ba7bbf45a4_1_1511"/>
          <p:cNvSpPr txBox="1"/>
          <p:nvPr>
            <p:ph type="title"/>
          </p:nvPr>
        </p:nvSpPr>
        <p:spPr>
          <a:xfrm>
            <a:off x="1120975" y="2014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 What is the toolkit for E-Government?</a:t>
            </a:r>
            <a:endParaRPr/>
          </a:p>
        </p:txBody>
      </p:sp>
      <p:pic>
        <p:nvPicPr>
          <p:cNvPr id="287" name="Google Shape;287;g2ba7bbf45a4_1_1511"/>
          <p:cNvPicPr preferRelativeResize="0"/>
          <p:nvPr/>
        </p:nvPicPr>
        <p:blipFill>
          <a:blip r:embed="rId5">
            <a:alphaModFix/>
          </a:blip>
          <a:stretch>
            <a:fillRect/>
          </a:stretch>
        </p:blipFill>
        <p:spPr>
          <a:xfrm>
            <a:off x="1390513" y="1244350"/>
            <a:ext cx="9410970" cy="485002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g2d3a82ef00d_11_1272"/>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697" name="Google Shape;697;g2d3a82ef00d_11_1272"/>
          <p:cNvSpPr txBox="1"/>
          <p:nvPr/>
        </p:nvSpPr>
        <p:spPr>
          <a:xfrm>
            <a:off x="2985261" y="69924"/>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9. Birth /Death / Marriage certificate (#050, 051, 052)</a:t>
            </a:r>
            <a:endParaRPr sz="1500"/>
          </a:p>
        </p:txBody>
      </p:sp>
      <p:graphicFrame>
        <p:nvGraphicFramePr>
          <p:cNvPr id="698" name="Google Shape;698;g2d3a82ef00d_11_1272"/>
          <p:cNvGraphicFramePr/>
          <p:nvPr/>
        </p:nvGraphicFramePr>
        <p:xfrm>
          <a:off x="-25" y="709531"/>
          <a:ext cx="3000000" cy="3000000"/>
        </p:xfrm>
        <a:graphic>
          <a:graphicData uri="http://schemas.openxmlformats.org/drawingml/2006/table">
            <a:tbl>
              <a:tblPr bandRow="1" firstRow="1">
                <a:noFill/>
                <a:tableStyleId>{2123EC9F-B434-4D28-8D55-F346F87FAE27}</a:tableStyleId>
              </a:tblPr>
              <a:tblGrid>
                <a:gridCol w="1761875"/>
                <a:gridCol w="10430175"/>
              </a:tblGrid>
              <a:tr h="5565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to apply for a birth/death/marriage certificate online with i) information, or ii) full online application at any of the government portal(s).</a:t>
                      </a:r>
                      <a:endParaRPr sz="1500"/>
                    </a:p>
                  </a:txBody>
                  <a:tcPr marT="28300" marB="28300" marR="56625" marL="56625" anchor="ctr"/>
                </a:tc>
              </a:tr>
              <a:tr h="615700">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Streamlines the process for users, ensuring timely and accurate documentation, promoting efficiency, and enhancing overall citizen satisfaction.</a:t>
                      </a:r>
                      <a:endParaRPr sz="1500"/>
                    </a:p>
                  </a:txBody>
                  <a:tcPr marT="28300" marB="28300" marR="56625" marL="56625" anchor="b"/>
                </a:tc>
              </a:tr>
              <a:tr h="33314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Assess Legal Requirements: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Ensure compliance with country laws and regulations regarding online certificate applications.</a:t>
                      </a:r>
                      <a:endParaRPr sz="1500"/>
                    </a:p>
                    <a:p>
                      <a:pPr indent="-349250" lvl="0" marL="342900" marR="0" rtl="0" algn="l">
                        <a:spcBef>
                          <a:spcPts val="0"/>
                        </a:spcBef>
                        <a:spcAft>
                          <a:spcPts val="0"/>
                        </a:spcAft>
                        <a:buClr>
                          <a:schemeClr val="dk1"/>
                        </a:buClr>
                        <a:buSzPts val="1900"/>
                        <a:buFont typeface="Calibri"/>
                        <a:buAutoNum type="arabicPeriod"/>
                      </a:pPr>
                      <a:r>
                        <a:rPr b="1" lang="en-GB" sz="1900"/>
                        <a:t>Implement Security Measures: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Prioritize data security. Use encryption protocols to safeguard sensitive information.</a:t>
                      </a:r>
                      <a:endParaRPr sz="1500"/>
                    </a:p>
                    <a:p>
                      <a:pPr indent="-349250" lvl="0" marL="342900" marR="0" rtl="0" algn="l">
                        <a:spcBef>
                          <a:spcPts val="0"/>
                        </a:spcBef>
                        <a:spcAft>
                          <a:spcPts val="0"/>
                        </a:spcAft>
                        <a:buClr>
                          <a:schemeClr val="dk1"/>
                        </a:buClr>
                        <a:buSzPts val="1900"/>
                        <a:buFont typeface="Calibri"/>
                        <a:buAutoNum type="arabicPeriod"/>
                      </a:pPr>
                      <a:r>
                        <a:rPr b="1" lang="en-GB" sz="1900"/>
                        <a:t>Integrate Payment Gateways: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If applicable, integrate secure payment gateways to facilitate online payment for processing fees.</a:t>
                      </a:r>
                      <a:endParaRPr sz="1500"/>
                    </a:p>
                    <a:p>
                      <a:pPr indent="-349250" lvl="0" marL="342900" marR="0" rtl="0" algn="l">
                        <a:spcBef>
                          <a:spcPts val="0"/>
                        </a:spcBef>
                        <a:spcAft>
                          <a:spcPts val="0"/>
                        </a:spcAft>
                        <a:buClr>
                          <a:schemeClr val="dk1"/>
                        </a:buClr>
                        <a:buSzPts val="1900"/>
                        <a:buFont typeface="Calibri"/>
                        <a:buAutoNum type="arabicPeriod"/>
                      </a:pPr>
                      <a:r>
                        <a:rPr b="1" lang="en-GB" sz="1900"/>
                        <a:t>Establish Verification Protocols: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Implement a robust system for verifying applicant identities.</a:t>
                      </a:r>
                      <a:endParaRPr sz="1500"/>
                    </a:p>
                    <a:p>
                      <a:pPr indent="-349250" lvl="0" marL="342900" marR="0" rtl="0" algn="l">
                        <a:spcBef>
                          <a:spcPts val="0"/>
                        </a:spcBef>
                        <a:spcAft>
                          <a:spcPts val="0"/>
                        </a:spcAft>
                        <a:buClr>
                          <a:schemeClr val="dk1"/>
                        </a:buClr>
                        <a:buSzPts val="1900"/>
                        <a:buFont typeface="Calibri"/>
                        <a:buAutoNum type="arabicPeriod"/>
                      </a:pPr>
                      <a:r>
                        <a:rPr b="1" lang="en-GB" sz="1900"/>
                        <a:t>Enable Document Upload: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Allow applicants to upload necessary documents digitally.</a:t>
                      </a:r>
                      <a:endParaRPr sz="1500"/>
                    </a:p>
                    <a:p>
                      <a:pPr indent="-349250" lvl="0" marL="342900" marR="0" rtl="0" algn="l">
                        <a:spcBef>
                          <a:spcPts val="0"/>
                        </a:spcBef>
                        <a:spcAft>
                          <a:spcPts val="0"/>
                        </a:spcAft>
                        <a:buClr>
                          <a:schemeClr val="dk1"/>
                        </a:buClr>
                        <a:buSzPts val="1900"/>
                        <a:buFont typeface="Calibri"/>
                        <a:buAutoNum type="arabicPeriod"/>
                      </a:pPr>
                      <a:r>
                        <a:rPr b="1" lang="en-GB" sz="1900"/>
                        <a:t>Provide Application Tracking: </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Offer a feature that enables applicants to track the status of their applications. </a:t>
                      </a:r>
                      <a:endParaRPr sz="1500"/>
                    </a:p>
                  </a:txBody>
                  <a:tcPr marT="28300" marB="28300" marR="56625" marL="56625"/>
                </a:tc>
              </a:tr>
              <a:tr h="892925">
                <a:tc>
                  <a:txBody>
                    <a:bodyPr/>
                    <a:lstStyle/>
                    <a:p>
                      <a:pPr indent="0" lvl="0" marL="0" marR="0" rtl="0" algn="l">
                        <a:spcBef>
                          <a:spcPts val="0"/>
                        </a:spcBef>
                        <a:spcAft>
                          <a:spcPts val="0"/>
                        </a:spcAft>
                        <a:buNone/>
                      </a:pPr>
                      <a:r>
                        <a:rPr b="1" lang="en-GB" sz="2000"/>
                        <a:t>Case Examples</a:t>
                      </a:r>
                      <a:endParaRPr sz="1500"/>
                    </a:p>
                    <a:p>
                      <a:pPr indent="0" lvl="0" marL="0" marR="0" rtl="0" algn="l">
                        <a:spcBef>
                          <a:spcPts val="0"/>
                        </a:spcBef>
                        <a:spcAft>
                          <a:spcPts val="0"/>
                        </a:spcAft>
                        <a:buNone/>
                      </a:pPr>
                      <a:r>
                        <a:t/>
                      </a:r>
                      <a:endParaRPr b="1" sz="2000"/>
                    </a:p>
                    <a:p>
                      <a:pPr indent="0" lvl="0" marL="0" marR="0" rtl="0" algn="l">
                        <a:spcBef>
                          <a:spcPts val="0"/>
                        </a:spcBef>
                        <a:spcAft>
                          <a:spcPts val="0"/>
                        </a:spcAft>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Finland’s</a:t>
                      </a:r>
                      <a:r>
                        <a:rPr lang="en-GB" sz="1900"/>
                        <a:t> online certificate page</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699" name="Google Shape;699;g2d3a82ef00d_11_1272"/>
          <p:cNvPicPr preferRelativeResize="0"/>
          <p:nvPr/>
        </p:nvPicPr>
        <p:blipFill rotWithShape="1">
          <a:blip r:embed="rId6">
            <a:alphaModFix/>
          </a:blip>
          <a:srcRect b="0" l="0" r="0" t="0"/>
          <a:stretch/>
        </p:blipFill>
        <p:spPr>
          <a:xfrm>
            <a:off x="343854" y="6163179"/>
            <a:ext cx="1001268" cy="609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g2d3a82ef00d_11_1278"/>
          <p:cNvPicPr preferRelativeResize="0"/>
          <p:nvPr/>
        </p:nvPicPr>
        <p:blipFill rotWithShape="1">
          <a:blip r:embed="rId3">
            <a:alphaModFix/>
          </a:blip>
          <a:srcRect b="0" l="0" r="0" t="0"/>
          <a:stretch/>
        </p:blipFill>
        <p:spPr>
          <a:xfrm>
            <a:off x="140648" y="129170"/>
            <a:ext cx="2719724" cy="493003"/>
          </a:xfrm>
          <a:prstGeom prst="rect">
            <a:avLst/>
          </a:prstGeom>
          <a:noFill/>
          <a:ln>
            <a:noFill/>
          </a:ln>
        </p:spPr>
      </p:pic>
      <p:sp>
        <p:nvSpPr>
          <p:cNvPr id="705" name="Google Shape;705;g2d3a82ef00d_11_1278"/>
          <p:cNvSpPr txBox="1"/>
          <p:nvPr/>
        </p:nvSpPr>
        <p:spPr>
          <a:xfrm>
            <a:off x="2860372" y="-7054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700"/>
              <a:buFont typeface="Helvetica Neue"/>
              <a:buNone/>
            </a:pPr>
            <a:r>
              <a:rPr b="0" i="0" lang="en-GB" sz="2700" u="none" cap="none" strike="noStrike">
                <a:solidFill>
                  <a:srgbClr val="000000"/>
                </a:solidFill>
                <a:latin typeface="Helvetica Neue"/>
                <a:ea typeface="Helvetica Neue"/>
                <a:cs typeface="Helvetica Neue"/>
                <a:sym typeface="Helvetica Neue"/>
              </a:rPr>
              <a:t>10. Personal Identity Cards (#053)</a:t>
            </a:r>
            <a:endParaRPr sz="1500"/>
          </a:p>
        </p:txBody>
      </p:sp>
      <p:graphicFrame>
        <p:nvGraphicFramePr>
          <p:cNvPr id="706" name="Google Shape;706;g2d3a82ef00d_11_1278"/>
          <p:cNvGraphicFramePr/>
          <p:nvPr/>
        </p:nvGraphicFramePr>
        <p:xfrm>
          <a:off x="23013" y="692722"/>
          <a:ext cx="3000000" cy="3000000"/>
        </p:xfrm>
        <a:graphic>
          <a:graphicData uri="http://schemas.openxmlformats.org/drawingml/2006/table">
            <a:tbl>
              <a:tblPr bandRow="1" firstRow="1">
                <a:noFill/>
                <a:tableStyleId>{2123EC9F-B434-4D28-8D55-F346F87FAE27}</a:tableStyleId>
              </a:tblPr>
              <a:tblGrid>
                <a:gridCol w="1715800"/>
                <a:gridCol w="10430175"/>
              </a:tblGrid>
              <a:tr h="6026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for users to apply or request for a Personal Identity Cards with i) information, or ii) full online application at any of the government portal(s).</a:t>
                      </a:r>
                      <a:endParaRPr sz="1500"/>
                    </a:p>
                  </a:txBody>
                  <a:tcPr marT="28300" marB="28300" marR="56625" marL="56625" anchor="ctr"/>
                </a:tc>
              </a:tr>
              <a:tr h="6695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Streamlines administrative procedures, enhances accessibility, and improves efficiency in the issuance of personal identification documents,</a:t>
                      </a:r>
                      <a:endParaRPr sz="1500"/>
                    </a:p>
                  </a:txBody>
                  <a:tcPr marT="28300" marB="28300" marR="56625" marL="56625" anchor="b"/>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Develop Online Form: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Create a simple, user-friendly digital application form for Personal Identity Cards on the government portal.</a:t>
                      </a:r>
                      <a:endParaRPr sz="1500"/>
                    </a:p>
                    <a:p>
                      <a:pPr indent="-349250" lvl="0" marL="342900" marR="0" rtl="0" algn="l">
                        <a:spcBef>
                          <a:spcPts val="0"/>
                        </a:spcBef>
                        <a:spcAft>
                          <a:spcPts val="0"/>
                        </a:spcAft>
                        <a:buClr>
                          <a:schemeClr val="dk1"/>
                        </a:buClr>
                        <a:buSzPts val="1900"/>
                        <a:buFont typeface="Calibri"/>
                        <a:buAutoNum type="arabicPeriod"/>
                      </a:pPr>
                      <a:r>
                        <a:rPr b="1" lang="en-GB" sz="1900"/>
                        <a:t>Enable Document Upload: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Allow users to securely upload necessary identification documents directly through the portal.</a:t>
                      </a:r>
                      <a:endParaRPr sz="1500"/>
                    </a:p>
                    <a:p>
                      <a:pPr indent="-349250" lvl="0" marL="342900" marR="0" rtl="0" algn="l">
                        <a:spcBef>
                          <a:spcPts val="0"/>
                        </a:spcBef>
                        <a:spcAft>
                          <a:spcPts val="0"/>
                        </a:spcAft>
                        <a:buClr>
                          <a:schemeClr val="dk1"/>
                        </a:buClr>
                        <a:buSzPts val="1900"/>
                        <a:buFont typeface="Calibri"/>
                        <a:buAutoNum type="arabicPeriod"/>
                      </a:pPr>
                      <a:r>
                        <a:rPr b="1" lang="en-GB" sz="1900"/>
                        <a:t>Implement Secure Payment: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Provide a safe and reliable online payment system for any associated fees.</a:t>
                      </a:r>
                      <a:endParaRPr sz="1500"/>
                    </a:p>
                    <a:p>
                      <a:pPr indent="-349250" lvl="0" marL="342900" marR="0" rtl="0" algn="l">
                        <a:spcBef>
                          <a:spcPts val="0"/>
                        </a:spcBef>
                        <a:spcAft>
                          <a:spcPts val="0"/>
                        </a:spcAft>
                        <a:buClr>
                          <a:schemeClr val="dk1"/>
                        </a:buClr>
                        <a:buSzPts val="1900"/>
                        <a:buFont typeface="Calibri"/>
                        <a:buAutoNum type="arabicPeriod"/>
                      </a:pPr>
                      <a:r>
                        <a:rPr b="1" lang="en-GB" sz="1900"/>
                        <a:t>Offer Appointment Booking: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Allow users to schedule appointments for in-person verification or card collection if needed.</a:t>
                      </a:r>
                      <a:endParaRPr sz="1500"/>
                    </a:p>
                    <a:p>
                      <a:pPr indent="-349250" lvl="0" marL="342900" marR="0" rtl="0" algn="l">
                        <a:spcBef>
                          <a:spcPts val="0"/>
                        </a:spcBef>
                        <a:spcAft>
                          <a:spcPts val="0"/>
                        </a:spcAft>
                        <a:buClr>
                          <a:schemeClr val="dk1"/>
                        </a:buClr>
                        <a:buSzPts val="1900"/>
                        <a:buFont typeface="Calibri"/>
                        <a:buAutoNum type="arabicPeriod"/>
                      </a:pPr>
                      <a:r>
                        <a:rPr b="1" lang="en-GB" sz="1900"/>
                        <a:t>Ensure Data Protection: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Implement stringent security measures to safeguard users' personal information and privacy.</a:t>
                      </a:r>
                      <a:endParaRPr sz="1500"/>
                    </a:p>
                    <a:p>
                      <a:pPr indent="0" lvl="0" marL="0" marR="0" rtl="0" algn="l">
                        <a:spcBef>
                          <a:spcPts val="0"/>
                        </a:spcBef>
                        <a:spcAft>
                          <a:spcPts val="0"/>
                        </a:spcAft>
                        <a:buClr>
                          <a:schemeClr val="dk1"/>
                        </a:buClr>
                        <a:buSzPts val="1900"/>
                        <a:buFont typeface="Calibri"/>
                        <a:buNone/>
                      </a:pPr>
                      <a:r>
                        <a:rPr b="0" lang="en-GB" sz="1900"/>
                        <a:t>For more information, check out the </a:t>
                      </a:r>
                      <a:r>
                        <a:rPr b="0" lang="en-GB" sz="1900" u="sng">
                          <a:solidFill>
                            <a:schemeClr val="hlink"/>
                          </a:solidFill>
                          <a:hlinkClick r:id="rId4"/>
                        </a:rPr>
                        <a:t>European Commission’s </a:t>
                      </a:r>
                      <a:r>
                        <a:rPr b="0" lang="en-GB" sz="1900"/>
                        <a:t>page on European Digital Identity</a:t>
                      </a:r>
                      <a:endParaRPr sz="1500"/>
                    </a:p>
                  </a:txBody>
                  <a:tcPr marT="28300" marB="28300" marR="56625" marL="56625"/>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5"/>
                        </a:rPr>
                        <a:t>Japan’s</a:t>
                      </a:r>
                      <a:r>
                        <a:rPr lang="en-GB" sz="1900"/>
                        <a:t> online application for an Identity card</a:t>
                      </a:r>
                      <a:endParaRPr sz="1500"/>
                    </a:p>
                    <a:p>
                      <a:pPr indent="0" lvl="0" marL="0" marR="0" rtl="0" algn="r">
                        <a:lnSpc>
                          <a:spcPct val="100000"/>
                        </a:lnSpc>
                        <a:spcBef>
                          <a:spcPts val="0"/>
                        </a:spcBef>
                        <a:spcAft>
                          <a:spcPts val="0"/>
                        </a:spcAft>
                        <a:buClr>
                          <a:srgbClr val="0070C0"/>
                        </a:buClr>
                        <a:buSzPts val="1900"/>
                        <a:buFont typeface="Helvetica Neue"/>
                        <a:buNone/>
                      </a:pPr>
                      <a:r>
                        <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6"/>
                        </a:rPr>
                        <a:t>here</a:t>
                      </a:r>
                      <a:endParaRPr sz="1500"/>
                    </a:p>
                  </a:txBody>
                  <a:tcPr marT="28300" marB="28300" marR="56625" marL="56625"/>
                </a:tc>
              </a:tr>
            </a:tbl>
          </a:graphicData>
        </a:graphic>
      </p:graphicFrame>
      <p:pic>
        <p:nvPicPr>
          <p:cNvPr id="707" name="Google Shape;707;g2d3a82ef00d_11_1278"/>
          <p:cNvPicPr preferRelativeResize="0"/>
          <p:nvPr/>
        </p:nvPicPr>
        <p:blipFill rotWithShape="1">
          <a:blip r:embed="rId7">
            <a:alphaModFix/>
          </a:blip>
          <a:srcRect b="0" l="0" r="0" t="0"/>
          <a:stretch/>
        </p:blipFill>
        <p:spPr>
          <a:xfrm>
            <a:off x="520761" y="6193982"/>
            <a:ext cx="829055" cy="55016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id="712" name="Google Shape;712;g2d3a82ef00d_11_1284"/>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713" name="Google Shape;713;g2d3a82ef00d_11_1284"/>
          <p:cNvSpPr txBox="1"/>
          <p:nvPr/>
        </p:nvSpPr>
        <p:spPr>
          <a:xfrm>
            <a:off x="2985261" y="69924"/>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11. Driver’s license (#054)</a:t>
            </a:r>
            <a:endParaRPr sz="1500"/>
          </a:p>
        </p:txBody>
      </p:sp>
      <p:graphicFrame>
        <p:nvGraphicFramePr>
          <p:cNvPr id="714" name="Google Shape;714;g2d3a82ef00d_11_1284"/>
          <p:cNvGraphicFramePr/>
          <p:nvPr/>
        </p:nvGraphicFramePr>
        <p:xfrm>
          <a:off x="-17" y="709533"/>
          <a:ext cx="3000000" cy="3000000"/>
        </p:xfrm>
        <a:graphic>
          <a:graphicData uri="http://schemas.openxmlformats.org/drawingml/2006/table">
            <a:tbl>
              <a:tblPr bandRow="1" firstRow="1">
                <a:noFill/>
                <a:tableStyleId>{2123EC9F-B434-4D28-8D55-F346F87FAE27}</a:tableStyleId>
              </a:tblPr>
              <a:tblGrid>
                <a:gridCol w="1761875"/>
                <a:gridCol w="10430175"/>
              </a:tblGrid>
              <a:tr h="59832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for users to apply for driver’s licenses with i) information, or ii) full online application at any of the government portal(s).</a:t>
                      </a:r>
                      <a:endParaRPr sz="1500"/>
                    </a:p>
                  </a:txBody>
                  <a:tcPr marT="28300" marB="28300" marR="56625" marL="56625" anchor="ctr"/>
                </a:tc>
              </a:tr>
              <a:tr h="59832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citizen convenience, reduces administrative burden, and promotes efficient government services, streamlining the application process for residents while ensuring accurate and secure data submission.</a:t>
                      </a:r>
                      <a:endParaRPr sz="1500"/>
                    </a:p>
                  </a:txBody>
                  <a:tcPr marT="28300" marB="28300" marR="56625" marL="56625" anchor="b"/>
                </a:tc>
              </a:tr>
              <a:tr h="3237475">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Website Preparation:</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Ensure your government website has a secure and user-friendly interface</a:t>
                      </a:r>
                      <a:endParaRPr/>
                    </a:p>
                    <a:p>
                      <a:pPr indent="-342900" lvl="0" marL="342900" marR="0" rtl="0" algn="l">
                        <a:spcBef>
                          <a:spcPts val="0"/>
                        </a:spcBef>
                        <a:spcAft>
                          <a:spcPts val="0"/>
                        </a:spcAft>
                        <a:buClr>
                          <a:schemeClr val="dk1"/>
                        </a:buClr>
                        <a:buSzPts val="1800"/>
                        <a:buFont typeface="Calibri"/>
                        <a:buAutoNum type="arabicPeriod"/>
                      </a:pPr>
                      <a:r>
                        <a:rPr b="1" lang="en-GB" sz="1800"/>
                        <a:t>Data Security:</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Implement robust data encryption and security measures to protect applicants' sensitive information.</a:t>
                      </a:r>
                      <a:endParaRPr/>
                    </a:p>
                    <a:p>
                      <a:pPr indent="-342900" lvl="0" marL="342900" marR="0" rtl="0" algn="l">
                        <a:spcBef>
                          <a:spcPts val="0"/>
                        </a:spcBef>
                        <a:spcAft>
                          <a:spcPts val="0"/>
                        </a:spcAft>
                        <a:buClr>
                          <a:schemeClr val="dk1"/>
                        </a:buClr>
                        <a:buSzPts val="1800"/>
                        <a:buFont typeface="Calibri"/>
                        <a:buAutoNum type="arabicPeriod"/>
                      </a:pPr>
                      <a:r>
                        <a:rPr b="1" lang="en-GB" sz="1800"/>
                        <a:t>Application Development:</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Collaborate with a skilled web developer or use a trusted application platform</a:t>
                      </a:r>
                      <a:endParaRPr/>
                    </a:p>
                    <a:p>
                      <a:pPr indent="-342900" lvl="0" marL="342900" marR="0" rtl="0" algn="l">
                        <a:spcBef>
                          <a:spcPts val="0"/>
                        </a:spcBef>
                        <a:spcAft>
                          <a:spcPts val="0"/>
                        </a:spcAft>
                        <a:buClr>
                          <a:schemeClr val="dk1"/>
                        </a:buClr>
                        <a:buSzPts val="1800"/>
                        <a:buFont typeface="Calibri"/>
                        <a:buAutoNum type="arabicPeriod"/>
                      </a:pPr>
                      <a:r>
                        <a:rPr b="1" lang="en-GB" sz="1800"/>
                        <a:t>Payment Gateway Integration:</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Integrate a secure payment gateway to facilitate online payments.</a:t>
                      </a:r>
                      <a:endParaRPr/>
                    </a:p>
                    <a:p>
                      <a:pPr indent="-342900" lvl="0" marL="342900" marR="0" rtl="0" algn="l">
                        <a:spcBef>
                          <a:spcPts val="0"/>
                        </a:spcBef>
                        <a:spcAft>
                          <a:spcPts val="0"/>
                        </a:spcAft>
                        <a:buClr>
                          <a:schemeClr val="dk1"/>
                        </a:buClr>
                        <a:buSzPts val="1800"/>
                        <a:buFont typeface="Calibri"/>
                        <a:buAutoNum type="arabicPeriod"/>
                      </a:pPr>
                      <a:r>
                        <a:rPr b="1" lang="en-GB" sz="1800"/>
                        <a:t>Document Upload Feature:</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Implement a secure document upload feature allowing applicants to submit necessary documents</a:t>
                      </a:r>
                      <a:endParaRPr/>
                    </a:p>
                    <a:p>
                      <a:pPr indent="-342900" lvl="0" marL="342900" marR="0" rtl="0" algn="l">
                        <a:spcBef>
                          <a:spcPts val="0"/>
                        </a:spcBef>
                        <a:spcAft>
                          <a:spcPts val="0"/>
                        </a:spcAft>
                        <a:buClr>
                          <a:schemeClr val="dk1"/>
                        </a:buClr>
                        <a:buSzPts val="1800"/>
                        <a:buFont typeface="Calibri"/>
                        <a:buAutoNum type="arabicPeriod"/>
                      </a:pPr>
                      <a:r>
                        <a:rPr b="1" lang="en-GB" sz="1800"/>
                        <a:t>User Guidance:</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Provide clear instructions and guidelines throughout the application process to assist users.</a:t>
                      </a:r>
                      <a:endParaRPr/>
                    </a:p>
                  </a:txBody>
                  <a:tcPr marT="28300" marB="28300" marR="56625" marL="56625"/>
                </a:tc>
              </a:tr>
              <a:tr h="786025">
                <a:tc>
                  <a:txBody>
                    <a:bodyPr/>
                    <a:lstStyle/>
                    <a:p>
                      <a:pPr indent="0" lvl="0" marL="0" marR="0" rtl="0" algn="l">
                        <a:spcBef>
                          <a:spcPts val="0"/>
                        </a:spcBef>
                        <a:spcAft>
                          <a:spcPts val="0"/>
                        </a:spcAft>
                        <a:buNone/>
                      </a:pPr>
                      <a:r>
                        <a:rPr b="1" lang="en-GB" sz="2000"/>
                        <a:t>Case Examples</a:t>
                      </a:r>
                      <a:endParaRPr sz="1500"/>
                    </a:p>
                    <a:p>
                      <a:pPr indent="0" lvl="0" marL="0" marR="0" rtl="0" algn="l">
                        <a:spcBef>
                          <a:spcPts val="0"/>
                        </a:spcBef>
                        <a:spcAft>
                          <a:spcPts val="0"/>
                        </a:spcAft>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France’s</a:t>
                      </a:r>
                      <a:r>
                        <a:rPr lang="en-GB" sz="1900"/>
                        <a:t> online Driver’s license page</a:t>
                      </a:r>
                      <a:endParaRPr sz="1900"/>
                    </a:p>
                    <a:p>
                      <a:pPr indent="0" lvl="0" marL="0" marR="0" rtl="0" algn="r">
                        <a:lnSpc>
                          <a:spcPct val="100000"/>
                        </a:lnSpc>
                        <a:spcBef>
                          <a:spcPts val="0"/>
                        </a:spcBef>
                        <a:spcAft>
                          <a:spcPts val="0"/>
                        </a:spcAft>
                        <a:buClr>
                          <a:srgbClr val="0070C0"/>
                        </a:buClr>
                        <a:buSzPts val="1900"/>
                        <a:buFont typeface="Helvetica Neue"/>
                        <a:buNone/>
                      </a:pPr>
                      <a:r>
                        <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715" name="Google Shape;715;g2d3a82ef00d_11_1284"/>
          <p:cNvPicPr preferRelativeResize="0"/>
          <p:nvPr/>
        </p:nvPicPr>
        <p:blipFill rotWithShape="1">
          <a:blip r:embed="rId6">
            <a:alphaModFix/>
          </a:blip>
          <a:srcRect b="0" l="0" r="0" t="0"/>
          <a:stretch/>
        </p:blipFill>
        <p:spPr>
          <a:xfrm>
            <a:off x="474818" y="6245363"/>
            <a:ext cx="922020" cy="61264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id="720" name="Google Shape;720;g2d3a82ef00d_11_1290"/>
          <p:cNvPicPr preferRelativeResize="0"/>
          <p:nvPr/>
        </p:nvPicPr>
        <p:blipFill rotWithShape="1">
          <a:blip r:embed="rId3">
            <a:alphaModFix/>
          </a:blip>
          <a:srcRect b="0" l="0" r="0" t="0"/>
          <a:stretch/>
        </p:blipFill>
        <p:spPr>
          <a:xfrm>
            <a:off x="0" y="42758"/>
            <a:ext cx="2585544" cy="468679"/>
          </a:xfrm>
          <a:prstGeom prst="rect">
            <a:avLst/>
          </a:prstGeom>
          <a:noFill/>
          <a:ln>
            <a:noFill/>
          </a:ln>
        </p:spPr>
      </p:pic>
      <p:sp>
        <p:nvSpPr>
          <p:cNvPr id="721" name="Google Shape;721;g2d3a82ef00d_11_1290"/>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12. Online land title registration (#055)</a:t>
            </a:r>
            <a:endParaRPr b="0" i="0" sz="2800" u="none" cap="none" strike="noStrike">
              <a:solidFill>
                <a:srgbClr val="000000"/>
              </a:solidFill>
              <a:latin typeface="Roboto"/>
              <a:ea typeface="Roboto"/>
              <a:cs typeface="Roboto"/>
              <a:sym typeface="Roboto"/>
            </a:endParaRPr>
          </a:p>
        </p:txBody>
      </p:sp>
      <p:graphicFrame>
        <p:nvGraphicFramePr>
          <p:cNvPr id="722" name="Google Shape;722;g2d3a82ef00d_11_1290"/>
          <p:cNvGraphicFramePr/>
          <p:nvPr/>
        </p:nvGraphicFramePr>
        <p:xfrm>
          <a:off x="0" y="535512"/>
          <a:ext cx="3000000" cy="3000000"/>
        </p:xfrm>
        <a:graphic>
          <a:graphicData uri="http://schemas.openxmlformats.org/drawingml/2006/table">
            <a:tbl>
              <a:tblPr bandRow="1" firstRow="1">
                <a:noFill/>
                <a:tableStyleId>{2123EC9F-B434-4D28-8D55-F346F87FAE27}</a:tableStyleId>
              </a:tblPr>
              <a:tblGrid>
                <a:gridCol w="1765800"/>
                <a:gridCol w="10453500"/>
              </a:tblGrid>
              <a:tr h="5177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to apply for land title registration online with i) information, or ii) full online application at any of the government portal(s).</a:t>
                      </a:r>
                      <a:endParaRPr sz="1300"/>
                    </a:p>
                  </a:txBody>
                  <a:tcPr marT="28300" marB="28300" marR="56625" marL="56625" anchor="ctr"/>
                </a:tc>
              </a:tr>
              <a:tr h="517700">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Enhances accessibility, streamlines bureaucratic processes, and promotes efficiency, ensuring people can securely manage property transactions and reducing paperwork.</a:t>
                      </a:r>
                      <a:endParaRPr sz="1300"/>
                    </a:p>
                  </a:txBody>
                  <a:tcPr marT="28300" marB="28300" marR="56625" marL="56625" anchor="b"/>
                </a:tc>
              </a:tr>
              <a:tr h="3802600">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Digital Platform Development:</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Design a secure, user-friendly platform for land title registration with Mobile Responsiveness.</a:t>
                      </a:r>
                      <a:endParaRPr sz="1300"/>
                    </a:p>
                    <a:p>
                      <a:pPr indent="-336550" lvl="0" marL="342900" marR="0" rtl="0" algn="l">
                        <a:spcBef>
                          <a:spcPts val="0"/>
                        </a:spcBef>
                        <a:spcAft>
                          <a:spcPts val="0"/>
                        </a:spcAft>
                        <a:buClr>
                          <a:schemeClr val="dk1"/>
                        </a:buClr>
                        <a:buSzPts val="1700"/>
                        <a:buFont typeface="Calibri"/>
                        <a:buAutoNum type="arabicPeriod"/>
                      </a:pPr>
                      <a:r>
                        <a:rPr b="1" lang="en-GB" sz="1700"/>
                        <a:t>User Authentication and Security:</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strong authentication methods, such as two-factor authentication, to verify users' identities.</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Utilize SSL certificates to encrypt data transmitted between users and the online platform.</a:t>
                      </a:r>
                      <a:endParaRPr sz="1300"/>
                    </a:p>
                    <a:p>
                      <a:pPr indent="-336550" lvl="0" marL="342900" marR="0" rtl="0" algn="l">
                        <a:spcBef>
                          <a:spcPts val="0"/>
                        </a:spcBef>
                        <a:spcAft>
                          <a:spcPts val="0"/>
                        </a:spcAft>
                        <a:buClr>
                          <a:schemeClr val="dk1"/>
                        </a:buClr>
                        <a:buSzPts val="1700"/>
                        <a:buFont typeface="Calibri"/>
                        <a:buAutoNum type="arabicPeriod"/>
                      </a:pPr>
                      <a:r>
                        <a:rPr b="1" lang="en-GB" sz="1700"/>
                        <a:t>Document Verification and Submission:</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Allow applicants to upload necessary documents securely.</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Integrate automated tools to verify document authenticity and accuracy.</a:t>
                      </a:r>
                      <a:endParaRPr sz="1300"/>
                    </a:p>
                    <a:p>
                      <a:pPr indent="-336550" lvl="0" marL="342900" marR="0" rtl="0" algn="l">
                        <a:spcBef>
                          <a:spcPts val="0"/>
                        </a:spcBef>
                        <a:spcAft>
                          <a:spcPts val="0"/>
                        </a:spcAft>
                        <a:buClr>
                          <a:schemeClr val="dk1"/>
                        </a:buClr>
                        <a:buSzPts val="1700"/>
                        <a:buFont typeface="Calibri"/>
                        <a:buAutoNum type="arabicPeriod"/>
                      </a:pPr>
                      <a:r>
                        <a:rPr b="1" lang="en-GB" sz="1700"/>
                        <a:t>Real-Time Application Tracking:</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Provide a unique application ID to track the status of their application.</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Send automated email or SMS notifications to update applicants.</a:t>
                      </a:r>
                      <a:endParaRPr sz="1300"/>
                    </a:p>
                    <a:p>
                      <a:pPr indent="-336550" lvl="0" marL="342900" marR="0" rtl="0" algn="l">
                        <a:spcBef>
                          <a:spcPts val="0"/>
                        </a:spcBef>
                        <a:spcAft>
                          <a:spcPts val="0"/>
                        </a:spcAft>
                        <a:buClr>
                          <a:schemeClr val="dk1"/>
                        </a:buClr>
                        <a:buSzPts val="1700"/>
                        <a:buFont typeface="Calibri"/>
                        <a:buAutoNum type="arabicPeriod"/>
                      </a:pPr>
                      <a:r>
                        <a:rPr b="1" lang="en-GB" sz="1700"/>
                        <a:t>Integration with Government Databases:</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Integrate the online platform with national databases and land registry systems.</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Ensure seamless synchronization between online submissions and internal government records.</a:t>
                      </a:r>
                      <a:endParaRPr sz="1300"/>
                    </a:p>
                  </a:txBody>
                  <a:tcPr marT="28300" marB="28300" marR="56625" marL="56625"/>
                </a:tc>
              </a:tr>
              <a:tr h="5698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Sweden’s</a:t>
                      </a:r>
                      <a:r>
                        <a:rPr lang="en-GB" sz="1700"/>
                        <a:t> online registration of a property and mortage</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id="723" name="Google Shape;723;g2d3a82ef00d_11_1290"/>
          <p:cNvPicPr preferRelativeResize="0"/>
          <p:nvPr/>
        </p:nvPicPr>
        <p:blipFill>
          <a:blip r:embed="rId6">
            <a:alphaModFix/>
          </a:blip>
          <a:stretch>
            <a:fillRect/>
          </a:stretch>
        </p:blipFill>
        <p:spPr>
          <a:xfrm>
            <a:off x="519275" y="5870225"/>
            <a:ext cx="680150" cy="6801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pic>
        <p:nvPicPr>
          <p:cNvPr id="728" name="Google Shape;728;g2d3a82ef00d_11_1296"/>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729" name="Google Shape;729;g2d3a82ef00d_11_1296"/>
          <p:cNvSpPr txBox="1"/>
          <p:nvPr/>
        </p:nvSpPr>
        <p:spPr>
          <a:xfrm>
            <a:off x="2985261" y="69924"/>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13. Online environment-related permit (#056)</a:t>
            </a:r>
            <a:endParaRPr b="0" i="0" sz="2800" u="none" cap="none" strike="noStrike">
              <a:solidFill>
                <a:srgbClr val="000000"/>
              </a:solidFill>
              <a:latin typeface="Roboto"/>
              <a:ea typeface="Roboto"/>
              <a:cs typeface="Roboto"/>
              <a:sym typeface="Roboto"/>
            </a:endParaRPr>
          </a:p>
        </p:txBody>
      </p:sp>
      <p:graphicFrame>
        <p:nvGraphicFramePr>
          <p:cNvPr id="730" name="Google Shape;730;g2d3a82ef00d_11_1296"/>
          <p:cNvGraphicFramePr/>
          <p:nvPr/>
        </p:nvGraphicFramePr>
        <p:xfrm>
          <a:off x="0" y="806506"/>
          <a:ext cx="3000000" cy="3000000"/>
        </p:xfrm>
        <a:graphic>
          <a:graphicData uri="http://schemas.openxmlformats.org/drawingml/2006/table">
            <a:tbl>
              <a:tblPr bandRow="1" firstRow="1">
                <a:noFill/>
                <a:tableStyleId>{2123EC9F-B434-4D28-8D55-F346F87FAE27}</a:tableStyleId>
              </a:tblPr>
              <a:tblGrid>
                <a:gridCol w="1761875"/>
                <a:gridCol w="10430175"/>
              </a:tblGrid>
              <a:tr h="49792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to apply for environment-related permits online with i) information, or ii) full online application at any of the government portal(s).</a:t>
                      </a:r>
                      <a:endParaRPr sz="1300"/>
                    </a:p>
                  </a:txBody>
                  <a:tcPr marT="28300" marB="28300" marR="56625" marL="56625" anchor="ctr"/>
                </a:tc>
              </a:tr>
              <a:tr h="49792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Streamlines the application process, promotes environmental compliance, and facilitates sustainable development practices within the country.</a:t>
                      </a:r>
                      <a:endParaRPr sz="1300"/>
                    </a:p>
                  </a:txBody>
                  <a:tcPr marT="28300" marB="28300" marR="56625" marL="56625" anchor="b"/>
                </a:tc>
              </a:tr>
              <a:tr h="320622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Assess Legal Requirements: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Research and understand the legalities and regulations concerning environment-related permits in your country. Ensure that the online system complies with all necessary laws.</a:t>
                      </a:r>
                      <a:endParaRPr sz="1300"/>
                    </a:p>
                    <a:p>
                      <a:pPr indent="-336550" lvl="0" marL="342900" marR="0" rtl="0" algn="l">
                        <a:spcBef>
                          <a:spcPts val="0"/>
                        </a:spcBef>
                        <a:spcAft>
                          <a:spcPts val="0"/>
                        </a:spcAft>
                        <a:buClr>
                          <a:schemeClr val="dk1"/>
                        </a:buClr>
                        <a:buSzPts val="1700"/>
                        <a:buFont typeface="Calibri"/>
                        <a:buAutoNum type="arabicPeriod"/>
                      </a:pPr>
                      <a:r>
                        <a:rPr b="1" lang="en-GB" sz="1700"/>
                        <a:t>List Required Documents: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Clearly state all the documents and information applicants need to provide. </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Secure Online Forms: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Build secure online forms that capture all necessary details. </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Detailed Instructions: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Clearly outline the application process, required documents, and fees. </a:t>
                      </a:r>
                      <a:endParaRPr sz="1300"/>
                    </a:p>
                    <a:p>
                      <a:pPr indent="-336550" lvl="0" marL="342900" marR="0" rtl="0" algn="l">
                        <a:spcBef>
                          <a:spcPts val="0"/>
                        </a:spcBef>
                        <a:spcAft>
                          <a:spcPts val="0"/>
                        </a:spcAft>
                        <a:buClr>
                          <a:schemeClr val="dk1"/>
                        </a:buClr>
                        <a:buSzPts val="1700"/>
                        <a:buFont typeface="Calibri"/>
                        <a:buAutoNum type="arabicPeriod"/>
                      </a:pPr>
                      <a:r>
                        <a:rPr b="1" lang="en-GB" sz="1700"/>
                        <a:t>Secure Online Payment Gateway:</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Integrate a secure online payment gateway for applicants to pay permit fees. </a:t>
                      </a:r>
                      <a:endParaRPr sz="1300"/>
                    </a:p>
                    <a:p>
                      <a:pPr indent="-336550" lvl="0" marL="342900" marR="0" rtl="0" algn="l">
                        <a:spcBef>
                          <a:spcPts val="0"/>
                        </a:spcBef>
                        <a:spcAft>
                          <a:spcPts val="0"/>
                        </a:spcAft>
                        <a:buClr>
                          <a:schemeClr val="dk1"/>
                        </a:buClr>
                        <a:buSzPts val="1700"/>
                        <a:buFont typeface="Calibri"/>
                        <a:buAutoNum type="arabicPeriod"/>
                      </a:pPr>
                      <a:r>
                        <a:rPr b="1" lang="en-GB" sz="1700"/>
                        <a:t>Implement Tracking System:</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Develop a tracking system that allows applicants to check the status of their applications. </a:t>
                      </a:r>
                      <a:endParaRPr sz="1300"/>
                    </a:p>
                  </a:txBody>
                  <a:tcPr marT="28300" marB="28300" marR="56625" marL="56625"/>
                </a:tc>
              </a:tr>
              <a:tr h="723625">
                <a:tc>
                  <a:txBody>
                    <a:bodyPr/>
                    <a:lstStyle/>
                    <a:p>
                      <a:pPr indent="0" lvl="0" marL="0" marR="0" rtl="0" algn="l">
                        <a:spcBef>
                          <a:spcPts val="0"/>
                        </a:spcBef>
                        <a:spcAft>
                          <a:spcPts val="0"/>
                        </a:spcAft>
                        <a:buNone/>
                      </a:pPr>
                      <a:r>
                        <a:rPr b="1" lang="en-GB" sz="1900"/>
                        <a:t>Case Examples</a:t>
                      </a:r>
                      <a:endParaRPr sz="13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Israel’s</a:t>
                      </a:r>
                      <a:r>
                        <a:rPr lang="en-GB" sz="1700"/>
                        <a:t> application for import/export of hazardous waste</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id="731" name="Google Shape;731;g2d3a82ef00d_11_1296"/>
          <p:cNvPicPr preferRelativeResize="0"/>
          <p:nvPr/>
        </p:nvPicPr>
        <p:blipFill>
          <a:blip r:embed="rId6">
            <a:alphaModFix/>
          </a:blip>
          <a:stretch>
            <a:fillRect/>
          </a:stretch>
        </p:blipFill>
        <p:spPr>
          <a:xfrm>
            <a:off x="448725" y="5870225"/>
            <a:ext cx="778925" cy="7789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pic>
        <p:nvPicPr>
          <p:cNvPr id="736" name="Google Shape;736;g2d3a82ef00d_11_1302"/>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737" name="Google Shape;737;g2d3a82ef00d_11_1302"/>
          <p:cNvSpPr txBox="1"/>
          <p:nvPr/>
        </p:nvSpPr>
        <p:spPr>
          <a:xfrm>
            <a:off x="2985261" y="69924"/>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14.Online building permit (#057)</a:t>
            </a:r>
            <a:endParaRPr b="0" i="0" sz="2800" u="none" cap="none" strike="noStrike">
              <a:solidFill>
                <a:srgbClr val="000000"/>
              </a:solidFill>
              <a:latin typeface="Roboto"/>
              <a:ea typeface="Roboto"/>
              <a:cs typeface="Roboto"/>
              <a:sym typeface="Roboto"/>
            </a:endParaRPr>
          </a:p>
        </p:txBody>
      </p:sp>
      <p:graphicFrame>
        <p:nvGraphicFramePr>
          <p:cNvPr id="738" name="Google Shape;738;g2d3a82ef00d_11_1302"/>
          <p:cNvGraphicFramePr/>
          <p:nvPr/>
        </p:nvGraphicFramePr>
        <p:xfrm>
          <a:off x="0" y="787154"/>
          <a:ext cx="3000000" cy="3000000"/>
        </p:xfrm>
        <a:graphic>
          <a:graphicData uri="http://schemas.openxmlformats.org/drawingml/2006/table">
            <a:tbl>
              <a:tblPr bandRow="1" firstRow="1">
                <a:noFill/>
                <a:tableStyleId>{2123EC9F-B434-4D28-8D55-F346F87FAE27}</a:tableStyleId>
              </a:tblPr>
              <a:tblGrid>
                <a:gridCol w="1761875"/>
                <a:gridCol w="10430175"/>
              </a:tblGrid>
              <a:tr h="5555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to apply for building permits online with i) information, or ii) full online application at any of the government portal(s).</a:t>
                      </a:r>
                      <a:endParaRPr sz="1300"/>
                    </a:p>
                  </a:txBody>
                  <a:tcPr marT="28300" marB="28300" marR="56625" marL="56625" anchor="ctr"/>
                </a:tc>
              </a:tr>
              <a:tr h="6145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Enhances efficiency and convenience for people and businesses, streamlining the process, reducing paperwork, and ensuring quicker approvals, fostering economic development and adherence to regulations.</a:t>
                      </a:r>
                      <a:endParaRPr sz="1300"/>
                    </a:p>
                  </a:txBody>
                  <a:tcPr marT="28300" marB="28300" marR="56625" marL="56625" anchor="b"/>
                </a:tc>
              </a:tr>
              <a:tr h="31067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Website Preparation:</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Create a dedicated section for building permits, clearly visible in the website's navigation menu.</a:t>
                      </a:r>
                      <a:endParaRPr sz="1300"/>
                    </a:p>
                    <a:p>
                      <a:pPr indent="-336550" lvl="0" marL="342900" marR="0" rtl="0" algn="l">
                        <a:spcBef>
                          <a:spcPts val="0"/>
                        </a:spcBef>
                        <a:spcAft>
                          <a:spcPts val="0"/>
                        </a:spcAft>
                        <a:buClr>
                          <a:schemeClr val="dk1"/>
                        </a:buClr>
                        <a:buSzPts val="1700"/>
                        <a:buFont typeface="Calibri"/>
                        <a:buAutoNum type="arabicPeriod"/>
                      </a:pPr>
                      <a:r>
                        <a:rPr b="1" lang="en-GB" sz="1700"/>
                        <a:t>Online Platform Selection:</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Choose a secure and user-friendly online platform where applicants can submit their forms. It could be a section within your national website or an external portal.</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Detailed Instructions: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Clearly outline the application process, required documents, and fees. </a:t>
                      </a:r>
                      <a:endParaRPr sz="1300"/>
                    </a:p>
                    <a:p>
                      <a:pPr indent="-336550" lvl="0" marL="342900" marR="0" rtl="0" algn="l">
                        <a:spcBef>
                          <a:spcPts val="0"/>
                        </a:spcBef>
                        <a:spcAft>
                          <a:spcPts val="0"/>
                        </a:spcAft>
                        <a:buClr>
                          <a:schemeClr val="dk1"/>
                        </a:buClr>
                        <a:buSzPts val="1700"/>
                        <a:buFont typeface="Calibri"/>
                        <a:buAutoNum type="arabicPeriod"/>
                      </a:pPr>
                      <a:r>
                        <a:rPr b="1" lang="en-GB" sz="1700"/>
                        <a:t>Secure Online Payment Gateway:</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Integrate a secure online payment gateway for applicants to pay permit fees. </a:t>
                      </a:r>
                      <a:endParaRPr sz="1300"/>
                    </a:p>
                    <a:p>
                      <a:pPr indent="-336550" lvl="0" marL="342900" marR="0" rtl="0" algn="l">
                        <a:spcBef>
                          <a:spcPts val="0"/>
                        </a:spcBef>
                        <a:spcAft>
                          <a:spcPts val="0"/>
                        </a:spcAft>
                        <a:buClr>
                          <a:schemeClr val="dk1"/>
                        </a:buClr>
                        <a:buSzPts val="1700"/>
                        <a:buFont typeface="Calibri"/>
                        <a:buAutoNum type="arabicPeriod"/>
                      </a:pPr>
                      <a:r>
                        <a:rPr b="1" lang="en-GB" sz="1700"/>
                        <a:t>Real-Time Application Tracking:</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Implement a system that allows applicants to track their application status in real-time. </a:t>
                      </a:r>
                      <a:endParaRPr sz="1300"/>
                    </a:p>
                    <a:p>
                      <a:pPr indent="0" lvl="0" marL="0" marR="0" rtl="0" algn="l">
                        <a:spcBef>
                          <a:spcPts val="0"/>
                        </a:spcBef>
                        <a:spcAft>
                          <a:spcPts val="0"/>
                        </a:spcAft>
                        <a:buClr>
                          <a:schemeClr val="dk1"/>
                        </a:buClr>
                        <a:buSzPts val="1900"/>
                        <a:buFont typeface="Calibri"/>
                        <a:buNone/>
                      </a:pPr>
                      <a:r>
                        <a:rPr lang="en-GB" sz="1700"/>
                        <a:t>For more info, check out the current </a:t>
                      </a:r>
                      <a:r>
                        <a:rPr lang="en-GB" sz="1700" u="sng">
                          <a:solidFill>
                            <a:schemeClr val="hlink"/>
                          </a:solidFill>
                          <a:hlinkClick r:id="rId4"/>
                        </a:rPr>
                        <a:t>author’s full guide</a:t>
                      </a:r>
                      <a:r>
                        <a:rPr lang="en-GB" sz="1700"/>
                        <a:t>.</a:t>
                      </a:r>
                      <a:endParaRPr sz="1300"/>
                    </a:p>
                  </a:txBody>
                  <a:tcPr marT="28300" marB="28300" marR="56625" marL="56625"/>
                </a:tc>
              </a:tr>
              <a:tr h="739900">
                <a:tc>
                  <a:txBody>
                    <a:bodyPr/>
                    <a:lstStyle/>
                    <a:p>
                      <a:pPr indent="0" lvl="0" marL="0" marR="0" rtl="0" algn="l">
                        <a:spcBef>
                          <a:spcPts val="0"/>
                        </a:spcBef>
                        <a:spcAft>
                          <a:spcPts val="0"/>
                        </a:spcAft>
                        <a:buNone/>
                      </a:pPr>
                      <a:r>
                        <a:rPr b="1" lang="en-GB" sz="1900"/>
                        <a:t>Case Examples</a:t>
                      </a:r>
                      <a:endParaRPr sz="13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Ukraine’s</a:t>
                      </a:r>
                      <a:r>
                        <a:rPr lang="en-GB" sz="1700"/>
                        <a:t> online permit for construction work </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tc>
              </a:tr>
            </a:tbl>
          </a:graphicData>
        </a:graphic>
      </p:graphicFrame>
      <p:pic>
        <p:nvPicPr>
          <p:cNvPr id="739" name="Google Shape;739;g2d3a82ef00d_11_1302"/>
          <p:cNvPicPr preferRelativeResize="0"/>
          <p:nvPr/>
        </p:nvPicPr>
        <p:blipFill>
          <a:blip r:embed="rId7">
            <a:alphaModFix/>
          </a:blip>
          <a:stretch>
            <a:fillRect/>
          </a:stretch>
        </p:blipFill>
        <p:spPr>
          <a:xfrm>
            <a:off x="349975" y="5571075"/>
            <a:ext cx="1004700" cy="10047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id="744" name="Google Shape;744;g2d3a82ef00d_11_1308"/>
          <p:cNvPicPr preferRelativeResize="0"/>
          <p:nvPr/>
        </p:nvPicPr>
        <p:blipFill rotWithShape="1">
          <a:blip r:embed="rId3">
            <a:alphaModFix/>
          </a:blip>
          <a:srcRect b="0" l="0" r="0" t="0"/>
          <a:stretch/>
        </p:blipFill>
        <p:spPr>
          <a:xfrm>
            <a:off x="0" y="110640"/>
            <a:ext cx="2946036" cy="534026"/>
          </a:xfrm>
          <a:prstGeom prst="rect">
            <a:avLst/>
          </a:prstGeom>
          <a:noFill/>
          <a:ln>
            <a:noFill/>
          </a:ln>
        </p:spPr>
      </p:pic>
      <p:sp>
        <p:nvSpPr>
          <p:cNvPr id="745" name="Google Shape;745;g2d3a82ef00d_11_1308"/>
          <p:cNvSpPr txBox="1"/>
          <p:nvPr/>
        </p:nvSpPr>
        <p:spPr>
          <a:xfrm>
            <a:off x="3142916" y="-7781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15. Government vacancy positions (#058) </a:t>
            </a:r>
            <a:endParaRPr b="0" i="0" sz="2800" u="none" cap="none" strike="noStrike">
              <a:solidFill>
                <a:srgbClr val="000000"/>
              </a:solidFill>
              <a:latin typeface="Roboto"/>
              <a:ea typeface="Roboto"/>
              <a:cs typeface="Roboto"/>
              <a:sym typeface="Roboto"/>
            </a:endParaRPr>
          </a:p>
        </p:txBody>
      </p:sp>
      <p:graphicFrame>
        <p:nvGraphicFramePr>
          <p:cNvPr id="746" name="Google Shape;746;g2d3a82ef00d_11_1308"/>
          <p:cNvGraphicFramePr/>
          <p:nvPr/>
        </p:nvGraphicFramePr>
        <p:xfrm>
          <a:off x="0" y="644665"/>
          <a:ext cx="3000000" cy="3000000"/>
        </p:xfrm>
        <a:graphic>
          <a:graphicData uri="http://schemas.openxmlformats.org/drawingml/2006/table">
            <a:tbl>
              <a:tblPr bandRow="1" firstRow="1">
                <a:noFill/>
                <a:tableStyleId>{2123EC9F-B434-4D28-8D55-F346F87FAE27}</a:tableStyleId>
              </a:tblPr>
              <a:tblGrid>
                <a:gridCol w="1761875"/>
                <a:gridCol w="10430175"/>
              </a:tblGrid>
              <a:tr h="3894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ability to apply for government vacancy positions online with i) information, or ii) full online application at any of the government portal(s).</a:t>
                      </a:r>
                      <a:endParaRPr sz="1300"/>
                    </a:p>
                  </a:txBody>
                  <a:tcPr marT="28300" marB="28300" marR="56625" marL="56625" anchor="ctr"/>
                </a:tc>
              </a:tr>
              <a:tr h="3894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Enhances accessibility, streamlines the application process, and promotes equal opportunities, ensuring a more efficient and inclusive recruitment system for all residents.</a:t>
                      </a:r>
                      <a:endParaRPr sz="1300"/>
                    </a:p>
                  </a:txBody>
                  <a:tcPr marT="28300" marB="28300" marR="56625" marL="56625" anchor="b"/>
                </a:tc>
              </a:tr>
              <a:tr h="26840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Select an Applicant Tracking System (ATS):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Choose a reputable ATS software that aligns with the country’s needs</a:t>
                      </a:r>
                      <a:endParaRPr sz="1300"/>
                    </a:p>
                    <a:p>
                      <a:pPr indent="-336550" lvl="0" marL="342900" marR="0" rtl="0" algn="l">
                        <a:spcBef>
                          <a:spcPts val="0"/>
                        </a:spcBef>
                        <a:spcAft>
                          <a:spcPts val="0"/>
                        </a:spcAft>
                        <a:buClr>
                          <a:schemeClr val="dk1"/>
                        </a:buClr>
                        <a:buSzPts val="1700"/>
                        <a:buFont typeface="Calibri"/>
                        <a:buAutoNum type="arabicPeriod"/>
                      </a:pPr>
                      <a:r>
                        <a:rPr b="1" lang="en-GB" sz="1700"/>
                        <a:t>Detailed Job Listings: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Provide comprehensive job descriptions, qualifications, and application instructions for each vacancy.</a:t>
                      </a:r>
                      <a:endParaRPr sz="1300"/>
                    </a:p>
                    <a:p>
                      <a:pPr indent="-336550" lvl="0" marL="342900" marR="0" rtl="0" algn="l">
                        <a:spcBef>
                          <a:spcPts val="0"/>
                        </a:spcBef>
                        <a:spcAft>
                          <a:spcPts val="0"/>
                        </a:spcAft>
                        <a:buClr>
                          <a:schemeClr val="dk1"/>
                        </a:buClr>
                        <a:buSzPts val="1700"/>
                        <a:buFont typeface="Calibri"/>
                        <a:buAutoNum type="arabicPeriod"/>
                      </a:pPr>
                      <a:r>
                        <a:rPr b="1" lang="en-GB" sz="1700"/>
                        <a:t>Resume Upload and Parsing:</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Enable applicants to upload resumes and ensure the system can parse essential information.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Customized Application Forms: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Create tailored application forms for different job categories, gathering specific information required.</a:t>
                      </a:r>
                      <a:endParaRPr sz="1300"/>
                    </a:p>
                    <a:p>
                      <a:pPr indent="-336550" lvl="0" marL="342900" marR="0" rtl="0" algn="l">
                        <a:spcBef>
                          <a:spcPts val="0"/>
                        </a:spcBef>
                        <a:spcAft>
                          <a:spcPts val="0"/>
                        </a:spcAft>
                        <a:buClr>
                          <a:schemeClr val="dk1"/>
                        </a:buClr>
                        <a:buSzPts val="1700"/>
                        <a:buFont typeface="Calibri"/>
                        <a:buAutoNum type="arabicPeriod"/>
                      </a:pPr>
                      <a:r>
                        <a:rPr b="1" lang="en-GB" sz="1700"/>
                        <a:t>Integration with HR Systems: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Integrate the online application system with existing HR databases for seamless data transfer and efficient application processing.</a:t>
                      </a:r>
                      <a:endParaRPr sz="1300"/>
                    </a:p>
                    <a:p>
                      <a:pPr indent="-336550" lvl="0" marL="342900" marR="0" rtl="0" algn="l">
                        <a:spcBef>
                          <a:spcPts val="0"/>
                        </a:spcBef>
                        <a:spcAft>
                          <a:spcPts val="0"/>
                        </a:spcAft>
                        <a:buClr>
                          <a:schemeClr val="dk1"/>
                        </a:buClr>
                        <a:buSzPts val="1700"/>
                        <a:buFont typeface="Calibri"/>
                        <a:buAutoNum type="arabicPeriod"/>
                      </a:pPr>
                      <a:r>
                        <a:rPr b="1" lang="en-GB" sz="1700"/>
                        <a:t>Automated Notifications: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Set up automated email notifications to acknowledge application submissions and provide updates.</a:t>
                      </a:r>
                      <a:endParaRPr sz="1300"/>
                    </a:p>
                    <a:p>
                      <a:pPr indent="0" lvl="0" marL="0" marR="0" rtl="0" algn="l">
                        <a:spcBef>
                          <a:spcPts val="0"/>
                        </a:spcBef>
                        <a:spcAft>
                          <a:spcPts val="0"/>
                        </a:spcAft>
                        <a:buClr>
                          <a:schemeClr val="dk1"/>
                        </a:buClr>
                        <a:buSzPts val="1900"/>
                        <a:buFont typeface="Calibri"/>
                        <a:buNone/>
                      </a:pPr>
                      <a:r>
                        <a:rPr lang="en-GB" sz="1700"/>
                        <a:t>Check out this guide by </a:t>
                      </a:r>
                      <a:r>
                        <a:rPr lang="en-GB" sz="1700" u="sng">
                          <a:solidFill>
                            <a:schemeClr val="hlink"/>
                          </a:solidFill>
                          <a:hlinkClick r:id="rId4"/>
                        </a:rPr>
                        <a:t>ebizneeds</a:t>
                      </a:r>
                      <a:r>
                        <a:rPr lang="en-GB" sz="1700"/>
                        <a:t>: or </a:t>
                      </a:r>
                      <a:r>
                        <a:rPr lang="en-GB" sz="1700" u="sng">
                          <a:solidFill>
                            <a:schemeClr val="hlink"/>
                          </a:solidFill>
                          <a:hlinkClick r:id="rId5"/>
                        </a:rPr>
                        <a:t>Workable’s</a:t>
                      </a:r>
                      <a:endParaRPr sz="1700"/>
                    </a:p>
                  </a:txBody>
                  <a:tcPr marT="28300" marB="28300" marR="56625" marL="56625"/>
                </a:tc>
              </a:tr>
              <a:tr h="5659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Peru’s</a:t>
                      </a:r>
                      <a:r>
                        <a:rPr lang="en-GB" sz="1700"/>
                        <a:t> dedicated government portal for vacancy positions</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txBody>
                  <a:tcPr marT="28300" marB="28300" marR="56625" marL="56625"/>
                </a:tc>
              </a:tr>
            </a:tbl>
          </a:graphicData>
        </a:graphic>
      </p:graphicFrame>
      <p:pic>
        <p:nvPicPr>
          <p:cNvPr id="747" name="Google Shape;747;g2d3a82ef00d_11_1308"/>
          <p:cNvPicPr preferRelativeResize="0"/>
          <p:nvPr/>
        </p:nvPicPr>
        <p:blipFill>
          <a:blip r:embed="rId8">
            <a:alphaModFix/>
          </a:blip>
          <a:stretch>
            <a:fillRect/>
          </a:stretch>
        </p:blipFill>
        <p:spPr>
          <a:xfrm>
            <a:off x="491050" y="6079075"/>
            <a:ext cx="778925" cy="7789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pic>
        <p:nvPicPr>
          <p:cNvPr id="752" name="Google Shape;752;g2d3a82ef00d_11_1314"/>
          <p:cNvPicPr preferRelativeResize="0"/>
          <p:nvPr/>
        </p:nvPicPr>
        <p:blipFill rotWithShape="1">
          <a:blip r:embed="rId3">
            <a:alphaModFix/>
          </a:blip>
          <a:srcRect b="0" l="0" r="0" t="0"/>
          <a:stretch/>
        </p:blipFill>
        <p:spPr>
          <a:xfrm>
            <a:off x="-2" y="75420"/>
            <a:ext cx="2719724" cy="493003"/>
          </a:xfrm>
          <a:prstGeom prst="rect">
            <a:avLst/>
          </a:prstGeom>
          <a:noFill/>
          <a:ln>
            <a:noFill/>
          </a:ln>
        </p:spPr>
      </p:pic>
      <p:sp>
        <p:nvSpPr>
          <p:cNvPr id="753" name="Google Shape;753;g2d3a82ef00d_11_1314"/>
          <p:cNvSpPr txBox="1"/>
          <p:nvPr/>
        </p:nvSpPr>
        <p:spPr>
          <a:xfrm>
            <a:off x="2860372" y="-117116"/>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700"/>
              <a:buFont typeface="Helvetica Neue"/>
              <a:buNone/>
            </a:pPr>
            <a:r>
              <a:rPr b="0" i="0" lang="en-GB" sz="2700" u="none" cap="none" strike="noStrike">
                <a:solidFill>
                  <a:srgbClr val="000000"/>
                </a:solidFill>
                <a:latin typeface="Helvetica Neue"/>
                <a:ea typeface="Helvetica Neue"/>
                <a:cs typeface="Helvetica Neue"/>
                <a:sym typeface="Helvetica Neue"/>
              </a:rPr>
              <a:t>16. Registration for business license (#059)</a:t>
            </a:r>
            <a:endParaRPr sz="1500"/>
          </a:p>
        </p:txBody>
      </p:sp>
      <p:graphicFrame>
        <p:nvGraphicFramePr>
          <p:cNvPr id="754" name="Google Shape;754;g2d3a82ef00d_11_1314"/>
          <p:cNvGraphicFramePr/>
          <p:nvPr/>
        </p:nvGraphicFramePr>
        <p:xfrm>
          <a:off x="23013" y="568422"/>
          <a:ext cx="3000000" cy="3000000"/>
        </p:xfrm>
        <a:graphic>
          <a:graphicData uri="http://schemas.openxmlformats.org/drawingml/2006/table">
            <a:tbl>
              <a:tblPr bandRow="1" firstRow="1">
                <a:noFill/>
                <a:tableStyleId>{2123EC9F-B434-4D28-8D55-F346F87FAE27}</a:tableStyleId>
              </a:tblPr>
              <a:tblGrid>
                <a:gridCol w="1715800"/>
                <a:gridCol w="10430175"/>
              </a:tblGrid>
              <a:tr h="60267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The ability to apply for a business license online with i) information, or ii) full online application at any of the government portal(s).</a:t>
                      </a:r>
                      <a:endParaRPr/>
                    </a:p>
                  </a:txBody>
                  <a:tcPr marT="28300" marB="28300" marR="56625" marL="56625" anchor="ctr"/>
                </a:tc>
              </a:tr>
              <a:tr h="66957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Enhances efficiency, reduces paperwork, and provides convenient access for entrepreneurs, fostering a business-friendly environment within the government.</a:t>
                      </a:r>
                      <a:endParaRPr/>
                    </a:p>
                  </a:txBody>
                  <a:tcPr marT="28300" marB="28300" marR="56625" marL="56625" anchor="b"/>
                </a:tc>
              </a:tr>
              <a:tr h="256037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Assess Requirements:</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Identify essential features: user registration, document uploads, payment gateways.</a:t>
                      </a:r>
                      <a:endParaRPr/>
                    </a:p>
                    <a:p>
                      <a:pPr indent="-342900" lvl="0" marL="342900" marR="0" rtl="0" algn="l">
                        <a:spcBef>
                          <a:spcPts val="0"/>
                        </a:spcBef>
                        <a:spcAft>
                          <a:spcPts val="0"/>
                        </a:spcAft>
                        <a:buClr>
                          <a:schemeClr val="dk1"/>
                        </a:buClr>
                        <a:buSzPts val="1800"/>
                        <a:buFont typeface="Calibri"/>
                        <a:buAutoNum type="arabicPeriod"/>
                      </a:pPr>
                      <a:r>
                        <a:rPr b="1" lang="en-GB" sz="1800"/>
                        <a:t>Choose a Platform:</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Opt for a user-friendly CMS like WordPress or specialized licensing software.</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Prioritize security, ease of customization, and scalability</a:t>
                      </a:r>
                      <a:endParaRPr/>
                    </a:p>
                    <a:p>
                      <a:pPr indent="-342900" lvl="0" marL="342900" marR="0" rtl="0" algn="l">
                        <a:spcBef>
                          <a:spcPts val="0"/>
                        </a:spcBef>
                        <a:spcAft>
                          <a:spcPts val="0"/>
                        </a:spcAft>
                        <a:buClr>
                          <a:schemeClr val="dk1"/>
                        </a:buClr>
                        <a:buSzPts val="1800"/>
                        <a:buFont typeface="Calibri"/>
                        <a:buAutoNum type="arabicPeriod"/>
                      </a:pPr>
                      <a:r>
                        <a:rPr b="1" lang="en-GB" sz="1800"/>
                        <a:t>Ensure Security:</a:t>
                      </a:r>
                      <a:endParaRPr sz="1600"/>
                    </a:p>
                    <a:p>
                      <a:pPr indent="-342900" lvl="1" marL="800100" marR="0" rtl="0" algn="l">
                        <a:spcBef>
                          <a:spcPts val="0"/>
                        </a:spcBef>
                        <a:spcAft>
                          <a:spcPts val="0"/>
                        </a:spcAft>
                        <a:buClr>
                          <a:schemeClr val="dk1"/>
                        </a:buClr>
                        <a:buSzPts val="1800"/>
                        <a:buFont typeface="Calibri"/>
                        <a:buAutoNum type="alphaLcPeriod"/>
                      </a:pPr>
                      <a:r>
                        <a:rPr lang="en-GB" sz="1800" u="none" cap="none" strike="noStrike"/>
                        <a:t>Implement robust user authentication methods &amp; Regularly update security protocols</a:t>
                      </a:r>
                      <a:endParaRPr/>
                    </a:p>
                    <a:p>
                      <a:pPr indent="-342900" lvl="0" marL="342900" marR="0" rtl="0" algn="l">
                        <a:spcBef>
                          <a:spcPts val="0"/>
                        </a:spcBef>
                        <a:spcAft>
                          <a:spcPts val="0"/>
                        </a:spcAft>
                        <a:buClr>
                          <a:schemeClr val="dk1"/>
                        </a:buClr>
                        <a:buSzPts val="1800"/>
                        <a:buFont typeface="Calibri"/>
                        <a:buAutoNum type="arabicPeriod"/>
                      </a:pPr>
                      <a:r>
                        <a:rPr b="1" lang="en-GB" sz="1800"/>
                        <a:t> Enable Document Uploads:</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Integrate cloud storage</a:t>
                      </a:r>
                      <a:endParaRPr/>
                    </a:p>
                    <a:p>
                      <a:pPr indent="-342900" lvl="0" marL="342900" marR="0" rtl="0" algn="l">
                        <a:spcBef>
                          <a:spcPts val="0"/>
                        </a:spcBef>
                        <a:spcAft>
                          <a:spcPts val="0"/>
                        </a:spcAft>
                        <a:buClr>
                          <a:schemeClr val="dk1"/>
                        </a:buClr>
                        <a:buSzPts val="1800"/>
                        <a:buFont typeface="Calibri"/>
                        <a:buAutoNum type="arabicPeriod"/>
                      </a:pPr>
                      <a:r>
                        <a:rPr b="1" lang="en-GB" sz="1800"/>
                        <a:t>Incorporate Payment Gateways:</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Include multiple payment options: credit/debit cards, PayPal, online banking.</a:t>
                      </a:r>
                      <a:endParaRPr/>
                    </a:p>
                    <a:p>
                      <a:pPr indent="-342900" lvl="0" marL="342900" marR="0" rtl="0" algn="l">
                        <a:spcBef>
                          <a:spcPts val="0"/>
                        </a:spcBef>
                        <a:spcAft>
                          <a:spcPts val="0"/>
                        </a:spcAft>
                        <a:buClr>
                          <a:schemeClr val="dk1"/>
                        </a:buClr>
                        <a:buSzPts val="1800"/>
                        <a:buFont typeface="Calibri"/>
                        <a:buAutoNum type="arabicPeriod"/>
                      </a:pPr>
                      <a:r>
                        <a:rPr b="1" lang="en-GB" sz="1800"/>
                        <a:t>Implement Application Tracking:</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Assign unique application IDs for tracking.</a:t>
                      </a:r>
                      <a:endParaRPr/>
                    </a:p>
                  </a:txBody>
                  <a:tcPr marT="28300" marB="28300" marR="56625" marL="56625"/>
                </a:tc>
              </a:tr>
              <a:tr h="663375">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Iceland’s</a:t>
                      </a:r>
                      <a:r>
                        <a:rPr lang="en-GB" sz="1800"/>
                        <a:t> online business registration page</a:t>
                      </a:r>
                      <a:endParaRPr/>
                    </a:p>
                    <a:p>
                      <a:pPr indent="0" lvl="0" marL="0" marR="0" rtl="0" algn="r">
                        <a:lnSpc>
                          <a:spcPct val="100000"/>
                        </a:lnSpc>
                        <a:spcBef>
                          <a:spcPts val="0"/>
                        </a:spcBef>
                        <a:spcAft>
                          <a:spcPts val="0"/>
                        </a:spcAft>
                        <a:buClr>
                          <a:srgbClr val="0070C0"/>
                        </a:buClr>
                        <a:buSzPts val="1900"/>
                        <a:buFont typeface="Helvetica Neue"/>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tc>
              </a:tr>
            </a:tbl>
          </a:graphicData>
        </a:graphic>
      </p:graphicFrame>
      <p:pic>
        <p:nvPicPr>
          <p:cNvPr id="755" name="Google Shape;755;g2d3a82ef00d_11_1314"/>
          <p:cNvPicPr preferRelativeResize="0"/>
          <p:nvPr/>
        </p:nvPicPr>
        <p:blipFill rotWithShape="1">
          <a:blip r:embed="rId6">
            <a:alphaModFix/>
          </a:blip>
          <a:srcRect b="0" l="0" r="0" t="0"/>
          <a:stretch/>
        </p:blipFill>
        <p:spPr>
          <a:xfrm>
            <a:off x="424464" y="6063648"/>
            <a:ext cx="890016" cy="64007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g2d3a82ef00d_11_1320"/>
          <p:cNvPicPr preferRelativeResize="0"/>
          <p:nvPr/>
        </p:nvPicPr>
        <p:blipFill rotWithShape="1">
          <a:blip r:embed="rId3">
            <a:alphaModFix/>
          </a:blip>
          <a:srcRect b="0" l="0" r="0" t="0"/>
          <a:stretch/>
        </p:blipFill>
        <p:spPr>
          <a:xfrm>
            <a:off x="0" y="110640"/>
            <a:ext cx="2946036" cy="534026"/>
          </a:xfrm>
          <a:prstGeom prst="rect">
            <a:avLst/>
          </a:prstGeom>
          <a:noFill/>
          <a:ln>
            <a:noFill/>
          </a:ln>
        </p:spPr>
      </p:pic>
      <p:sp>
        <p:nvSpPr>
          <p:cNvPr id="761" name="Google Shape;761;g2d3a82ef00d_11_1320"/>
          <p:cNvSpPr txBox="1"/>
          <p:nvPr/>
        </p:nvSpPr>
        <p:spPr>
          <a:xfrm>
            <a:off x="3054016" y="-61213"/>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17. Water utility/ Energy (electricity/gas) utility (#062-063)</a:t>
            </a:r>
            <a:endParaRPr sz="1500"/>
          </a:p>
        </p:txBody>
      </p:sp>
      <p:graphicFrame>
        <p:nvGraphicFramePr>
          <p:cNvPr id="762" name="Google Shape;762;g2d3a82ef00d_11_1320"/>
          <p:cNvGraphicFramePr/>
          <p:nvPr/>
        </p:nvGraphicFramePr>
        <p:xfrm>
          <a:off x="13644" y="679892"/>
          <a:ext cx="3000000" cy="3000000"/>
        </p:xfrm>
        <a:graphic>
          <a:graphicData uri="http://schemas.openxmlformats.org/drawingml/2006/table">
            <a:tbl>
              <a:tblPr bandRow="1" firstRow="1">
                <a:noFill/>
                <a:tableStyleId>{2123EC9F-B434-4D28-8D55-F346F87FAE27}</a:tableStyleId>
              </a:tblPr>
              <a:tblGrid>
                <a:gridCol w="1761875"/>
                <a:gridCol w="10430175"/>
              </a:tblGrid>
              <a:tr h="57827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The ability to pay for online expenses related to utilities (water and energy), either on public or non-public sectors website.</a:t>
                      </a:r>
                      <a:endParaRPr/>
                    </a:p>
                  </a:txBody>
                  <a:tcPr marT="28300" marB="28300" marR="56625" marL="56625" anchor="ctr"/>
                </a:tc>
              </a:tr>
              <a:tr h="57827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Enhances user convenience, promotes timely payments, and streamlines administrative processes, ensuring efficient and hassle-free transactions for residents.</a:t>
                      </a:r>
                      <a:endParaRPr/>
                    </a:p>
                  </a:txBody>
                  <a:tcPr marT="28300" marB="28300" marR="56625" marL="56625" anchor="b"/>
                </a:tc>
              </a:tr>
              <a:tr h="398522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Select a Secure Payment Gateway:</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Choose a reliable and secure payment gateway provider that supports online transactions.</a:t>
                      </a:r>
                      <a:endParaRPr/>
                    </a:p>
                    <a:p>
                      <a:pPr indent="-342900" lvl="0" marL="342900" marR="0" rtl="0" algn="l">
                        <a:spcBef>
                          <a:spcPts val="0"/>
                        </a:spcBef>
                        <a:spcAft>
                          <a:spcPts val="0"/>
                        </a:spcAft>
                        <a:buClr>
                          <a:schemeClr val="dk1"/>
                        </a:buClr>
                        <a:buSzPts val="1800"/>
                        <a:buFont typeface="Calibri"/>
                        <a:buAutoNum type="arabicPeriod"/>
                      </a:pPr>
                      <a:r>
                        <a:rPr b="1" lang="en-GB" sz="1800"/>
                        <a:t>Integration with Government Website:</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Seamlessly integrate the selected payment gateway into the government website.</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Implement SSL encryption to protect data during transmission between the user and the gateway.</a:t>
                      </a:r>
                      <a:endParaRPr/>
                    </a:p>
                    <a:p>
                      <a:pPr indent="-342900" lvl="0" marL="342900" marR="0" rtl="0" algn="l">
                        <a:spcBef>
                          <a:spcPts val="0"/>
                        </a:spcBef>
                        <a:spcAft>
                          <a:spcPts val="0"/>
                        </a:spcAft>
                        <a:buClr>
                          <a:schemeClr val="dk1"/>
                        </a:buClr>
                        <a:buSzPts val="1800"/>
                        <a:buFont typeface="Calibri"/>
                        <a:buAutoNum type="arabicPeriod"/>
                      </a:pPr>
                      <a:r>
                        <a:rPr b="1" lang="en-GB" sz="1800"/>
                        <a:t>Payment Options and Information:</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Clearly display payment options (credit cards, debit cards, digital wallets) and accepted currencies.</a:t>
                      </a:r>
                      <a:endParaRPr/>
                    </a:p>
                    <a:p>
                      <a:pPr indent="-342900" lvl="0" marL="342900" marR="0" rtl="0" algn="l">
                        <a:spcBef>
                          <a:spcPts val="0"/>
                        </a:spcBef>
                        <a:spcAft>
                          <a:spcPts val="0"/>
                        </a:spcAft>
                        <a:buClr>
                          <a:schemeClr val="dk1"/>
                        </a:buClr>
                        <a:buSzPts val="1800"/>
                        <a:buFont typeface="Calibri"/>
                        <a:buAutoNum type="arabicPeriod"/>
                      </a:pPr>
                      <a:r>
                        <a:rPr b="1" lang="en-GB" sz="1800"/>
                        <a:t>Provide External Payment Portal Link (if applicable):</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If using an external payment portal, clearly indicate the link on the government website.</a:t>
                      </a:r>
                      <a:endParaRPr/>
                    </a:p>
                    <a:p>
                      <a:pPr indent="-342900" lvl="0" marL="342900" marR="0" rtl="0" algn="l">
                        <a:spcBef>
                          <a:spcPts val="0"/>
                        </a:spcBef>
                        <a:spcAft>
                          <a:spcPts val="0"/>
                        </a:spcAft>
                        <a:buClr>
                          <a:schemeClr val="dk1"/>
                        </a:buClr>
                        <a:buSzPts val="1800"/>
                        <a:buFont typeface="Calibri"/>
                        <a:buAutoNum type="arabicPeriod"/>
                      </a:pPr>
                      <a:r>
                        <a:rPr b="1" lang="en-GB" sz="1800"/>
                        <a:t>Automated Confirmation and Receipts:</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Email electronic receipts to users, including transaction details and a reference number.</a:t>
                      </a:r>
                      <a:endParaRPr/>
                    </a:p>
                    <a:p>
                      <a:pPr indent="-342900" lvl="0" marL="342900" marR="0" rtl="0" algn="l">
                        <a:spcBef>
                          <a:spcPts val="0"/>
                        </a:spcBef>
                        <a:spcAft>
                          <a:spcPts val="0"/>
                        </a:spcAft>
                        <a:buClr>
                          <a:schemeClr val="dk1"/>
                        </a:buClr>
                        <a:buSzPts val="1800"/>
                        <a:buFont typeface="Calibri"/>
                        <a:buAutoNum type="arabicPeriod"/>
                      </a:pPr>
                      <a:r>
                        <a:rPr b="1" lang="en-GB" sz="1800"/>
                        <a:t>Data Security Measures:</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Store minimal customer data and comply with data protection regulations.</a:t>
                      </a:r>
                      <a:endParaRPr/>
                    </a:p>
                    <a:p>
                      <a:pPr indent="0" lvl="0" marL="0" marR="0" rtl="0" algn="l">
                        <a:spcBef>
                          <a:spcPts val="0"/>
                        </a:spcBef>
                        <a:spcAft>
                          <a:spcPts val="0"/>
                        </a:spcAft>
                        <a:buClr>
                          <a:schemeClr val="dk1"/>
                        </a:buClr>
                        <a:buSzPts val="1900"/>
                        <a:buFont typeface="Calibri"/>
                        <a:buNone/>
                      </a:pPr>
                      <a:r>
                        <a:rPr lang="en-GB" sz="1800"/>
                        <a:t>Check out </a:t>
                      </a:r>
                      <a:r>
                        <a:rPr lang="en-GB" sz="1800" u="sng">
                          <a:solidFill>
                            <a:schemeClr val="hlink"/>
                          </a:solidFill>
                          <a:hlinkClick r:id="rId4"/>
                        </a:rPr>
                        <a:t>Science Soft’s guide</a:t>
                      </a:r>
                      <a:r>
                        <a:rPr lang="en-GB" sz="1800"/>
                        <a:t>.</a:t>
                      </a:r>
                      <a:endParaRPr/>
                    </a:p>
                  </a:txBody>
                  <a:tcPr marT="28300" marB="28300" marR="56625" marL="56625"/>
                </a:tc>
              </a:tr>
              <a:tr h="735500">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5"/>
                        </a:rPr>
                        <a:t>Cabo Verde’</a:t>
                      </a:r>
                      <a:r>
                        <a:rPr lang="en-GB" sz="1800"/>
                        <a:t>s online portal for utilities payment </a:t>
                      </a:r>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6"/>
                        </a:rPr>
                        <a:t>here</a:t>
                      </a:r>
                      <a:endParaRPr/>
                    </a:p>
                  </a:txBody>
                  <a:tcPr marT="28300" marB="28300" marR="56625" marL="56625"/>
                </a:tc>
              </a:tr>
            </a:tbl>
          </a:graphicData>
        </a:graphic>
      </p:graphicFrame>
      <p:pic>
        <p:nvPicPr>
          <p:cNvPr id="763" name="Google Shape;763;g2d3a82ef00d_11_1320"/>
          <p:cNvPicPr preferRelativeResize="0"/>
          <p:nvPr/>
        </p:nvPicPr>
        <p:blipFill>
          <a:blip r:embed="rId7">
            <a:alphaModFix/>
          </a:blip>
          <a:stretch>
            <a:fillRect/>
          </a:stretch>
        </p:blipFill>
        <p:spPr>
          <a:xfrm>
            <a:off x="533400" y="6265325"/>
            <a:ext cx="651925" cy="6519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pic>
        <p:nvPicPr>
          <p:cNvPr id="768" name="Google Shape;768;g2d3a82ef00d_11_1326"/>
          <p:cNvPicPr preferRelativeResize="0"/>
          <p:nvPr/>
        </p:nvPicPr>
        <p:blipFill rotWithShape="1">
          <a:blip r:embed="rId3">
            <a:alphaModFix/>
          </a:blip>
          <a:srcRect b="0" l="0" r="0" t="0"/>
          <a:stretch/>
        </p:blipFill>
        <p:spPr>
          <a:xfrm>
            <a:off x="140648" y="33070"/>
            <a:ext cx="2719724" cy="493003"/>
          </a:xfrm>
          <a:prstGeom prst="rect">
            <a:avLst/>
          </a:prstGeom>
          <a:noFill/>
          <a:ln>
            <a:noFill/>
          </a:ln>
        </p:spPr>
      </p:pic>
      <p:sp>
        <p:nvSpPr>
          <p:cNvPr id="769" name="Google Shape;769;g2d3a82ef00d_11_1326"/>
          <p:cNvSpPr txBox="1"/>
          <p:nvPr/>
        </p:nvSpPr>
        <p:spPr>
          <a:xfrm>
            <a:off x="2860372" y="-16664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Helvetica Neue"/>
              <a:buNone/>
            </a:pPr>
            <a:r>
              <a:rPr b="0" i="0" lang="en-GB" sz="2800" u="none" cap="none" strike="noStrike">
                <a:solidFill>
                  <a:schemeClr val="dk1"/>
                </a:solidFill>
                <a:latin typeface="Helvetica Neue"/>
                <a:ea typeface="Helvetica Neue"/>
                <a:cs typeface="Helvetica Neue"/>
                <a:sym typeface="Helvetica Neue"/>
              </a:rPr>
              <a:t>18. Digital invoices (#079)</a:t>
            </a:r>
            <a:endParaRPr sz="1500"/>
          </a:p>
        </p:txBody>
      </p:sp>
      <p:graphicFrame>
        <p:nvGraphicFramePr>
          <p:cNvPr id="770" name="Google Shape;770;g2d3a82ef00d_11_1326"/>
          <p:cNvGraphicFramePr/>
          <p:nvPr/>
        </p:nvGraphicFramePr>
        <p:xfrm>
          <a:off x="23000" y="516997"/>
          <a:ext cx="3000000" cy="3000000"/>
        </p:xfrm>
        <a:graphic>
          <a:graphicData uri="http://schemas.openxmlformats.org/drawingml/2006/table">
            <a:tbl>
              <a:tblPr bandRow="1" firstRow="1">
                <a:noFill/>
                <a:tableStyleId>{2123EC9F-B434-4D28-8D55-F346F87FAE27}</a:tableStyleId>
              </a:tblPr>
              <a:tblGrid>
                <a:gridCol w="1715800"/>
                <a:gridCol w="10430175"/>
              </a:tblGrid>
              <a:tr h="3430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to pay for digital invoices or "e-invoicing” at any of the government portal(s). Users can manage their financial transactions with government agencies, such as paying for services, taxes, fees, or fines, using secure online payment methods.</a:t>
                      </a:r>
                      <a:endParaRPr sz="1500"/>
                    </a:p>
                  </a:txBody>
                  <a:tcPr marT="28300" marB="28300" marR="56625" marL="56625" anchor="ctr"/>
                </a:tc>
              </a:tr>
              <a:tr h="6695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transparency, streamlines administrative processes, reduces paperwork, and improves the overall efficiency</a:t>
                      </a:r>
                      <a:endParaRPr sz="1500"/>
                    </a:p>
                  </a:txBody>
                  <a:tcPr marT="28300" marB="28300" marR="56625" marL="56625" anchor="b"/>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Create E-Invoicing Section: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Develop a dedicated section on the government portal for e-invoicing transactions.</a:t>
                      </a:r>
                      <a:endParaRPr sz="1500"/>
                    </a:p>
                    <a:p>
                      <a:pPr indent="-349250" lvl="0" marL="342900" marR="0" rtl="0" algn="l">
                        <a:spcBef>
                          <a:spcPts val="0"/>
                        </a:spcBef>
                        <a:spcAft>
                          <a:spcPts val="0"/>
                        </a:spcAft>
                        <a:buClr>
                          <a:schemeClr val="dk1"/>
                        </a:buClr>
                        <a:buSzPts val="1900"/>
                        <a:buFont typeface="Calibri"/>
                        <a:buAutoNum type="arabicPeriod"/>
                      </a:pPr>
                      <a:r>
                        <a:rPr b="1" lang="en-GB" sz="1900"/>
                        <a:t>Enable Secure Payment: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Integrate a secure online payment system for users to settle digital invoices.</a:t>
                      </a:r>
                      <a:endParaRPr sz="1500"/>
                    </a:p>
                    <a:p>
                      <a:pPr indent="-349250" lvl="0" marL="342900" marR="0" rtl="0" algn="l">
                        <a:spcBef>
                          <a:spcPts val="0"/>
                        </a:spcBef>
                        <a:spcAft>
                          <a:spcPts val="0"/>
                        </a:spcAft>
                        <a:buClr>
                          <a:schemeClr val="dk1"/>
                        </a:buClr>
                        <a:buSzPts val="1900"/>
                        <a:buFont typeface="Calibri"/>
                        <a:buAutoNum type="arabicPeriod"/>
                      </a:pPr>
                      <a:r>
                        <a:rPr b="1" lang="en-GB" sz="1900"/>
                        <a:t>Provide Invoice Access: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Allow users to view and download digital invoices directly from their accounts.</a:t>
                      </a:r>
                      <a:endParaRPr sz="1500"/>
                    </a:p>
                    <a:p>
                      <a:pPr indent="-349250" lvl="0" marL="342900" marR="0" rtl="0" algn="l">
                        <a:spcBef>
                          <a:spcPts val="0"/>
                        </a:spcBef>
                        <a:spcAft>
                          <a:spcPts val="0"/>
                        </a:spcAft>
                        <a:buClr>
                          <a:schemeClr val="dk1"/>
                        </a:buClr>
                        <a:buSzPts val="1900"/>
                        <a:buFont typeface="Calibri"/>
                        <a:buAutoNum type="arabicPeriod"/>
                      </a:pPr>
                      <a:r>
                        <a:rPr b="1" lang="en-GB" sz="1900"/>
                        <a:t>Offer Multiple Payment Options: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Provide diverse payment methods, such as credit cards, bank transfers, or digital wallets.</a:t>
                      </a:r>
                      <a:endParaRPr sz="1500"/>
                    </a:p>
                    <a:p>
                      <a:pPr indent="-349250" lvl="0" marL="342900" marR="0" rtl="0" algn="l">
                        <a:spcBef>
                          <a:spcPts val="0"/>
                        </a:spcBef>
                        <a:spcAft>
                          <a:spcPts val="0"/>
                        </a:spcAft>
                        <a:buClr>
                          <a:schemeClr val="dk1"/>
                        </a:buClr>
                        <a:buSzPts val="1900"/>
                        <a:buFont typeface="Calibri"/>
                        <a:buAutoNum type="arabicPeriod"/>
                      </a:pPr>
                      <a:r>
                        <a:rPr b="1" lang="en-GB" sz="1900"/>
                        <a:t>Ensure Data Protection: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Implement robust security measures to safeguard users' financial information and transaction details.</a:t>
                      </a:r>
                      <a:endParaRPr sz="1500"/>
                    </a:p>
                    <a:p>
                      <a:pPr indent="0" lvl="0" marL="0" marR="0" rtl="0" algn="l">
                        <a:spcBef>
                          <a:spcPts val="0"/>
                        </a:spcBef>
                        <a:spcAft>
                          <a:spcPts val="0"/>
                        </a:spcAft>
                        <a:buClr>
                          <a:schemeClr val="dk1"/>
                        </a:buClr>
                        <a:buSzPts val="1900"/>
                        <a:buFont typeface="Calibri"/>
                        <a:buNone/>
                      </a:pPr>
                      <a:r>
                        <a:rPr b="0" lang="en-GB" sz="1900"/>
                        <a:t>For more information, check out the </a:t>
                      </a:r>
                      <a:r>
                        <a:rPr b="0" lang="en-GB" sz="1900" u="sng">
                          <a:solidFill>
                            <a:schemeClr val="hlink"/>
                          </a:solidFill>
                          <a:hlinkClick r:id="rId4"/>
                        </a:rPr>
                        <a:t>European Commission’s </a:t>
                      </a:r>
                      <a:r>
                        <a:rPr b="0" lang="en-GB" sz="1900"/>
                        <a:t>digital invoice page</a:t>
                      </a:r>
                      <a:endParaRPr sz="1500"/>
                    </a:p>
                  </a:txBody>
                  <a:tcPr marT="28300" marB="28300" marR="56625" marL="56625"/>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5"/>
                        </a:rPr>
                        <a:t>Estonia’s</a:t>
                      </a:r>
                      <a:r>
                        <a:rPr lang="en-GB" sz="1900"/>
                        <a:t> digital invoice portal</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6"/>
                        </a:rPr>
                        <a:t>here</a:t>
                      </a:r>
                      <a:endParaRPr sz="1500"/>
                    </a:p>
                  </a:txBody>
                  <a:tcPr marT="28300" marB="28300" marR="56625" marL="56625"/>
                </a:tc>
              </a:tr>
            </a:tbl>
          </a:graphicData>
        </a:graphic>
      </p:graphicFrame>
      <p:pic>
        <p:nvPicPr>
          <p:cNvPr id="771" name="Google Shape;771;g2d3a82ef00d_11_1326"/>
          <p:cNvPicPr preferRelativeResize="0"/>
          <p:nvPr/>
        </p:nvPicPr>
        <p:blipFill rotWithShape="1">
          <a:blip r:embed="rId7">
            <a:alphaModFix/>
          </a:blip>
          <a:srcRect b="0" l="0" r="0" t="0"/>
          <a:stretch/>
        </p:blipFill>
        <p:spPr>
          <a:xfrm>
            <a:off x="349566" y="6233151"/>
            <a:ext cx="975359" cy="6248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2ba7bbf45a4_1_1544"/>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294" name="Google Shape;294;g2ba7bbf45a4_1_1544"/>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295" name="Google Shape;295;g2ba7bbf45a4_1_1544"/>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GB"/>
              <a:t>Module 1. Introduction</a:t>
            </a:r>
            <a:endParaRPr/>
          </a:p>
          <a:p>
            <a:pPr indent="0" lvl="0" marL="0" rtl="0" algn="l">
              <a:spcBef>
                <a:spcPts val="0"/>
              </a:spcBef>
              <a:spcAft>
                <a:spcPts val="0"/>
              </a:spcAft>
              <a:buNone/>
            </a:pPr>
            <a:r>
              <a:rPr lang="en-GB"/>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g2d3a82ef00d_11_1332"/>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777" name="Google Shape;777;g2d3a82ef00d_11_1332"/>
          <p:cNvSpPr txBox="1"/>
          <p:nvPr/>
        </p:nvSpPr>
        <p:spPr>
          <a:xfrm>
            <a:off x="2860372" y="16809"/>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Helvetica Neue"/>
              <a:buNone/>
            </a:pPr>
            <a:r>
              <a:rPr b="0" i="0" lang="en-GB" sz="2800" u="none" cap="none" strike="noStrike">
                <a:solidFill>
                  <a:schemeClr val="dk1"/>
                </a:solidFill>
                <a:latin typeface="Helvetica Neue"/>
                <a:ea typeface="Helvetica Neue"/>
                <a:cs typeface="Helvetica Neue"/>
                <a:sym typeface="Helvetica Neue"/>
              </a:rPr>
              <a:t>19. GIS data and/or online services (#080,081)</a:t>
            </a:r>
            <a:endParaRPr sz="1500"/>
          </a:p>
        </p:txBody>
      </p:sp>
      <p:graphicFrame>
        <p:nvGraphicFramePr>
          <p:cNvPr id="778" name="Google Shape;778;g2d3a82ef00d_11_1332"/>
          <p:cNvGraphicFramePr/>
          <p:nvPr/>
        </p:nvGraphicFramePr>
        <p:xfrm>
          <a:off x="23025" y="789697"/>
          <a:ext cx="3000000" cy="3000000"/>
        </p:xfrm>
        <a:graphic>
          <a:graphicData uri="http://schemas.openxmlformats.org/drawingml/2006/table">
            <a:tbl>
              <a:tblPr bandRow="1" firstRow="1">
                <a:noFill/>
                <a:tableStyleId>{2123EC9F-B434-4D28-8D55-F346F87FAE27}</a:tableStyleId>
              </a:tblPr>
              <a:tblGrid>
                <a:gridCol w="1715800"/>
                <a:gridCol w="10430175"/>
              </a:tblGrid>
              <a:tr h="3430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The presence of GIS or other geospatial-related data and/or online services at any of the government portal(s). These can give access to spatial information, maps, and related services for users, allowing users to visualize, analyze, and interpret geographic data for various purposes </a:t>
                      </a:r>
                      <a:endParaRPr sz="1300"/>
                    </a:p>
                  </a:txBody>
                  <a:tcPr marT="28300" marB="28300" marR="56625" marL="56625" anchor="ctr"/>
                </a:tc>
              </a:tr>
              <a:tr h="6695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Enhances transparency, promotes evidence-based decision-making, improves public service delivery, and fosters innovation and collaboration </a:t>
                      </a:r>
                      <a:endParaRPr sz="1300"/>
                    </a:p>
                  </a:txBody>
                  <a:tcPr marT="28300" marB="28300" marR="56625" marL="56625" anchor="b"/>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Assess Needs and Requirements: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Identify the specific geospatial data and services that would benefit users and align with objectives.</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GIS Integration Plan: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Create a strategy for integrating GIS technologies and datasets into the government portal, considering data acquisition, storage, and visualization.</a:t>
                      </a:r>
                      <a:endParaRPr sz="1300"/>
                    </a:p>
                    <a:p>
                      <a:pPr indent="-336550" lvl="0" marL="342900" marR="0" rtl="0" algn="l">
                        <a:spcBef>
                          <a:spcPts val="0"/>
                        </a:spcBef>
                        <a:spcAft>
                          <a:spcPts val="0"/>
                        </a:spcAft>
                        <a:buClr>
                          <a:schemeClr val="dk1"/>
                        </a:buClr>
                        <a:buSzPts val="1700"/>
                        <a:buFont typeface="Calibri"/>
                        <a:buAutoNum type="arabicPeriod"/>
                      </a:pPr>
                      <a:r>
                        <a:rPr b="1" lang="en-GB" sz="1700"/>
                        <a:t>Implement User-Friendly Interface: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Design an intuitive and user-friendly interface for accessing and interacting with geospatial data and online mapping services.</a:t>
                      </a:r>
                      <a:endParaRPr sz="1300"/>
                    </a:p>
                    <a:p>
                      <a:pPr indent="-336550" lvl="0" marL="342900" marR="0" rtl="0" algn="l">
                        <a:spcBef>
                          <a:spcPts val="0"/>
                        </a:spcBef>
                        <a:spcAft>
                          <a:spcPts val="0"/>
                        </a:spcAft>
                        <a:buClr>
                          <a:schemeClr val="dk1"/>
                        </a:buClr>
                        <a:buSzPts val="1700"/>
                        <a:buFont typeface="Calibri"/>
                        <a:buAutoNum type="arabicPeriod"/>
                      </a:pPr>
                      <a:r>
                        <a:rPr b="1" lang="en-GB" sz="1700"/>
                        <a:t>Ensure Data Quality and Accuracy: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Verify the accuracy and reliability of geospatial data and ensure compliance with data standards and regulations.</a:t>
                      </a:r>
                      <a:endParaRPr sz="1300"/>
                    </a:p>
                    <a:p>
                      <a:pPr indent="0" lvl="0" marL="0" marR="0" rtl="0" algn="l">
                        <a:spcBef>
                          <a:spcPts val="0"/>
                        </a:spcBef>
                        <a:spcAft>
                          <a:spcPts val="0"/>
                        </a:spcAft>
                        <a:buClr>
                          <a:schemeClr val="dk1"/>
                        </a:buClr>
                        <a:buSzPts val="1900"/>
                        <a:buFont typeface="Calibri"/>
                        <a:buNone/>
                      </a:pPr>
                      <a:r>
                        <a:rPr b="0" lang="en-GB" sz="1700"/>
                        <a:t>For more information, check out the </a:t>
                      </a:r>
                      <a:r>
                        <a:rPr b="0" lang="en-GB" sz="1700" u="sng">
                          <a:solidFill>
                            <a:schemeClr val="hlink"/>
                          </a:solidFill>
                          <a:hlinkClick r:id="rId4"/>
                        </a:rPr>
                        <a:t>UN-GGIM</a:t>
                      </a:r>
                      <a:r>
                        <a:rPr b="0" lang="en-GB" sz="1700"/>
                        <a:t>’s INTEGRATED GEOSPATIAL INFORMATION FRAMEWORK Guide</a:t>
                      </a:r>
                      <a:endParaRPr sz="1300"/>
                    </a:p>
                  </a:txBody>
                  <a:tcPr marT="28300" marB="28300" marR="56625" marL="56625"/>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The United Arab Emirates’s</a:t>
                      </a:r>
                      <a:r>
                        <a:rPr lang="en-GB" sz="1700"/>
                        <a:t> spatial data platforms for online services </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tc>
              </a:tr>
            </a:tbl>
          </a:graphicData>
        </a:graphic>
      </p:graphicFrame>
      <p:pic>
        <p:nvPicPr>
          <p:cNvPr id="779" name="Google Shape;779;g2d3a82ef00d_11_1332"/>
          <p:cNvPicPr preferRelativeResize="0"/>
          <p:nvPr/>
        </p:nvPicPr>
        <p:blipFill rotWithShape="1">
          <a:blip r:embed="rId7">
            <a:alphaModFix/>
          </a:blip>
          <a:srcRect b="0" l="0" r="0" t="0"/>
          <a:stretch/>
        </p:blipFill>
        <p:spPr>
          <a:xfrm>
            <a:off x="354360" y="6019675"/>
            <a:ext cx="1065276" cy="5318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id="784" name="Google Shape;784;g2d3a82ef00d_11_1338"/>
          <p:cNvPicPr preferRelativeResize="0"/>
          <p:nvPr/>
        </p:nvPicPr>
        <p:blipFill rotWithShape="1">
          <a:blip r:embed="rId3">
            <a:alphaModFix/>
          </a:blip>
          <a:srcRect b="0" l="0" r="0" t="0"/>
          <a:stretch/>
        </p:blipFill>
        <p:spPr>
          <a:xfrm>
            <a:off x="0" y="110640"/>
            <a:ext cx="2946036" cy="534026"/>
          </a:xfrm>
          <a:prstGeom prst="rect">
            <a:avLst/>
          </a:prstGeom>
          <a:noFill/>
          <a:ln>
            <a:noFill/>
          </a:ln>
        </p:spPr>
      </p:pic>
      <p:sp>
        <p:nvSpPr>
          <p:cNvPr id="785" name="Google Shape;785;g2d3a82ef00d_11_1338"/>
          <p:cNvSpPr txBox="1"/>
          <p:nvPr/>
        </p:nvSpPr>
        <p:spPr>
          <a:xfrm>
            <a:off x="3168316" y="-87883"/>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20. Business tax filing (#082)</a:t>
            </a:r>
            <a:endParaRPr b="0" i="0" sz="2800" u="none" cap="none" strike="noStrike">
              <a:solidFill>
                <a:srgbClr val="000000"/>
              </a:solidFill>
              <a:latin typeface="Roboto"/>
              <a:ea typeface="Roboto"/>
              <a:cs typeface="Roboto"/>
              <a:sym typeface="Roboto"/>
            </a:endParaRPr>
          </a:p>
        </p:txBody>
      </p:sp>
      <p:graphicFrame>
        <p:nvGraphicFramePr>
          <p:cNvPr id="786" name="Google Shape;786;g2d3a82ef00d_11_1338"/>
          <p:cNvGraphicFramePr/>
          <p:nvPr/>
        </p:nvGraphicFramePr>
        <p:xfrm>
          <a:off x="0" y="644679"/>
          <a:ext cx="3000000" cy="3000000"/>
        </p:xfrm>
        <a:graphic>
          <a:graphicData uri="http://schemas.openxmlformats.org/drawingml/2006/table">
            <a:tbl>
              <a:tblPr bandRow="1" firstRow="1">
                <a:noFill/>
                <a:tableStyleId>{2123EC9F-B434-4D28-8D55-F346F87FAE27}</a:tableStyleId>
              </a:tblPr>
              <a:tblGrid>
                <a:gridCol w="1761875"/>
                <a:gridCol w="10430175"/>
              </a:tblGrid>
              <a:tr h="5508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The ability for users to apply or request for Business tax filing with i) information, or ii) full online application at any of the government portal(s).</a:t>
                      </a:r>
                      <a:endParaRPr sz="1500"/>
                    </a:p>
                  </a:txBody>
                  <a:tcPr marT="28300" marB="28300" marR="56625" marL="56625" anchor="ctr"/>
                </a:tc>
              </a:tr>
              <a:tr h="6864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Enhances efficiency, reduces paperwork, and ensures accurate and timely submissions, thereby simplifying the tax process for businesses and promoting fiscal responsibility within the country.</a:t>
                      </a:r>
                      <a:endParaRPr sz="1500"/>
                    </a:p>
                  </a:txBody>
                  <a:tcPr marT="28300" marB="28300" marR="56625" marL="56625" anchor="b"/>
                </a:tc>
              </a:tr>
              <a:tr h="3714200">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Assess Legal and Security Requirements: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Ensure the online system complies with data protection laws and implements robust security.</a:t>
                      </a:r>
                      <a:endParaRPr sz="1500"/>
                    </a:p>
                    <a:p>
                      <a:pPr indent="-349250" lvl="0" marL="342900" marR="0" rtl="0" algn="l">
                        <a:spcBef>
                          <a:spcPts val="0"/>
                        </a:spcBef>
                        <a:spcAft>
                          <a:spcPts val="0"/>
                        </a:spcAft>
                        <a:buClr>
                          <a:schemeClr val="dk1"/>
                        </a:buClr>
                        <a:buSzPts val="1900"/>
                        <a:buFont typeface="Calibri"/>
                        <a:buAutoNum type="arabicPeriod"/>
                      </a:pPr>
                      <a:r>
                        <a:rPr b="1" lang="en-GB" sz="1900"/>
                        <a:t>Choose an E-Government Platform:</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Select or develop a secure and user-friendly e-government platform handling various tax forms.</a:t>
                      </a:r>
                      <a:endParaRPr sz="1500"/>
                    </a:p>
                    <a:p>
                      <a:pPr indent="-349250" lvl="0" marL="342900" marR="0" rtl="0" algn="l">
                        <a:spcBef>
                          <a:spcPts val="0"/>
                        </a:spcBef>
                        <a:spcAft>
                          <a:spcPts val="0"/>
                        </a:spcAft>
                        <a:buClr>
                          <a:schemeClr val="dk1"/>
                        </a:buClr>
                        <a:buSzPts val="1900"/>
                        <a:buFont typeface="Calibri"/>
                        <a:buAutoNum type="arabicPeriod"/>
                      </a:pPr>
                      <a:r>
                        <a:rPr b="1" lang="en-GB" sz="1900"/>
                        <a:t>Collaborate with Tax Authorities: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Work closely with tax authorities to integrate the online system with their databases.</a:t>
                      </a:r>
                      <a:endParaRPr sz="1500"/>
                    </a:p>
                    <a:p>
                      <a:pPr indent="-349250" lvl="0" marL="342900" marR="0" rtl="0" algn="l">
                        <a:spcBef>
                          <a:spcPts val="0"/>
                        </a:spcBef>
                        <a:spcAft>
                          <a:spcPts val="0"/>
                        </a:spcAft>
                        <a:buClr>
                          <a:schemeClr val="dk1"/>
                        </a:buClr>
                        <a:buSzPts val="1900"/>
                        <a:buFont typeface="Calibri"/>
                        <a:buAutoNum type="arabicPeriod"/>
                      </a:pPr>
                      <a:r>
                        <a:rPr b="1" lang="en-GB" sz="1900"/>
                        <a:t>Secure Payment Gateway:</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Integrate a secure payment gateway for businesses to pay taxes and fees online.</a:t>
                      </a:r>
                      <a:endParaRPr sz="1500"/>
                    </a:p>
                    <a:p>
                      <a:pPr indent="-349250" lvl="0" marL="342900" marR="0" rtl="0" algn="l">
                        <a:spcBef>
                          <a:spcPts val="0"/>
                        </a:spcBef>
                        <a:spcAft>
                          <a:spcPts val="0"/>
                        </a:spcAft>
                        <a:buClr>
                          <a:schemeClr val="dk1"/>
                        </a:buClr>
                        <a:buSzPts val="1900"/>
                        <a:buFont typeface="Calibri"/>
                        <a:buAutoNum type="arabicPeriod"/>
                      </a:pPr>
                      <a:r>
                        <a:rPr b="1" lang="en-GB" sz="1900"/>
                        <a:t>Automated Notifications: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Set up automated email notifications to confirm receipt of submitted forms and provide updates.</a:t>
                      </a:r>
                      <a:endParaRPr sz="1500"/>
                    </a:p>
                    <a:p>
                      <a:pPr indent="-349250" lvl="0" marL="342900" marR="0" rtl="0" algn="l">
                        <a:spcBef>
                          <a:spcPts val="0"/>
                        </a:spcBef>
                        <a:spcAft>
                          <a:spcPts val="0"/>
                        </a:spcAft>
                        <a:buClr>
                          <a:schemeClr val="dk1"/>
                        </a:buClr>
                        <a:buSzPts val="1900"/>
                        <a:buFont typeface="Calibri"/>
                        <a:buAutoNum type="arabicPeriod"/>
                      </a:pPr>
                      <a:r>
                        <a:rPr b="1" lang="en-GB" sz="1900"/>
                        <a:t>Data Integration and Analysis:</a:t>
                      </a:r>
                      <a:endParaRPr sz="1500"/>
                    </a:p>
                    <a:p>
                      <a:pPr indent="-349250" lvl="1" marL="800100" marR="0" rtl="0" algn="l">
                        <a:spcBef>
                          <a:spcPts val="0"/>
                        </a:spcBef>
                        <a:spcAft>
                          <a:spcPts val="0"/>
                        </a:spcAft>
                        <a:buClr>
                          <a:schemeClr val="dk1"/>
                        </a:buClr>
                        <a:buSzPts val="1900"/>
                        <a:buFont typeface="Calibri"/>
                        <a:buAutoNum type="alphaLcPeriod"/>
                      </a:pPr>
                      <a:r>
                        <a:rPr lang="en-GB" sz="1900" u="none" cap="none" strike="noStrike"/>
                        <a:t>Integrate the online tax filing system with other government databases.</a:t>
                      </a:r>
                      <a:endParaRPr sz="1500"/>
                    </a:p>
                  </a:txBody>
                  <a:tcPr marT="28300" marB="28300" marR="56625" marL="56625"/>
                </a:tc>
              </a:tr>
              <a:tr h="9017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Singapore’s business tax app</a:t>
                      </a:r>
                      <a:endParaRPr sz="1900"/>
                    </a:p>
                    <a:p>
                      <a:pPr indent="0" lvl="0" marL="0" marR="0" rtl="0" algn="l">
                        <a:spcBef>
                          <a:spcPts val="0"/>
                        </a:spcBef>
                        <a:spcAft>
                          <a:spcPts val="0"/>
                        </a:spcAft>
                        <a:buNone/>
                      </a:pPr>
                      <a:r>
                        <a:t/>
                      </a:r>
                      <a:endParaRPr sz="19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descr="Vector Singapore Flag Download, Vektör Singapur Bayrağı İndir, Vector de la bandera de Singapur Descargar, Vector Singapore Flag Télécharger, Vector Singapur-Flagge herunterladen, Вектор Сингапур Флаг Скачать, Vector Singapore Flag Scarica, Vector Singapore Flag Download, Vector Sinqapur bayrağı Download, Vector Singapore Flag Unduh, Vector Singapura Flag Muat turun, Vector Singapore Flag Download, Wektor Singapur Oznacz Pobierz, 矢量新加坡國旗下載, 矢量新加坡国旗下载, वेक्टर सिंगापुर करें डाउनलोड, ناقلات سنغافورة العلم تحميل, بردار سنگاپور پرچم دانلود, ভেক্টর সিঙ্গাপুর পতাকা ডাউনলোড, ویکٹر سنگاپور Flag ڈاؤن لوڈ, ベクトルシンガポール旗ダウンロード, ਵੈਕਟਰ ਸਿੰਗਾਪੁਰ ਝੰਡਾ ਡਾਊਨਲੋਡ, 벡터 싱가포르 플래그 다운로드, వెక్టర్ సింగపూర్ ఫ్లాగ్ డౌన్లోడ్, वेक्टर सिंगापूर ध्वजांकित करा डाऊनलोड, Vector Singapore Cờ Tải về, திசையன் சிங்கப்பூர் கொடி பதிவிறக்கி, เวกเตอร์สิงคโปร์ธงดาวน์โหลด, ವೆಕ್ಟರ್ ಸಿಂಗಾಪುರ ಫ್ಲಾಗ್ ಡೌನ್ಲೋಡ್, વેક્ટર સિંગાપુર ધ્વજ ડાઉનલોડ, Vector Σιγκαπούρη Σημαία Λήψη" id="787" name="Google Shape;787;g2d3a82ef00d_11_1338"/>
          <p:cNvPicPr preferRelativeResize="0"/>
          <p:nvPr/>
        </p:nvPicPr>
        <p:blipFill rotWithShape="1">
          <a:blip r:embed="rId6">
            <a:alphaModFix/>
          </a:blip>
          <a:srcRect b="0" l="0" r="0" t="0"/>
          <a:stretch/>
        </p:blipFill>
        <p:spPr>
          <a:xfrm>
            <a:off x="522512" y="6206485"/>
            <a:ext cx="762758" cy="50651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id="792" name="Google Shape;792;g2d3a82ef00d_11_1345"/>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793" name="Google Shape;793;g2d3a82ef00d_11_1345"/>
          <p:cNvSpPr txBox="1"/>
          <p:nvPr/>
        </p:nvSpPr>
        <p:spPr>
          <a:xfrm>
            <a:off x="2860372" y="16809"/>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Helvetica Neue"/>
              <a:buNone/>
            </a:pPr>
            <a:r>
              <a:rPr b="0" i="0" lang="en-GB" sz="2800" u="none" cap="none" strike="noStrike">
                <a:solidFill>
                  <a:schemeClr val="dk1"/>
                </a:solidFill>
                <a:latin typeface="Helvetica Neue"/>
                <a:ea typeface="Helvetica Neue"/>
                <a:cs typeface="Helvetica Neue"/>
                <a:sym typeface="Helvetica Neue"/>
              </a:rPr>
              <a:t>21. Transitioning people to retirement (#131b) </a:t>
            </a:r>
            <a:endParaRPr sz="1500"/>
          </a:p>
        </p:txBody>
      </p:sp>
      <p:graphicFrame>
        <p:nvGraphicFramePr>
          <p:cNvPr id="794" name="Google Shape;794;g2d3a82ef00d_11_1345"/>
          <p:cNvGraphicFramePr/>
          <p:nvPr/>
        </p:nvGraphicFramePr>
        <p:xfrm>
          <a:off x="0" y="709519"/>
          <a:ext cx="3000000" cy="3000000"/>
        </p:xfrm>
        <a:graphic>
          <a:graphicData uri="http://schemas.openxmlformats.org/drawingml/2006/table">
            <a:tbl>
              <a:tblPr bandRow="1" firstRow="1">
                <a:noFill/>
                <a:tableStyleId>{2123EC9F-B434-4D28-8D55-F346F87FAE27}</a:tableStyleId>
              </a:tblPr>
              <a:tblGrid>
                <a:gridCol w="1722300"/>
                <a:gridCol w="10469700"/>
              </a:tblGrid>
              <a:tr h="93317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The ability for users to apply or request for transitioning people to retirement with i) information, or ii) full online application at any of the government portal(s). Allows individuals nearing retirement age to access information, resources, and assistance related to retirement planning and benefits entitlements, as well as to submit applications or requests for retirement benefits, pension schemes, or other retirement-related services.</a:t>
                      </a:r>
                      <a:endParaRPr/>
                    </a:p>
                  </a:txBody>
                  <a:tcPr marT="28300" marB="28300" marR="56625" marL="56625" anchor="ctr"/>
                </a:tc>
              </a:tr>
              <a:tr h="48947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Enhances accessibility, streamline administrative processes, and improve the overall retirement experience for individuals</a:t>
                      </a:r>
                      <a:endParaRPr/>
                    </a:p>
                  </a:txBody>
                  <a:tcPr marT="28300" marB="28300" marR="56625" marL="56625" anchor="b"/>
                </a:tc>
              </a:tr>
              <a:tr h="292977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Develop Retirement Transition Section: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Create a dedicated section on the government portal for retirement transition services.</a:t>
                      </a:r>
                      <a:endParaRPr/>
                    </a:p>
                    <a:p>
                      <a:pPr indent="-342900" lvl="0" marL="342900" marR="0" rtl="0" algn="l">
                        <a:spcBef>
                          <a:spcPts val="0"/>
                        </a:spcBef>
                        <a:spcAft>
                          <a:spcPts val="0"/>
                        </a:spcAft>
                        <a:buClr>
                          <a:schemeClr val="dk1"/>
                        </a:buClr>
                        <a:buSzPts val="1800"/>
                        <a:buFont typeface="Calibri"/>
                        <a:buAutoNum type="arabicPeriod"/>
                      </a:pPr>
                      <a:r>
                        <a:rPr b="1" lang="en-GB" sz="1800"/>
                        <a:t>Provide Retirement Information: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Offer comprehensive information on retirement planning, benefits, and entitlements.</a:t>
                      </a:r>
                      <a:endParaRPr/>
                    </a:p>
                    <a:p>
                      <a:pPr indent="-342900" lvl="0" marL="342900" marR="0" rtl="0" algn="l">
                        <a:spcBef>
                          <a:spcPts val="0"/>
                        </a:spcBef>
                        <a:spcAft>
                          <a:spcPts val="0"/>
                        </a:spcAft>
                        <a:buClr>
                          <a:schemeClr val="dk1"/>
                        </a:buClr>
                        <a:buSzPts val="1800"/>
                        <a:buFont typeface="Calibri"/>
                        <a:buAutoNum type="arabicPeriod"/>
                      </a:pPr>
                      <a:r>
                        <a:rPr b="1" lang="en-GB" sz="1800"/>
                        <a:t>Enable Online Applications: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Implement a user-friendly online application process for retirement benefits or services.</a:t>
                      </a:r>
                      <a:endParaRPr/>
                    </a:p>
                    <a:p>
                      <a:pPr indent="-342900" lvl="0" marL="342900" marR="0" rtl="0" algn="l">
                        <a:spcBef>
                          <a:spcPts val="0"/>
                        </a:spcBef>
                        <a:spcAft>
                          <a:spcPts val="0"/>
                        </a:spcAft>
                        <a:buClr>
                          <a:schemeClr val="dk1"/>
                        </a:buClr>
                        <a:buSzPts val="1800"/>
                        <a:buFont typeface="Calibri"/>
                        <a:buAutoNum type="arabicPeriod"/>
                      </a:pPr>
                      <a:r>
                        <a:rPr b="1" lang="en-GB" sz="1800"/>
                        <a:t>Ensure Data Security: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Implement robust security measures to protect users' personal information and sensitive data.</a:t>
                      </a:r>
                      <a:endParaRPr/>
                    </a:p>
                    <a:p>
                      <a:pPr indent="-342900" lvl="0" marL="342900" marR="0" rtl="0" algn="l">
                        <a:spcBef>
                          <a:spcPts val="0"/>
                        </a:spcBef>
                        <a:spcAft>
                          <a:spcPts val="0"/>
                        </a:spcAft>
                        <a:buClr>
                          <a:schemeClr val="dk1"/>
                        </a:buClr>
                        <a:buSzPts val="1800"/>
                        <a:buFont typeface="Calibri"/>
                        <a:buAutoNum type="arabicPeriod"/>
                      </a:pPr>
                      <a:r>
                        <a:rPr b="1" lang="en-GB" sz="1800"/>
                        <a:t>Offer Support Channels: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Provide online assistance and support for individuals navigating the retirement transition process.</a:t>
                      </a:r>
                      <a:endParaRPr/>
                    </a:p>
                  </a:txBody>
                  <a:tcPr marT="28300" marB="28300" marR="56625" marL="56625"/>
                </a:tc>
              </a:tr>
              <a:tr h="538775">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Israel’s</a:t>
                      </a:r>
                      <a:r>
                        <a:rPr lang="en-GB" sz="1800"/>
                        <a:t> retirement service page</a:t>
                      </a:r>
                      <a:endParaRPr/>
                    </a:p>
                    <a:p>
                      <a:pPr indent="0" lvl="0" marL="0" marR="0" rtl="0" algn="r">
                        <a:lnSpc>
                          <a:spcPct val="100000"/>
                        </a:lnSpc>
                        <a:spcBef>
                          <a:spcPts val="0"/>
                        </a:spcBef>
                        <a:spcAft>
                          <a:spcPts val="0"/>
                        </a:spcAft>
                        <a:buClr>
                          <a:srgbClr val="0070C0"/>
                        </a:buClr>
                        <a:buSzPts val="1900"/>
                        <a:buFont typeface="Helvetica Neue"/>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tc>
              </a:tr>
            </a:tbl>
          </a:graphicData>
        </a:graphic>
      </p:graphicFrame>
      <p:pic>
        <p:nvPicPr>
          <p:cNvPr id="795" name="Google Shape;795;g2d3a82ef00d_11_1345"/>
          <p:cNvPicPr preferRelativeResize="0"/>
          <p:nvPr/>
        </p:nvPicPr>
        <p:blipFill>
          <a:blip r:embed="rId6">
            <a:alphaModFix/>
          </a:blip>
          <a:stretch>
            <a:fillRect/>
          </a:stretch>
        </p:blipFill>
        <p:spPr>
          <a:xfrm>
            <a:off x="434600" y="5715000"/>
            <a:ext cx="778925" cy="7789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pic>
        <p:nvPicPr>
          <p:cNvPr id="800" name="Google Shape;800;g2d3a82ef00d_11_1351"/>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01" name="Google Shape;801;g2d3a82ef00d_11_1351"/>
          <p:cNvSpPr txBox="1"/>
          <p:nvPr/>
        </p:nvSpPr>
        <p:spPr>
          <a:xfrm>
            <a:off x="2860372" y="11430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Helvetica Neue"/>
              <a:buNone/>
            </a:pPr>
            <a:r>
              <a:rPr b="0" i="0" lang="en-GB" sz="2800" u="none" cap="none" strike="noStrike">
                <a:solidFill>
                  <a:schemeClr val="dk1"/>
                </a:solidFill>
                <a:latin typeface="Helvetica Neue"/>
                <a:ea typeface="Helvetica Neue"/>
                <a:cs typeface="Helvetica Neue"/>
                <a:sym typeface="Helvetica Neue"/>
              </a:rPr>
              <a:t>22. Online services provision for six main sectors (#095, 108, 124, 137, 166, 177) </a:t>
            </a:r>
            <a:endParaRPr sz="1500"/>
          </a:p>
        </p:txBody>
      </p:sp>
      <p:graphicFrame>
        <p:nvGraphicFramePr>
          <p:cNvPr id="802" name="Google Shape;802;g2d3a82ef00d_11_1351"/>
          <p:cNvGraphicFramePr/>
          <p:nvPr/>
        </p:nvGraphicFramePr>
        <p:xfrm>
          <a:off x="0" y="916177"/>
          <a:ext cx="3000000" cy="3000000"/>
        </p:xfrm>
        <a:graphic>
          <a:graphicData uri="http://schemas.openxmlformats.org/drawingml/2006/table">
            <a:tbl>
              <a:tblPr bandRow="1" firstRow="1">
                <a:noFill/>
                <a:tableStyleId>{2123EC9F-B434-4D28-8D55-F346F87FAE27}</a:tableStyleId>
              </a:tblPr>
              <a:tblGrid>
                <a:gridCol w="1722300"/>
                <a:gridCol w="10469700"/>
              </a:tblGrid>
              <a:tr h="191575">
                <a:tc>
                  <a:txBody>
                    <a:bodyPr/>
                    <a:lstStyle/>
                    <a:p>
                      <a:pPr indent="0" lvl="0" marL="0" marR="0" rtl="0" algn="l">
                        <a:spcBef>
                          <a:spcPts val="0"/>
                        </a:spcBef>
                        <a:spcAft>
                          <a:spcPts val="0"/>
                        </a:spcAft>
                        <a:buNone/>
                      </a:pPr>
                      <a:r>
                        <a:rPr b="1" lang="en-GB" sz="2000"/>
                        <a:t>What </a:t>
                      </a:r>
                      <a:endParaRPr sz="1500"/>
                    </a:p>
                  </a:txBody>
                  <a:tcPr marT="28300" marB="28300" marR="56625" marL="56625"/>
                </a:tc>
                <a:tc>
                  <a:txBody>
                    <a:bodyPr/>
                    <a:lstStyle/>
                    <a:p>
                      <a:pPr indent="0" lvl="0" marL="0" marR="0" rtl="0" algn="l">
                        <a:spcBef>
                          <a:spcPts val="0"/>
                        </a:spcBef>
                        <a:spcAft>
                          <a:spcPts val="0"/>
                        </a:spcAft>
                        <a:buNone/>
                      </a:pPr>
                      <a:r>
                        <a:rPr b="0" lang="en-GB" sz="1900"/>
                        <a:t>Evidence of a section on the national website where online services are listed for HEALTH, EDUCATION, EMPLOYMENT, SOCIAL PROTECTION, ENVIRONMENT, JUSTICE</a:t>
                      </a:r>
                      <a:endParaRPr sz="1500"/>
                    </a:p>
                  </a:txBody>
                  <a:tcPr marT="28300" marB="28300" marR="56625" marL="56625" anchor="ctr"/>
                </a:tc>
              </a:tr>
              <a:tr h="489475">
                <a:tc>
                  <a:txBody>
                    <a:bodyPr/>
                    <a:lstStyle/>
                    <a:p>
                      <a:pPr indent="0" lvl="0" marL="0" marR="0" rtl="0" algn="l">
                        <a:spcBef>
                          <a:spcPts val="0"/>
                        </a:spcBef>
                        <a:spcAft>
                          <a:spcPts val="0"/>
                        </a:spcAft>
                        <a:buNone/>
                      </a:pPr>
                      <a:r>
                        <a:rPr b="1" lang="en-GB" sz="2000"/>
                        <a:t>Why</a:t>
                      </a:r>
                      <a:endParaRPr sz="1500"/>
                    </a:p>
                  </a:txBody>
                  <a:tcPr marT="28300" marB="28300" marR="56625" marL="56625"/>
                </a:tc>
                <a:tc>
                  <a:txBody>
                    <a:bodyPr/>
                    <a:lstStyle/>
                    <a:p>
                      <a:pPr indent="0" lvl="0" marL="0" marR="0" rtl="0" algn="l">
                        <a:spcBef>
                          <a:spcPts val="0"/>
                        </a:spcBef>
                        <a:spcAft>
                          <a:spcPts val="0"/>
                        </a:spcAft>
                        <a:buNone/>
                      </a:pPr>
                      <a:r>
                        <a:rPr lang="en-GB" sz="1900"/>
                        <a:t>Enhance accessibility, transparency, and efficiency in accessing critical government services, promoting citizen engagement and empowerment.</a:t>
                      </a:r>
                      <a:endParaRPr sz="1500"/>
                    </a:p>
                  </a:txBody>
                  <a:tcPr marT="28300" marB="28300" marR="56625" marL="56625" anchor="b"/>
                </a:tc>
              </a:tr>
              <a:tr h="2929775">
                <a:tc>
                  <a:txBody>
                    <a:bodyPr/>
                    <a:lstStyle/>
                    <a:p>
                      <a:pPr indent="0" lvl="0" marL="0" marR="0" rtl="0" algn="l">
                        <a:spcBef>
                          <a:spcPts val="0"/>
                        </a:spcBef>
                        <a:spcAft>
                          <a:spcPts val="0"/>
                        </a:spcAft>
                        <a:buNone/>
                      </a:pPr>
                      <a:r>
                        <a:rPr b="1" lang="en-GB" sz="2000"/>
                        <a:t>How?</a:t>
                      </a:r>
                      <a:endParaRPr sz="1500"/>
                    </a:p>
                  </a:txBody>
                  <a:tcPr marT="28300" marB="28300" marR="56625" marL="56625"/>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chemeClr val="dk1"/>
                        </a:buClr>
                        <a:buSzPts val="1900"/>
                        <a:buFont typeface="Calibri"/>
                        <a:buAutoNum type="arabicPeriod"/>
                      </a:pPr>
                      <a:r>
                        <a:rPr b="1" lang="en-GB" sz="1900"/>
                        <a:t>Establish Sector-Specific Sections: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Create dedicated sections or links to relevant ministries, on the government portal for each sector, such as health, education, employment, etc.</a:t>
                      </a:r>
                      <a:endParaRPr sz="1500"/>
                    </a:p>
                    <a:p>
                      <a:pPr indent="-349250" lvl="0" marL="342900" marR="0" rtl="0" algn="l">
                        <a:spcBef>
                          <a:spcPts val="0"/>
                        </a:spcBef>
                        <a:spcAft>
                          <a:spcPts val="0"/>
                        </a:spcAft>
                        <a:buClr>
                          <a:schemeClr val="dk1"/>
                        </a:buClr>
                        <a:buSzPts val="1900"/>
                        <a:buFont typeface="Calibri"/>
                        <a:buAutoNum type="arabicPeriod"/>
                      </a:pPr>
                      <a:r>
                        <a:rPr b="1" lang="en-GB" sz="1900"/>
                        <a:t>List Available Online Services: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Compile a comprehensive list of online services offered within each sector, including descriptions and relevant links.</a:t>
                      </a:r>
                      <a:endParaRPr sz="1500"/>
                    </a:p>
                    <a:p>
                      <a:pPr indent="-349250" lvl="0" marL="342900" marR="0" rtl="0" algn="l">
                        <a:spcBef>
                          <a:spcPts val="0"/>
                        </a:spcBef>
                        <a:spcAft>
                          <a:spcPts val="0"/>
                        </a:spcAft>
                        <a:buClr>
                          <a:schemeClr val="dk1"/>
                        </a:buClr>
                        <a:buSzPts val="1900"/>
                        <a:buFont typeface="Calibri"/>
                        <a:buAutoNum type="arabicPeriod"/>
                      </a:pPr>
                      <a:r>
                        <a:rPr b="1" lang="en-GB" sz="1900"/>
                        <a:t>Provide Search Functionality:</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Implement a search feature to allow users to easily find specific online services within each sector.</a:t>
                      </a:r>
                      <a:endParaRPr sz="1500"/>
                    </a:p>
                    <a:p>
                      <a:pPr indent="-349250" lvl="0" marL="342900" marR="0" rtl="0" algn="l">
                        <a:spcBef>
                          <a:spcPts val="0"/>
                        </a:spcBef>
                        <a:spcAft>
                          <a:spcPts val="0"/>
                        </a:spcAft>
                        <a:buClr>
                          <a:schemeClr val="dk1"/>
                        </a:buClr>
                        <a:buSzPts val="1900"/>
                        <a:buFont typeface="Calibri"/>
                        <a:buAutoNum type="arabicPeriod"/>
                      </a:pPr>
                      <a:r>
                        <a:rPr b="1" lang="en-GB" sz="1900"/>
                        <a:t>Regular Updates: </a:t>
                      </a:r>
                      <a:endParaRPr sz="1500"/>
                    </a:p>
                    <a:p>
                      <a:pPr indent="-349250" lvl="1" marL="800100" marR="0" rtl="0" algn="l">
                        <a:spcBef>
                          <a:spcPts val="0"/>
                        </a:spcBef>
                        <a:spcAft>
                          <a:spcPts val="0"/>
                        </a:spcAft>
                        <a:buClr>
                          <a:schemeClr val="dk1"/>
                        </a:buClr>
                        <a:buSzPts val="1900"/>
                        <a:buFont typeface="Calibri"/>
                        <a:buAutoNum type="alphaLcPeriod"/>
                      </a:pPr>
                      <a:r>
                        <a:rPr b="0" lang="en-GB" sz="1900" u="none" cap="none" strike="noStrike"/>
                        <a:t>Maintain the portal with up-to-date information on available services and ensure links are functional and accurate.</a:t>
                      </a:r>
                      <a:endParaRPr sz="1500"/>
                    </a:p>
                  </a:txBody>
                  <a:tcPr marT="28300" marB="28300" marR="56625" marL="56625"/>
                </a:tc>
              </a:tr>
              <a:tr h="5387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Estonia’s</a:t>
                      </a:r>
                      <a:r>
                        <a:rPr lang="en-GB" sz="1900"/>
                        <a:t> online health services page</a:t>
                      </a:r>
                      <a:endParaRPr sz="1500"/>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tc>
              </a:tr>
            </a:tbl>
          </a:graphicData>
        </a:graphic>
      </p:graphicFrame>
      <p:pic>
        <p:nvPicPr>
          <p:cNvPr id="803" name="Google Shape;803;g2d3a82ef00d_11_1351"/>
          <p:cNvPicPr preferRelativeResize="0"/>
          <p:nvPr/>
        </p:nvPicPr>
        <p:blipFill rotWithShape="1">
          <a:blip r:embed="rId6">
            <a:alphaModFix/>
          </a:blip>
          <a:srcRect b="0" l="0" r="0" t="0"/>
          <a:stretch/>
        </p:blipFill>
        <p:spPr>
          <a:xfrm>
            <a:off x="499426" y="6336606"/>
            <a:ext cx="725424" cy="46482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id="808" name="Google Shape;808;g2d3a82ef00d_11_1357"/>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09" name="Google Shape;809;g2d3a82ef00d_11_1357"/>
          <p:cNvSpPr txBox="1"/>
          <p:nvPr/>
        </p:nvSpPr>
        <p:spPr>
          <a:xfrm>
            <a:off x="2949272"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Helvetica Neue"/>
              <a:buNone/>
            </a:pPr>
            <a:r>
              <a:rPr b="0" i="0" lang="en-GB" sz="2400" u="none" cap="none" strike="noStrike">
                <a:solidFill>
                  <a:schemeClr val="dk1"/>
                </a:solidFill>
                <a:latin typeface="Helvetica Neue"/>
                <a:ea typeface="Helvetica Neue"/>
                <a:cs typeface="Helvetica Neue"/>
                <a:sym typeface="Helvetica Neue"/>
              </a:rPr>
              <a:t>23. Mobile services for six main sectors (#095a, 108a, 124a, 137a, 166a, 177a) </a:t>
            </a:r>
            <a:endParaRPr sz="1500"/>
          </a:p>
        </p:txBody>
      </p:sp>
      <p:graphicFrame>
        <p:nvGraphicFramePr>
          <p:cNvPr id="810" name="Google Shape;810;g2d3a82ef00d_11_1357"/>
          <p:cNvGraphicFramePr/>
          <p:nvPr/>
        </p:nvGraphicFramePr>
        <p:xfrm>
          <a:off x="0" y="709536"/>
          <a:ext cx="3000000" cy="3000000"/>
        </p:xfrm>
        <a:graphic>
          <a:graphicData uri="http://schemas.openxmlformats.org/drawingml/2006/table">
            <a:tbl>
              <a:tblPr bandRow="1" firstRow="1">
                <a:noFill/>
                <a:tableStyleId>{2123EC9F-B434-4D28-8D55-F346F87FAE27}</a:tableStyleId>
              </a:tblPr>
              <a:tblGrid>
                <a:gridCol w="1722300"/>
                <a:gridCol w="10469700"/>
              </a:tblGrid>
              <a:tr h="1915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Evidence of users’ ability to find mobile phone (i.e. browser or an app) services for HEALTH, EDUCATION, EMPLOYMENT, SOCIAL PROTECTION, ENVIRONMENT, JUSTICE</a:t>
                      </a:r>
                      <a:endParaRPr sz="1300"/>
                    </a:p>
                  </a:txBody>
                  <a:tcPr marT="28300" marB="28300" marR="56625" marL="56625" anchor="ctr"/>
                </a:tc>
              </a:tr>
              <a:tr h="4894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Ensures convenient and accessible access to government services, meeting the diverse needs of residents, and promoting digital inclusion and engagement.</a:t>
                      </a:r>
                      <a:endParaRPr sz="1300"/>
                    </a:p>
                  </a:txBody>
                  <a:tcPr marT="28300" marB="28300" marR="56625" marL="56625" anchor="b"/>
                </a:tc>
              </a:tr>
              <a:tr h="29297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Mobile-Friendly Interface: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Design the government portal to be responsive and compatible with mobile browsers, ensuring seamless access to services on smartphones and tablets.</a:t>
                      </a:r>
                      <a:endParaRPr sz="1300"/>
                    </a:p>
                    <a:p>
                      <a:pPr indent="-336550" lvl="0" marL="342900" marR="0" rtl="0" algn="l">
                        <a:spcBef>
                          <a:spcPts val="0"/>
                        </a:spcBef>
                        <a:spcAft>
                          <a:spcPts val="0"/>
                        </a:spcAft>
                        <a:buClr>
                          <a:schemeClr val="dk1"/>
                        </a:buClr>
                        <a:buSzPts val="1700"/>
                        <a:buFont typeface="Calibri"/>
                        <a:buAutoNum type="arabicPeriod"/>
                      </a:pPr>
                      <a:r>
                        <a:rPr b="1" lang="en-GB" sz="1700"/>
                        <a:t>Create Mobile Apps: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Develop dedicated mobile applications for each sector to provide users with convenient access to services through their smartphones.</a:t>
                      </a:r>
                      <a:endParaRPr sz="1300"/>
                    </a:p>
                    <a:p>
                      <a:pPr indent="-336550" lvl="0" marL="342900" marR="0" rtl="0" algn="l">
                        <a:spcBef>
                          <a:spcPts val="0"/>
                        </a:spcBef>
                        <a:spcAft>
                          <a:spcPts val="0"/>
                        </a:spcAft>
                        <a:buClr>
                          <a:schemeClr val="dk1"/>
                        </a:buClr>
                        <a:buSzPts val="1700"/>
                        <a:buFont typeface="Calibri"/>
                        <a:buAutoNum type="arabicPeriod"/>
                      </a:pPr>
                      <a:r>
                        <a:rPr b="1" lang="en-GB" sz="1700"/>
                        <a:t>Offer Download Options: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Provide clear instructions and download links for users to easily access and install the mobile apps.</a:t>
                      </a:r>
                      <a:endParaRPr sz="1300"/>
                    </a:p>
                    <a:p>
                      <a:pPr indent="-336550" lvl="0" marL="342900" marR="0" rtl="0" algn="l">
                        <a:spcBef>
                          <a:spcPts val="0"/>
                        </a:spcBef>
                        <a:spcAft>
                          <a:spcPts val="0"/>
                        </a:spcAft>
                        <a:buClr>
                          <a:schemeClr val="dk1"/>
                        </a:buClr>
                        <a:buSzPts val="1700"/>
                        <a:buFont typeface="Calibri"/>
                        <a:buAutoNum type="arabicPeriod"/>
                      </a:pPr>
                      <a:r>
                        <a:rPr b="1" lang="en-GB" sz="1700"/>
                        <a:t>Ensure Security and Privacy: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robust security measures to protect users' personal information and ensure data privacy when accessing services through mobile devices.</a:t>
                      </a:r>
                      <a:endParaRPr sz="1300"/>
                    </a:p>
                    <a:p>
                      <a:pPr indent="-336550" lvl="0" marL="342900" marR="0" rtl="0" algn="l">
                        <a:spcBef>
                          <a:spcPts val="0"/>
                        </a:spcBef>
                        <a:spcAft>
                          <a:spcPts val="0"/>
                        </a:spcAft>
                        <a:buClr>
                          <a:schemeClr val="dk1"/>
                        </a:buClr>
                        <a:buSzPts val="1700"/>
                        <a:buFont typeface="Calibri"/>
                        <a:buAutoNum type="arabicPeriod"/>
                      </a:pPr>
                      <a:r>
                        <a:rPr b="1" lang="en-GB" sz="1700"/>
                        <a:t>Promote Awareness: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Advertise the availability of mobile services through various communication channels.</a:t>
                      </a:r>
                      <a:endParaRPr sz="1300"/>
                    </a:p>
                    <a:p>
                      <a:pPr indent="0" lvl="0" marL="0" marR="0" rtl="0" algn="l">
                        <a:lnSpc>
                          <a:spcPct val="100000"/>
                        </a:lnSpc>
                        <a:spcBef>
                          <a:spcPts val="0"/>
                        </a:spcBef>
                        <a:spcAft>
                          <a:spcPts val="0"/>
                        </a:spcAft>
                        <a:buClr>
                          <a:schemeClr val="dk1"/>
                        </a:buClr>
                        <a:buSzPts val="1900"/>
                        <a:buFont typeface="Calibri"/>
                        <a:buNone/>
                      </a:pPr>
                      <a:r>
                        <a:rPr lang="en-GB" sz="1700"/>
                        <a:t>Check out the </a:t>
                      </a:r>
                      <a:r>
                        <a:rPr lang="en-GB" sz="1700" u="sng">
                          <a:solidFill>
                            <a:schemeClr val="hlink"/>
                          </a:solidFill>
                          <a:hlinkClick r:id="rId4"/>
                        </a:rPr>
                        <a:t>US DGA Guide </a:t>
                      </a:r>
                      <a:r>
                        <a:rPr lang="en-GB" sz="1700"/>
                        <a:t>or </a:t>
                      </a:r>
                      <a:r>
                        <a:rPr lang="en-GB" sz="1700" u="sng">
                          <a:solidFill>
                            <a:schemeClr val="hlink"/>
                          </a:solidFill>
                          <a:hlinkClick r:id="rId5"/>
                        </a:rPr>
                        <a:t>IBM’s guide</a:t>
                      </a:r>
                      <a:r>
                        <a:rPr lang="en-GB" sz="1700"/>
                        <a:t>.</a:t>
                      </a:r>
                      <a:endParaRPr sz="1300"/>
                    </a:p>
                  </a:txBody>
                  <a:tcPr marT="28300" marB="28300" marR="56625" marL="56625"/>
                </a:tc>
              </a:tr>
              <a:tr h="5387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Canada’s</a:t>
                      </a:r>
                      <a:r>
                        <a:rPr lang="en-GB" sz="1700"/>
                        <a:t> mobile application page</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txBody>
                  <a:tcPr marT="28300" marB="28300" marR="56625" marL="56625"/>
                </a:tc>
              </a:tr>
            </a:tbl>
          </a:graphicData>
        </a:graphic>
      </p:graphicFrame>
      <p:pic>
        <p:nvPicPr>
          <p:cNvPr id="811" name="Google Shape;811;g2d3a82ef00d_11_1357"/>
          <p:cNvPicPr preferRelativeResize="0"/>
          <p:nvPr/>
        </p:nvPicPr>
        <p:blipFill rotWithShape="1">
          <a:blip r:embed="rId8">
            <a:alphaModFix/>
          </a:blip>
          <a:srcRect b="0" l="0" r="0" t="0"/>
          <a:stretch/>
        </p:blipFill>
        <p:spPr>
          <a:xfrm>
            <a:off x="375734" y="6103744"/>
            <a:ext cx="1062227" cy="5318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pic>
        <p:nvPicPr>
          <p:cNvPr id="816" name="Google Shape;816;g2d3a82ef00d_11_1363"/>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17" name="Google Shape;817;g2d3a82ef00d_11_1363"/>
          <p:cNvSpPr txBox="1"/>
          <p:nvPr/>
        </p:nvSpPr>
        <p:spPr>
          <a:xfrm>
            <a:off x="2961464"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Helvetica Neue"/>
              <a:buNone/>
            </a:pPr>
            <a:r>
              <a:rPr b="0" i="0" lang="en-GB" sz="2400" u="none" cap="none" strike="noStrike">
                <a:solidFill>
                  <a:schemeClr val="dk1"/>
                </a:solidFill>
                <a:latin typeface="Helvetica Neue"/>
                <a:ea typeface="Helvetica Neue"/>
                <a:cs typeface="Helvetica Neue"/>
                <a:sym typeface="Helvetica Neue"/>
              </a:rPr>
              <a:t>24. SMS alert for six main sectors (#095b, 108b, 124b, 137b, 166b, 177b)</a:t>
            </a:r>
            <a:endParaRPr sz="1500"/>
          </a:p>
        </p:txBody>
      </p:sp>
      <p:graphicFrame>
        <p:nvGraphicFramePr>
          <p:cNvPr id="818" name="Google Shape;818;g2d3a82ef00d_11_1363"/>
          <p:cNvGraphicFramePr/>
          <p:nvPr/>
        </p:nvGraphicFramePr>
        <p:xfrm>
          <a:off x="0" y="709529"/>
          <a:ext cx="3000000" cy="3000000"/>
        </p:xfrm>
        <a:graphic>
          <a:graphicData uri="http://schemas.openxmlformats.org/drawingml/2006/table">
            <a:tbl>
              <a:tblPr bandRow="1" firstRow="1">
                <a:noFill/>
                <a:tableStyleId>{2123EC9F-B434-4D28-8D55-F346F87FAE27}</a:tableStyleId>
              </a:tblPr>
              <a:tblGrid>
                <a:gridCol w="1722300"/>
                <a:gridCol w="10469700"/>
              </a:tblGrid>
              <a:tr h="19157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Evidence of users’ ability to receive SMS alerts for services in HEALTH, EDUCATION, EMPLOYMENT, SOCIAL PROTECTION, ENVIRONMENT, JUSTICE</a:t>
                      </a:r>
                      <a:endParaRPr/>
                    </a:p>
                  </a:txBody>
                  <a:tcPr marT="28300" marB="28300" marR="56625" marL="56625" anchor="ctr"/>
                </a:tc>
              </a:tr>
              <a:tr h="48947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Crucial for ensuring timely notifications, improving accessibility, and enhancing citizen engagement with government services, especially for those with limited internet access or digital literacy</a:t>
                      </a:r>
                      <a:endParaRPr/>
                    </a:p>
                  </a:txBody>
                  <a:tcPr marT="28300" marB="28300" marR="56625" marL="56625" anchor="b"/>
                </a:tc>
              </a:tr>
              <a:tr h="292977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Implement SMS Notification System: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Develop a system that allows users to opt-in to receive SMS alerts for government services in the specified sectors.</a:t>
                      </a:r>
                      <a:endParaRPr/>
                    </a:p>
                    <a:p>
                      <a:pPr indent="-342900" lvl="0" marL="342900" marR="0" rtl="0" algn="l">
                        <a:spcBef>
                          <a:spcPts val="0"/>
                        </a:spcBef>
                        <a:spcAft>
                          <a:spcPts val="0"/>
                        </a:spcAft>
                        <a:buClr>
                          <a:schemeClr val="dk1"/>
                        </a:buClr>
                        <a:buSzPts val="1800"/>
                        <a:buFont typeface="Calibri"/>
                        <a:buAutoNum type="arabicPeriod"/>
                      </a:pPr>
                      <a:r>
                        <a:rPr b="1" lang="en-GB" sz="1800"/>
                        <a:t>Integrate with Service Offerings: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Ensure that the SMS notification system is seamlessly integrated with existing online services in health, education, employment, social protection, environment, and justice sectors.</a:t>
                      </a:r>
                      <a:endParaRPr/>
                    </a:p>
                    <a:p>
                      <a:pPr indent="-342900" lvl="0" marL="342900" marR="0" rtl="0" algn="l">
                        <a:spcBef>
                          <a:spcPts val="0"/>
                        </a:spcBef>
                        <a:spcAft>
                          <a:spcPts val="0"/>
                        </a:spcAft>
                        <a:buClr>
                          <a:schemeClr val="dk1"/>
                        </a:buClr>
                        <a:buSzPts val="1800"/>
                        <a:buFont typeface="Calibri"/>
                        <a:buAutoNum type="arabicPeriod"/>
                      </a:pPr>
                      <a:r>
                        <a:rPr b="1" lang="en-GB" sz="1800"/>
                        <a:t>Provide Clear Instructions: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Offer straightforward instructions on how users can subscribe to SMS alerts for specific services.</a:t>
                      </a:r>
                      <a:endParaRPr/>
                    </a:p>
                    <a:p>
                      <a:pPr indent="-342900" lvl="0" marL="342900" marR="0" rtl="0" algn="l">
                        <a:spcBef>
                          <a:spcPts val="0"/>
                        </a:spcBef>
                        <a:spcAft>
                          <a:spcPts val="0"/>
                        </a:spcAft>
                        <a:buClr>
                          <a:schemeClr val="dk1"/>
                        </a:buClr>
                        <a:buSzPts val="1800"/>
                        <a:buFont typeface="Calibri"/>
                        <a:buAutoNum type="arabicPeriod"/>
                      </a:pPr>
                      <a:r>
                        <a:rPr b="1" lang="en-GB" sz="1800"/>
                        <a:t>Ensure Privacy and Security: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Implement robust data protection measures to safeguard users' personal information and ensure compliance with privacy regulations.</a:t>
                      </a:r>
                      <a:endParaRPr/>
                    </a:p>
                    <a:p>
                      <a:pPr indent="-342900" lvl="0" marL="342900" marR="0" rtl="0" algn="l">
                        <a:spcBef>
                          <a:spcPts val="0"/>
                        </a:spcBef>
                        <a:spcAft>
                          <a:spcPts val="0"/>
                        </a:spcAft>
                        <a:buClr>
                          <a:schemeClr val="dk1"/>
                        </a:buClr>
                        <a:buSzPts val="1800"/>
                        <a:buFont typeface="Calibri"/>
                        <a:buAutoNum type="arabicPeriod"/>
                      </a:pPr>
                      <a:r>
                        <a:rPr b="1" lang="en-GB" sz="1800"/>
                        <a:t>Monitor and Improve: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Continuously monitor the effectiveness of the SMS notification system and gather user feedback.</a:t>
                      </a:r>
                      <a:endParaRPr/>
                    </a:p>
                  </a:txBody>
                  <a:tcPr marT="28300" marB="28300" marR="56625" marL="56625"/>
                </a:tc>
              </a:tr>
              <a:tr h="538775">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Brunei Darussalam’s</a:t>
                      </a:r>
                      <a:r>
                        <a:rPr lang="en-GB" sz="1800"/>
                        <a:t> SMS Exam Results page</a:t>
                      </a:r>
                      <a:endParaRPr/>
                    </a:p>
                    <a:p>
                      <a:pPr indent="0" lvl="0" marL="0" marR="0" rtl="0" algn="r">
                        <a:lnSpc>
                          <a:spcPct val="100000"/>
                        </a:lnSpc>
                        <a:spcBef>
                          <a:spcPts val="0"/>
                        </a:spcBef>
                        <a:spcAft>
                          <a:spcPts val="0"/>
                        </a:spcAft>
                        <a:buClr>
                          <a:srgbClr val="0070C0"/>
                        </a:buClr>
                        <a:buSzPts val="1900"/>
                        <a:buFont typeface="Helvetica Neue"/>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tc>
              </a:tr>
            </a:tbl>
          </a:graphicData>
        </a:graphic>
      </p:graphicFrame>
      <p:pic>
        <p:nvPicPr>
          <p:cNvPr id="819" name="Google Shape;819;g2d3a82ef00d_11_1363"/>
          <p:cNvPicPr preferRelativeResize="0"/>
          <p:nvPr/>
        </p:nvPicPr>
        <p:blipFill>
          <a:blip r:embed="rId6">
            <a:alphaModFix/>
          </a:blip>
          <a:stretch>
            <a:fillRect/>
          </a:stretch>
        </p:blipFill>
        <p:spPr>
          <a:xfrm>
            <a:off x="448725" y="5948325"/>
            <a:ext cx="748275" cy="748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pic>
        <p:nvPicPr>
          <p:cNvPr id="824" name="Google Shape;824;g2d3a82ef00d_11_1369"/>
          <p:cNvPicPr preferRelativeResize="0"/>
          <p:nvPr/>
        </p:nvPicPr>
        <p:blipFill rotWithShape="1">
          <a:blip r:embed="rId3">
            <a:alphaModFix/>
          </a:blip>
          <a:srcRect b="0" l="0" r="0" t="0"/>
          <a:stretch/>
        </p:blipFill>
        <p:spPr>
          <a:xfrm>
            <a:off x="112423" y="-5"/>
            <a:ext cx="2719724" cy="493003"/>
          </a:xfrm>
          <a:prstGeom prst="rect">
            <a:avLst/>
          </a:prstGeom>
          <a:noFill/>
          <a:ln>
            <a:noFill/>
          </a:ln>
        </p:spPr>
      </p:pic>
      <p:sp>
        <p:nvSpPr>
          <p:cNvPr id="825" name="Google Shape;825;g2d3a82ef00d_11_1369"/>
          <p:cNvSpPr txBox="1"/>
          <p:nvPr/>
        </p:nvSpPr>
        <p:spPr>
          <a:xfrm>
            <a:off x="2961464"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Helvetica Neue"/>
              <a:buNone/>
            </a:pPr>
            <a:r>
              <a:rPr b="0" i="0" lang="en-GB" sz="2400" u="none" cap="none" strike="noStrike">
                <a:solidFill>
                  <a:schemeClr val="dk1"/>
                </a:solidFill>
                <a:latin typeface="Helvetica Neue"/>
                <a:ea typeface="Helvetica Neue"/>
                <a:cs typeface="Helvetica Neue"/>
                <a:sym typeface="Helvetica Neue"/>
              </a:rPr>
              <a:t>25. Scholarships, fellowships or other forms of government funding (#117,118)</a:t>
            </a:r>
            <a:endParaRPr sz="1500"/>
          </a:p>
        </p:txBody>
      </p:sp>
      <p:graphicFrame>
        <p:nvGraphicFramePr>
          <p:cNvPr id="826" name="Google Shape;826;g2d3a82ef00d_11_1369"/>
          <p:cNvGraphicFramePr/>
          <p:nvPr/>
        </p:nvGraphicFramePr>
        <p:xfrm>
          <a:off x="0" y="779352"/>
          <a:ext cx="3000000" cy="3000000"/>
        </p:xfrm>
        <a:graphic>
          <a:graphicData uri="http://schemas.openxmlformats.org/drawingml/2006/table">
            <a:tbl>
              <a:tblPr bandRow="1" firstRow="1">
                <a:noFill/>
                <a:tableStyleId>{2123EC9F-B434-4D28-8D55-F346F87FAE27}</a:tableStyleId>
              </a:tblPr>
              <a:tblGrid>
                <a:gridCol w="1722300"/>
                <a:gridCol w="10469700"/>
              </a:tblGrid>
              <a:tr h="75307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(#117) Information on available scholarships or other forms of government funding for EDUCATION and (#118) online application for government scholarships and fellowships with i) information, or ii) full online application at any of the government portal(s)</a:t>
                      </a:r>
                      <a:endParaRPr/>
                    </a:p>
                  </a:txBody>
                  <a:tcPr marT="28300" marB="28300" marR="56625" marL="56625" anchor="ctr"/>
                </a:tc>
              </a:tr>
              <a:tr h="30942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Crucial for promoting accessibility, transparency, and equity in education opportunities.</a:t>
                      </a:r>
                      <a:endParaRPr/>
                    </a:p>
                  </a:txBody>
                  <a:tcPr marT="28300" marB="28300" marR="56625" marL="56625" anchor="b"/>
                </a:tc>
              </a:tr>
              <a:tr h="357137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Centralize Scholarship Information: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Compile comprehensive details about available scholarships and government funding programs for education on the government portal.</a:t>
                      </a:r>
                      <a:endParaRPr/>
                    </a:p>
                    <a:p>
                      <a:pPr indent="-342900" lvl="0" marL="342900" marR="0" rtl="0" algn="l">
                        <a:spcBef>
                          <a:spcPts val="0"/>
                        </a:spcBef>
                        <a:spcAft>
                          <a:spcPts val="0"/>
                        </a:spcAft>
                        <a:buClr>
                          <a:schemeClr val="dk1"/>
                        </a:buClr>
                        <a:buSzPts val="1800"/>
                        <a:buFont typeface="Calibri"/>
                        <a:buAutoNum type="arabicPeriod"/>
                      </a:pPr>
                      <a:r>
                        <a:rPr b="1" lang="en-GB" sz="1800"/>
                        <a:t>Develop Online Application System: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Create an online platform for users to easily access information about scholarships and submit applications electronically.</a:t>
                      </a:r>
                      <a:endParaRPr/>
                    </a:p>
                    <a:p>
                      <a:pPr indent="-342900" lvl="0" marL="342900" marR="0" rtl="0" algn="l">
                        <a:spcBef>
                          <a:spcPts val="0"/>
                        </a:spcBef>
                        <a:spcAft>
                          <a:spcPts val="0"/>
                        </a:spcAft>
                        <a:buClr>
                          <a:schemeClr val="dk1"/>
                        </a:buClr>
                        <a:buSzPts val="1800"/>
                        <a:buFont typeface="Calibri"/>
                        <a:buAutoNum type="arabicPeriod"/>
                      </a:pPr>
                      <a:r>
                        <a:rPr b="1" lang="en-GB" sz="1800"/>
                        <a:t>Provide Clear Instructions: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Offer clear guidelines and instructions for users on how to apply for scholarships and government funding through the portal.</a:t>
                      </a:r>
                      <a:endParaRPr/>
                    </a:p>
                    <a:p>
                      <a:pPr indent="-342900" lvl="0" marL="342900" marR="0" rtl="0" algn="l">
                        <a:spcBef>
                          <a:spcPts val="0"/>
                        </a:spcBef>
                        <a:spcAft>
                          <a:spcPts val="0"/>
                        </a:spcAft>
                        <a:buClr>
                          <a:schemeClr val="dk1"/>
                        </a:buClr>
                        <a:buSzPts val="1800"/>
                        <a:buFont typeface="Calibri"/>
                        <a:buAutoNum type="arabicPeriod"/>
                      </a:pPr>
                      <a:r>
                        <a:rPr b="1" lang="en-GB" sz="1800"/>
                        <a:t>Ensure Data Security: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Implement robust security measures to protect users' personal information and sensitive data.</a:t>
                      </a:r>
                      <a:endParaRPr/>
                    </a:p>
                    <a:p>
                      <a:pPr indent="-342900" lvl="0" marL="342900" marR="0" rtl="0" algn="l">
                        <a:spcBef>
                          <a:spcPts val="0"/>
                        </a:spcBef>
                        <a:spcAft>
                          <a:spcPts val="0"/>
                        </a:spcAft>
                        <a:buClr>
                          <a:schemeClr val="dk1"/>
                        </a:buClr>
                        <a:buSzPts val="1800"/>
                        <a:buFont typeface="Calibri"/>
                        <a:buAutoNum type="arabicPeriod"/>
                      </a:pPr>
                      <a:r>
                        <a:rPr b="1" lang="en-GB" sz="1800"/>
                        <a:t>Offer Support Channels: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Provide online assistance and support to help users navigate the scholarship application process.</a:t>
                      </a:r>
                      <a:endParaRPr/>
                    </a:p>
                  </a:txBody>
                  <a:tcPr marT="28300" marB="28300" marR="56625" marL="56625"/>
                </a:tc>
              </a:tr>
              <a:tr h="570400">
                <a:tc>
                  <a:txBody>
                    <a:bodyPr/>
                    <a:lstStyle/>
                    <a:p>
                      <a:pPr indent="0" lvl="0" marL="0" marR="0" rtl="0" algn="l">
                        <a:spcBef>
                          <a:spcPts val="0"/>
                        </a:spcBef>
                        <a:spcAft>
                          <a:spcPts val="0"/>
                        </a:spcAft>
                        <a:buNone/>
                      </a:pPr>
                      <a:r>
                        <a:rPr b="1" lang="en-GB" sz="1900"/>
                        <a:t>Case Examples</a:t>
                      </a:r>
                      <a:endParaRPr/>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South Africa’</a:t>
                      </a:r>
                      <a:r>
                        <a:rPr lang="en-GB" sz="1800"/>
                        <a:t>s education funding assistance page</a:t>
                      </a:r>
                      <a:endParaRPr/>
                    </a:p>
                    <a:p>
                      <a:pPr indent="0" lvl="0" marL="0" marR="0" rtl="0" algn="r">
                        <a:lnSpc>
                          <a:spcPct val="100000"/>
                        </a:lnSpc>
                        <a:spcBef>
                          <a:spcPts val="0"/>
                        </a:spcBef>
                        <a:spcAft>
                          <a:spcPts val="0"/>
                        </a:spcAft>
                        <a:buClr>
                          <a:srgbClr val="0070C0"/>
                        </a:buClr>
                        <a:buSzPts val="1900"/>
                        <a:buFont typeface="Helvetica Neue"/>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tc>
              </a:tr>
            </a:tbl>
          </a:graphicData>
        </a:graphic>
      </p:graphicFrame>
      <p:pic>
        <p:nvPicPr>
          <p:cNvPr id="827" name="Google Shape;827;g2d3a82ef00d_11_1369"/>
          <p:cNvPicPr preferRelativeResize="0"/>
          <p:nvPr/>
        </p:nvPicPr>
        <p:blipFill>
          <a:blip r:embed="rId6">
            <a:alphaModFix/>
          </a:blip>
          <a:stretch>
            <a:fillRect/>
          </a:stretch>
        </p:blipFill>
        <p:spPr>
          <a:xfrm>
            <a:off x="462850" y="6129750"/>
            <a:ext cx="651925" cy="6519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pic>
        <p:nvPicPr>
          <p:cNvPr id="832" name="Google Shape;832;g2d3a82ef00d_11_1375"/>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33" name="Google Shape;833;g2d3a82ef00d_11_1375"/>
          <p:cNvSpPr txBox="1"/>
          <p:nvPr/>
        </p:nvSpPr>
        <p:spPr>
          <a:xfrm>
            <a:off x="2961464"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Helvetica Neue"/>
              <a:buNone/>
            </a:pPr>
            <a:r>
              <a:rPr b="0" i="0" lang="en-GB" sz="2400" u="none" cap="none" strike="noStrike">
                <a:solidFill>
                  <a:schemeClr val="dk1"/>
                </a:solidFill>
                <a:latin typeface="Helvetica Neue"/>
                <a:ea typeface="Helvetica Neue"/>
                <a:cs typeface="Helvetica Neue"/>
                <a:sym typeface="Helvetica Neue"/>
              </a:rPr>
              <a:t>26. Specific Services/ Information available for vulnerable groups (#143,144,145,146,147,148)</a:t>
            </a:r>
            <a:endParaRPr sz="1500"/>
          </a:p>
        </p:txBody>
      </p:sp>
      <p:graphicFrame>
        <p:nvGraphicFramePr>
          <p:cNvPr id="834" name="Google Shape;834;g2d3a82ef00d_11_1375"/>
          <p:cNvGraphicFramePr/>
          <p:nvPr/>
        </p:nvGraphicFramePr>
        <p:xfrm>
          <a:off x="0" y="800026"/>
          <a:ext cx="3000000" cy="3000000"/>
        </p:xfrm>
        <a:graphic>
          <a:graphicData uri="http://schemas.openxmlformats.org/drawingml/2006/table">
            <a:tbl>
              <a:tblPr bandRow="1" firstRow="1">
                <a:noFill/>
                <a:tableStyleId>{2123EC9F-B434-4D28-8D55-F346F87FAE27}</a:tableStyleId>
              </a:tblPr>
              <a:tblGrid>
                <a:gridCol w="1722300"/>
                <a:gridCol w="10469700"/>
              </a:tblGrid>
              <a:tr h="5954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Service or information for below vulnerable groups with i) information, or ii) full online application at any of the government portal(s). Vulnerable groups: poor (below the poverty line) /persons with disabilities /older persons/immigrants, migrant workers, refugees, and internally displaced persons/women/youth</a:t>
                      </a:r>
                      <a:endParaRPr sz="1300"/>
                    </a:p>
                  </a:txBody>
                  <a:tcPr marT="28300" marB="28300" marR="56625" marL="56625" anchor="ctr"/>
                </a:tc>
              </a:tr>
              <a:tr h="40972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Ensures equitable access to government support and resources, fostering inclusivity and addressing the specific needs of marginalized populations.</a:t>
                      </a:r>
                      <a:endParaRPr sz="1300"/>
                    </a:p>
                  </a:txBody>
                  <a:tcPr marT="28300" marB="28300" marR="56625" marL="56625" anchor="b"/>
                </a:tc>
              </a:tr>
              <a:tr h="263802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Identify Vulnerable Groups: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Determine the specific needs of each vulnerable group.</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Tailored Services: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Create customized services and information resources for each vulnerable group. See </a:t>
                      </a:r>
                      <a:r>
                        <a:rPr b="0" lang="en-GB" sz="1700" u="sng" cap="none" strike="noStrike">
                          <a:solidFill>
                            <a:schemeClr val="hlink"/>
                          </a:solidFill>
                          <a:hlinkClick r:id="rId4"/>
                        </a:rPr>
                        <a:t>here</a:t>
                      </a:r>
                      <a:r>
                        <a:rPr b="0" lang="en-GB" sz="1700" u="none" cap="none" strike="noStrike"/>
                        <a:t> for examples</a:t>
                      </a:r>
                      <a:endParaRPr sz="1300"/>
                    </a:p>
                    <a:p>
                      <a:pPr indent="-336550" lvl="0" marL="342900" marR="0" rtl="0" algn="l">
                        <a:spcBef>
                          <a:spcPts val="0"/>
                        </a:spcBef>
                        <a:spcAft>
                          <a:spcPts val="0"/>
                        </a:spcAft>
                        <a:buClr>
                          <a:schemeClr val="dk1"/>
                        </a:buClr>
                        <a:buSzPts val="1700"/>
                        <a:buFont typeface="Calibri"/>
                        <a:buAutoNum type="arabicPeriod"/>
                      </a:pPr>
                      <a:r>
                        <a:rPr b="1" lang="en-GB" sz="1700"/>
                        <a:t>Ensure Accessibility: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Design the government portal to be accessible to all users, including those with disabilities, by incorporating features such as text-to-speech functionality and adjustable font sizes.</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Online Application Options: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Offer online application options for government assistance programs and services.</a:t>
                      </a:r>
                      <a:endParaRPr sz="1300"/>
                    </a:p>
                    <a:p>
                      <a:pPr indent="-336550" lvl="0" marL="342900" marR="0" rtl="0" algn="l">
                        <a:spcBef>
                          <a:spcPts val="0"/>
                        </a:spcBef>
                        <a:spcAft>
                          <a:spcPts val="0"/>
                        </a:spcAft>
                        <a:buClr>
                          <a:schemeClr val="dk1"/>
                        </a:buClr>
                        <a:buSzPts val="1700"/>
                        <a:buFont typeface="Calibri"/>
                        <a:buAutoNum type="arabicPeriod"/>
                      </a:pPr>
                      <a:r>
                        <a:rPr b="1" lang="en-GB" sz="1700"/>
                        <a:t>Promote Awareness: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outreach and awareness campaigns to inform about the available services and resources.</a:t>
                      </a:r>
                      <a:endParaRPr sz="1300"/>
                    </a:p>
                    <a:p>
                      <a:pPr indent="0" lvl="0" marL="0" marR="0" rtl="0" algn="l">
                        <a:spcBef>
                          <a:spcPts val="0"/>
                        </a:spcBef>
                        <a:spcAft>
                          <a:spcPts val="0"/>
                        </a:spcAft>
                        <a:buClr>
                          <a:schemeClr val="dk1"/>
                        </a:buClr>
                        <a:buSzPts val="1900"/>
                        <a:buFont typeface="Calibri"/>
                        <a:buNone/>
                      </a:pPr>
                      <a:r>
                        <a:rPr b="0" lang="en-GB" sz="1700"/>
                        <a:t>For more info, check out the </a:t>
                      </a:r>
                      <a:r>
                        <a:rPr b="0" lang="en-GB" sz="1700" u="sng">
                          <a:solidFill>
                            <a:schemeClr val="hlink"/>
                          </a:solidFill>
                          <a:hlinkClick r:id="rId5"/>
                        </a:rPr>
                        <a:t>OECD’s</a:t>
                      </a:r>
                      <a:r>
                        <a:rPr b="0" lang="en-GB" sz="1700"/>
                        <a:t> Lithuania guide Delivering for people in vulnerable situations.</a:t>
                      </a:r>
                      <a:endParaRPr sz="1300"/>
                    </a:p>
                  </a:txBody>
                  <a:tcPr marT="28300" marB="28300" marR="56625" marL="56625"/>
                </a:tc>
              </a:tr>
              <a:tr h="4509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The United Arab Emirates</a:t>
                      </a:r>
                      <a:r>
                        <a:rPr lang="en-GB" sz="1700"/>
                        <a:t>’ online services for women</a:t>
                      </a:r>
                      <a:endParaRPr sz="13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txBody>
                  <a:tcPr marT="28300" marB="28300" marR="56625" marL="56625"/>
                </a:tc>
              </a:tr>
            </a:tbl>
          </a:graphicData>
        </a:graphic>
      </p:graphicFrame>
      <p:pic>
        <p:nvPicPr>
          <p:cNvPr id="835" name="Google Shape;835;g2d3a82ef00d_11_1375"/>
          <p:cNvPicPr preferRelativeResize="0"/>
          <p:nvPr/>
        </p:nvPicPr>
        <p:blipFill rotWithShape="1">
          <a:blip r:embed="rId8">
            <a:alphaModFix/>
          </a:blip>
          <a:srcRect b="0" l="0" r="0" t="0"/>
          <a:stretch/>
        </p:blipFill>
        <p:spPr>
          <a:xfrm>
            <a:off x="354360" y="6019675"/>
            <a:ext cx="1065276" cy="53187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pic>
        <p:nvPicPr>
          <p:cNvPr id="840" name="Google Shape;840;g2d3a82ef00d_11_1381"/>
          <p:cNvPicPr preferRelativeResize="0"/>
          <p:nvPr/>
        </p:nvPicPr>
        <p:blipFill rotWithShape="1">
          <a:blip r:embed="rId3">
            <a:alphaModFix/>
          </a:blip>
          <a:srcRect b="0" l="0" r="0" t="0"/>
          <a:stretch/>
        </p:blipFill>
        <p:spPr>
          <a:xfrm>
            <a:off x="140648" y="146595"/>
            <a:ext cx="2719724" cy="493003"/>
          </a:xfrm>
          <a:prstGeom prst="rect">
            <a:avLst/>
          </a:prstGeom>
          <a:noFill/>
          <a:ln>
            <a:noFill/>
          </a:ln>
        </p:spPr>
      </p:pic>
      <p:sp>
        <p:nvSpPr>
          <p:cNvPr id="841" name="Google Shape;841;g2d3a82ef00d_11_1381"/>
          <p:cNvSpPr txBox="1"/>
          <p:nvPr/>
        </p:nvSpPr>
        <p:spPr>
          <a:xfrm>
            <a:off x="2985261" y="-1"/>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Helvetica Neue"/>
              <a:buNone/>
            </a:pPr>
            <a:r>
              <a:rPr b="0" i="0" lang="en-GB" sz="2800" u="none" cap="none" strike="noStrike">
                <a:solidFill>
                  <a:srgbClr val="000000"/>
                </a:solidFill>
                <a:latin typeface="Helvetica Neue"/>
                <a:ea typeface="Helvetica Neue"/>
                <a:cs typeface="Helvetica Neue"/>
                <a:sym typeface="Helvetica Neue"/>
              </a:rPr>
              <a:t>27.  Application for citizenship or residentship (#149) </a:t>
            </a:r>
            <a:endParaRPr b="0" i="0" sz="2800" u="none" cap="none" strike="noStrike">
              <a:solidFill>
                <a:srgbClr val="000000"/>
              </a:solidFill>
              <a:latin typeface="Roboto"/>
              <a:ea typeface="Roboto"/>
              <a:cs typeface="Roboto"/>
              <a:sym typeface="Roboto"/>
            </a:endParaRPr>
          </a:p>
        </p:txBody>
      </p:sp>
      <p:graphicFrame>
        <p:nvGraphicFramePr>
          <p:cNvPr id="842" name="Google Shape;842;g2d3a82ef00d_11_1381"/>
          <p:cNvGraphicFramePr/>
          <p:nvPr/>
        </p:nvGraphicFramePr>
        <p:xfrm>
          <a:off x="36573" y="709522"/>
          <a:ext cx="3000000" cy="3000000"/>
        </p:xfrm>
        <a:graphic>
          <a:graphicData uri="http://schemas.openxmlformats.org/drawingml/2006/table">
            <a:tbl>
              <a:tblPr bandRow="1" firstRow="1">
                <a:noFill/>
                <a:tableStyleId>{2123EC9F-B434-4D28-8D55-F346F87FAE27}</a:tableStyleId>
              </a:tblPr>
              <a:tblGrid>
                <a:gridCol w="1910675"/>
                <a:gridCol w="10281325"/>
              </a:tblGrid>
              <a:tr h="43082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Information on eligibility and/or procedure for applying for citizenship or residency in any of the government portal(s).</a:t>
                      </a:r>
                      <a:endParaRPr/>
                    </a:p>
                  </a:txBody>
                  <a:tcPr marT="28300" marB="28300" marR="56625" marL="56625" anchor="ctr"/>
                </a:tc>
              </a:tr>
              <a:tr h="43082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Ensures transparency, facilitates access to legal documentation, and promotes immigrants' integration into society.</a:t>
                      </a:r>
                      <a:endParaRPr/>
                    </a:p>
                  </a:txBody>
                  <a:tcPr marT="28300" marB="28300" marR="56625" marL="56625" anchor="b"/>
                </a:tc>
              </a:tr>
              <a:tr h="277402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Assess Legal and Security Requirements:</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Understand the legal framework and security protocols required  </a:t>
                      </a:r>
                      <a:endParaRPr/>
                    </a:p>
                    <a:p>
                      <a:pPr indent="-342900" lvl="0" marL="342900" marR="0" rtl="0" algn="l">
                        <a:spcBef>
                          <a:spcPts val="0"/>
                        </a:spcBef>
                        <a:spcAft>
                          <a:spcPts val="0"/>
                        </a:spcAft>
                        <a:buClr>
                          <a:schemeClr val="dk1"/>
                        </a:buClr>
                        <a:buSzPts val="1800"/>
                        <a:buFont typeface="Calibri"/>
                        <a:buAutoNum type="arabicPeriod"/>
                      </a:pPr>
                      <a:r>
                        <a:rPr b="1" lang="en-GB" sz="1800"/>
                        <a:t>Choose a Reliable Platform:</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Select a secure and user-friendly online platform for applications. </a:t>
                      </a:r>
                      <a:endParaRPr/>
                    </a:p>
                    <a:p>
                      <a:pPr indent="-342900" lvl="0" marL="342900" marR="0" rtl="0" algn="l">
                        <a:spcBef>
                          <a:spcPts val="0"/>
                        </a:spcBef>
                        <a:spcAft>
                          <a:spcPts val="0"/>
                        </a:spcAft>
                        <a:buClr>
                          <a:schemeClr val="dk1"/>
                        </a:buClr>
                        <a:buSzPts val="1800"/>
                        <a:buFont typeface="Calibri"/>
                        <a:buAutoNum type="arabicPeriod"/>
                      </a:pPr>
                      <a:r>
                        <a:rPr b="1" lang="en-GB" sz="1800"/>
                        <a:t>Provide Comprehensive Information:</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Offer detailed information about eligibility criteria, required documents, processing timelines and different types of residency permits.</a:t>
                      </a:r>
                      <a:endParaRPr/>
                    </a:p>
                    <a:p>
                      <a:pPr indent="-342900" lvl="0" marL="342900" marR="0" rtl="0" algn="l">
                        <a:spcBef>
                          <a:spcPts val="0"/>
                        </a:spcBef>
                        <a:spcAft>
                          <a:spcPts val="0"/>
                        </a:spcAft>
                        <a:buClr>
                          <a:schemeClr val="dk1"/>
                        </a:buClr>
                        <a:buSzPts val="1800"/>
                        <a:buFont typeface="Calibri"/>
                        <a:buAutoNum type="arabicPeriod"/>
                      </a:pPr>
                      <a:r>
                        <a:rPr b="1" lang="en-GB" sz="1800"/>
                        <a:t>Implement Secure Document Upload:</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Enable a secure document upload feature</a:t>
                      </a:r>
                      <a:endParaRPr/>
                    </a:p>
                    <a:p>
                      <a:pPr indent="-342900" lvl="0" marL="342900" marR="0" rtl="0" algn="l">
                        <a:spcBef>
                          <a:spcPts val="0"/>
                        </a:spcBef>
                        <a:spcAft>
                          <a:spcPts val="0"/>
                        </a:spcAft>
                        <a:buClr>
                          <a:schemeClr val="dk1"/>
                        </a:buClr>
                        <a:buSzPts val="1800"/>
                        <a:buFont typeface="Calibri"/>
                        <a:buAutoNum type="arabicPeriod"/>
                      </a:pPr>
                      <a:r>
                        <a:rPr b="1" lang="en-GB" sz="1800"/>
                        <a:t>Integrate Payment Gateway:</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Implement a secure payment gateway to process application fees online.</a:t>
                      </a:r>
                      <a:endParaRPr/>
                    </a:p>
                    <a:p>
                      <a:pPr indent="-342900" lvl="0" marL="342900" marR="0" rtl="0" algn="l">
                        <a:spcBef>
                          <a:spcPts val="0"/>
                        </a:spcBef>
                        <a:spcAft>
                          <a:spcPts val="0"/>
                        </a:spcAft>
                        <a:buClr>
                          <a:schemeClr val="dk1"/>
                        </a:buClr>
                        <a:buSzPts val="1800"/>
                        <a:buFont typeface="Calibri"/>
                        <a:buAutoNum type="arabicPeriod"/>
                      </a:pPr>
                      <a:r>
                        <a:rPr b="1" lang="en-GB" sz="1800"/>
                        <a:t>Enable Application Tracking:</a:t>
                      </a:r>
                      <a:endParaRPr/>
                    </a:p>
                    <a:p>
                      <a:pPr indent="-342900" lvl="1" marL="800100" marR="0" rtl="0" algn="l">
                        <a:spcBef>
                          <a:spcPts val="0"/>
                        </a:spcBef>
                        <a:spcAft>
                          <a:spcPts val="0"/>
                        </a:spcAft>
                        <a:buClr>
                          <a:schemeClr val="dk1"/>
                        </a:buClr>
                        <a:buSzPts val="1800"/>
                        <a:buFont typeface="Calibri"/>
                        <a:buAutoNum type="alphaLcPeriod"/>
                      </a:pPr>
                      <a:r>
                        <a:rPr lang="en-GB" sz="1800" u="none" cap="none" strike="noStrike"/>
                        <a:t>Allow applicants to track the status of their applications through the portal.</a:t>
                      </a:r>
                      <a:endParaRPr/>
                    </a:p>
                  </a:txBody>
                  <a:tcPr marT="28300" marB="28300" marR="56625" marL="56625"/>
                </a:tc>
              </a:tr>
              <a:tr h="691200">
                <a:tc>
                  <a:txBody>
                    <a:bodyPr/>
                    <a:lstStyle/>
                    <a:p>
                      <a:pPr indent="0" lvl="0" marL="0" marR="0" rtl="0" algn="l">
                        <a:spcBef>
                          <a:spcPts val="0"/>
                        </a:spcBef>
                        <a:spcAft>
                          <a:spcPts val="0"/>
                        </a:spcAft>
                        <a:buNone/>
                      </a:pPr>
                      <a:r>
                        <a:rPr b="1" lang="en-GB" sz="1900"/>
                        <a:t>Case Examples</a:t>
                      </a:r>
                      <a:endParaRPr/>
                    </a:p>
                    <a:p>
                      <a:pPr indent="0" lvl="0" marL="0" marR="0" rtl="0" algn="l">
                        <a:spcBef>
                          <a:spcPts val="0"/>
                        </a:spcBef>
                        <a:spcAft>
                          <a:spcPts val="0"/>
                        </a:spcAft>
                        <a:buNone/>
                      </a:pPr>
                      <a:r>
                        <a:t/>
                      </a:r>
                      <a:endParaRPr b="1" sz="19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the </a:t>
                      </a:r>
                      <a:r>
                        <a:rPr lang="en-GB" sz="1800" u="sng">
                          <a:solidFill>
                            <a:schemeClr val="hlink"/>
                          </a:solidFill>
                          <a:hlinkClick r:id="rId4"/>
                        </a:rPr>
                        <a:t>The United Arab Emirates’s</a:t>
                      </a:r>
                      <a:r>
                        <a:rPr lang="en-GB" sz="1800"/>
                        <a:t> page giving information on acquiring Emirati citizenship</a:t>
                      </a:r>
                      <a:endParaRPr/>
                    </a:p>
                    <a:p>
                      <a:pPr indent="0" lvl="0" marL="0" marR="0" rtl="0" algn="l">
                        <a:spcBef>
                          <a:spcPts val="0"/>
                        </a:spcBef>
                        <a:spcAft>
                          <a:spcPts val="0"/>
                        </a:spcAft>
                        <a:buNone/>
                      </a:pPr>
                      <a:r>
                        <a:t/>
                      </a:r>
                      <a:endParaRPr sz="1800"/>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tc>
              </a:tr>
            </a:tbl>
          </a:graphicData>
        </a:graphic>
      </p:graphicFrame>
      <p:pic>
        <p:nvPicPr>
          <p:cNvPr id="843" name="Google Shape;843;g2d3a82ef00d_11_1381"/>
          <p:cNvPicPr preferRelativeResize="0"/>
          <p:nvPr/>
        </p:nvPicPr>
        <p:blipFill rotWithShape="1">
          <a:blip r:embed="rId6">
            <a:alphaModFix/>
          </a:blip>
          <a:srcRect b="0" l="0" r="0" t="0"/>
          <a:stretch/>
        </p:blipFill>
        <p:spPr>
          <a:xfrm>
            <a:off x="354360" y="6210450"/>
            <a:ext cx="1065276" cy="5318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pic>
        <p:nvPicPr>
          <p:cNvPr id="848" name="Google Shape;848;g2d3a82ef00d_11_1387"/>
          <p:cNvPicPr preferRelativeResize="0"/>
          <p:nvPr/>
        </p:nvPicPr>
        <p:blipFill rotWithShape="1">
          <a:blip r:embed="rId3">
            <a:alphaModFix/>
          </a:blip>
          <a:srcRect b="0" l="0" r="0" t="0"/>
          <a:stretch/>
        </p:blipFill>
        <p:spPr>
          <a:xfrm>
            <a:off x="36573" y="-5"/>
            <a:ext cx="2719724" cy="493003"/>
          </a:xfrm>
          <a:prstGeom prst="rect">
            <a:avLst/>
          </a:prstGeom>
          <a:noFill/>
          <a:ln>
            <a:noFill/>
          </a:ln>
        </p:spPr>
      </p:pic>
      <p:sp>
        <p:nvSpPr>
          <p:cNvPr id="849" name="Google Shape;849;g2d3a82ef00d_11_1387"/>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700"/>
              <a:buFont typeface="Helvetica Neue"/>
              <a:buNone/>
            </a:pPr>
            <a:r>
              <a:rPr b="0" i="0" lang="en-GB" sz="2700" u="none" cap="none" strike="noStrike">
                <a:solidFill>
                  <a:srgbClr val="000000"/>
                </a:solidFill>
                <a:latin typeface="Helvetica Neue"/>
                <a:ea typeface="Helvetica Neue"/>
                <a:cs typeface="Helvetica Neue"/>
                <a:sym typeface="Helvetica Neue"/>
              </a:rPr>
              <a:t>28. Affidavit of criminal record/background clearance (#182)</a:t>
            </a:r>
            <a:endParaRPr sz="1500"/>
          </a:p>
        </p:txBody>
      </p:sp>
      <p:graphicFrame>
        <p:nvGraphicFramePr>
          <p:cNvPr id="850" name="Google Shape;850;g2d3a82ef00d_11_1387"/>
          <p:cNvGraphicFramePr/>
          <p:nvPr/>
        </p:nvGraphicFramePr>
        <p:xfrm>
          <a:off x="-2" y="624847"/>
          <a:ext cx="3000000" cy="3000000"/>
        </p:xfrm>
        <a:graphic>
          <a:graphicData uri="http://schemas.openxmlformats.org/drawingml/2006/table">
            <a:tbl>
              <a:tblPr bandRow="1" firstRow="1">
                <a:noFill/>
                <a:tableStyleId>{2123EC9F-B434-4D28-8D55-F346F87FAE27}</a:tableStyleId>
              </a:tblPr>
              <a:tblGrid>
                <a:gridCol w="1910675"/>
                <a:gridCol w="10281325"/>
              </a:tblGrid>
              <a:tr h="430825">
                <a:tc>
                  <a:txBody>
                    <a:bodyPr/>
                    <a:lstStyle/>
                    <a:p>
                      <a:pPr indent="0" lvl="0" marL="0" marR="0" rtl="0" algn="l">
                        <a:spcBef>
                          <a:spcPts val="0"/>
                        </a:spcBef>
                        <a:spcAft>
                          <a:spcPts val="0"/>
                        </a:spcAft>
                        <a:buNone/>
                      </a:pPr>
                      <a:r>
                        <a:rPr b="1" lang="en-GB" sz="1900"/>
                        <a:t>What </a:t>
                      </a:r>
                      <a:endParaRPr/>
                    </a:p>
                  </a:txBody>
                  <a:tcPr marT="28300" marB="28300" marR="56625" marL="56625"/>
                </a:tc>
                <a:tc>
                  <a:txBody>
                    <a:bodyPr/>
                    <a:lstStyle/>
                    <a:p>
                      <a:pPr indent="0" lvl="0" marL="0" marR="0" rtl="0" algn="l">
                        <a:spcBef>
                          <a:spcPts val="0"/>
                        </a:spcBef>
                        <a:spcAft>
                          <a:spcPts val="0"/>
                        </a:spcAft>
                        <a:buNone/>
                      </a:pPr>
                      <a:r>
                        <a:rPr b="0" lang="en-GB" sz="1800"/>
                        <a:t>Application for receiving an affidavit of criminal record/background clearance with i) information, or ii) full online application at any of the government portal(s)</a:t>
                      </a:r>
                      <a:endParaRPr/>
                    </a:p>
                  </a:txBody>
                  <a:tcPr marT="28300" marB="28300" marR="56625" marL="56625" anchor="ctr"/>
                </a:tc>
              </a:tr>
              <a:tr h="430825">
                <a:tc>
                  <a:txBody>
                    <a:bodyPr/>
                    <a:lstStyle/>
                    <a:p>
                      <a:pPr indent="0" lvl="0" marL="0" marR="0" rtl="0" algn="l">
                        <a:spcBef>
                          <a:spcPts val="0"/>
                        </a:spcBef>
                        <a:spcAft>
                          <a:spcPts val="0"/>
                        </a:spcAft>
                        <a:buNone/>
                      </a:pPr>
                      <a:r>
                        <a:rPr b="1" lang="en-GB" sz="1900"/>
                        <a:t>Why</a:t>
                      </a:r>
                      <a:endParaRPr/>
                    </a:p>
                  </a:txBody>
                  <a:tcPr marT="28300" marB="28300" marR="56625" marL="56625"/>
                </a:tc>
                <a:tc>
                  <a:txBody>
                    <a:bodyPr/>
                    <a:lstStyle/>
                    <a:p>
                      <a:pPr indent="0" lvl="0" marL="0" marR="0" rtl="0" algn="l">
                        <a:spcBef>
                          <a:spcPts val="0"/>
                        </a:spcBef>
                        <a:spcAft>
                          <a:spcPts val="0"/>
                        </a:spcAft>
                        <a:buNone/>
                      </a:pPr>
                      <a:r>
                        <a:rPr lang="en-GB" sz="1800"/>
                        <a:t>Streamlines the process, enhances transparency, and facilitates individuals' access to vital legal documentation.</a:t>
                      </a:r>
                      <a:endParaRPr/>
                    </a:p>
                  </a:txBody>
                  <a:tcPr marT="28300" marB="28300" marR="56625" marL="56625" anchor="b"/>
                </a:tc>
              </a:tr>
              <a:tr h="2774025">
                <a:tc>
                  <a:txBody>
                    <a:bodyPr/>
                    <a:lstStyle/>
                    <a:p>
                      <a:pPr indent="0" lvl="0" marL="0" marR="0" rtl="0" algn="l">
                        <a:spcBef>
                          <a:spcPts val="0"/>
                        </a:spcBef>
                        <a:spcAft>
                          <a:spcPts val="0"/>
                        </a:spcAft>
                        <a:buNone/>
                      </a:pPr>
                      <a:r>
                        <a:rPr b="1" lang="en-GB" sz="1900"/>
                        <a:t>How?</a:t>
                      </a:r>
                      <a:endParaRPr/>
                    </a:p>
                  </a:txBody>
                  <a:tcPr marT="28300" marB="28300" marR="56625" marL="56625"/>
                </a:tc>
                <a:tc>
                  <a:txBody>
                    <a:bodyPr/>
                    <a:lstStyle/>
                    <a:p>
                      <a:pPr indent="0" lvl="0" marL="0" marR="0" rtl="0" algn="l">
                        <a:spcBef>
                          <a:spcPts val="0"/>
                        </a:spcBef>
                        <a:spcAft>
                          <a:spcPts val="0"/>
                        </a:spcAft>
                        <a:buNone/>
                      </a:pPr>
                      <a:r>
                        <a:rPr b="1" lang="en-GB" sz="1800"/>
                        <a:t>Indicative steps: </a:t>
                      </a:r>
                      <a:endParaRPr/>
                    </a:p>
                    <a:p>
                      <a:pPr indent="-342900" lvl="0" marL="342900" marR="0" rtl="0" algn="l">
                        <a:spcBef>
                          <a:spcPts val="0"/>
                        </a:spcBef>
                        <a:spcAft>
                          <a:spcPts val="0"/>
                        </a:spcAft>
                        <a:buClr>
                          <a:schemeClr val="dk1"/>
                        </a:buClr>
                        <a:buSzPts val="1800"/>
                        <a:buFont typeface="Calibri"/>
                        <a:buAutoNum type="arabicPeriod"/>
                      </a:pPr>
                      <a:r>
                        <a:rPr b="1" lang="en-GB" sz="1800"/>
                        <a:t>Develop Online Application System: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Create a user-friendly online platform for individuals to apply for a criminal record/background clearance directly through the government portal.</a:t>
                      </a:r>
                      <a:endParaRPr/>
                    </a:p>
                    <a:p>
                      <a:pPr indent="-342900" lvl="0" marL="342900" marR="0" rtl="0" algn="l">
                        <a:spcBef>
                          <a:spcPts val="0"/>
                        </a:spcBef>
                        <a:spcAft>
                          <a:spcPts val="0"/>
                        </a:spcAft>
                        <a:buClr>
                          <a:schemeClr val="dk1"/>
                        </a:buClr>
                        <a:buSzPts val="1800"/>
                        <a:buFont typeface="Calibri"/>
                        <a:buAutoNum type="arabicPeriod"/>
                      </a:pPr>
                      <a:r>
                        <a:rPr b="1" lang="en-GB" sz="1800"/>
                        <a:t>Provide Information: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Offer clear guidance on the eligibility criteria, required documentation, and application process.</a:t>
                      </a:r>
                      <a:endParaRPr/>
                    </a:p>
                    <a:p>
                      <a:pPr indent="-342900" lvl="0" marL="342900" marR="0" rtl="0" algn="l">
                        <a:spcBef>
                          <a:spcPts val="0"/>
                        </a:spcBef>
                        <a:spcAft>
                          <a:spcPts val="0"/>
                        </a:spcAft>
                        <a:buClr>
                          <a:schemeClr val="dk1"/>
                        </a:buClr>
                        <a:buSzPts val="1800"/>
                        <a:buFont typeface="Calibri"/>
                        <a:buAutoNum type="arabicPeriod"/>
                      </a:pPr>
                      <a:r>
                        <a:rPr b="1" lang="en-GB" sz="1800"/>
                        <a:t>Ensure Secure Document Submission: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Implement robust security measures to safeguard sensitive information submitted by applicants.</a:t>
                      </a:r>
                      <a:endParaRPr/>
                    </a:p>
                    <a:p>
                      <a:pPr indent="-342900" lvl="0" marL="342900" marR="0" rtl="0" algn="l">
                        <a:spcBef>
                          <a:spcPts val="0"/>
                        </a:spcBef>
                        <a:spcAft>
                          <a:spcPts val="0"/>
                        </a:spcAft>
                        <a:buClr>
                          <a:schemeClr val="dk1"/>
                        </a:buClr>
                        <a:buSzPts val="1800"/>
                        <a:buFont typeface="Calibri"/>
                        <a:buAutoNum type="arabicPeriod"/>
                      </a:pPr>
                      <a:r>
                        <a:rPr b="1" lang="en-GB" sz="1800"/>
                        <a:t>Enable Tracking: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Allow applicants to track the status of their applications and receive notifications regarding any updates or requests for additional information.</a:t>
                      </a:r>
                      <a:endParaRPr/>
                    </a:p>
                    <a:p>
                      <a:pPr indent="-342900" lvl="0" marL="342900" marR="0" rtl="0" algn="l">
                        <a:spcBef>
                          <a:spcPts val="0"/>
                        </a:spcBef>
                        <a:spcAft>
                          <a:spcPts val="0"/>
                        </a:spcAft>
                        <a:buClr>
                          <a:schemeClr val="dk1"/>
                        </a:buClr>
                        <a:buSzPts val="1800"/>
                        <a:buFont typeface="Calibri"/>
                        <a:buAutoNum type="arabicPeriod"/>
                      </a:pPr>
                      <a:r>
                        <a:rPr b="1" lang="en-GB" sz="1800"/>
                        <a:t>Offer Support Channels: </a:t>
                      </a:r>
                      <a:endParaRPr/>
                    </a:p>
                    <a:p>
                      <a:pPr indent="-342900" lvl="1" marL="800100" marR="0" rtl="0" algn="l">
                        <a:spcBef>
                          <a:spcPts val="0"/>
                        </a:spcBef>
                        <a:spcAft>
                          <a:spcPts val="0"/>
                        </a:spcAft>
                        <a:buClr>
                          <a:schemeClr val="dk1"/>
                        </a:buClr>
                        <a:buSzPts val="1800"/>
                        <a:buFont typeface="Calibri"/>
                        <a:buAutoNum type="alphaLcPeriod"/>
                      </a:pPr>
                      <a:r>
                        <a:rPr b="0" lang="en-GB" sz="1800" u="none" cap="none" strike="noStrike"/>
                        <a:t>Provide online assistance and support options for applicants who may require guidance or encounter difficulties during the application process.</a:t>
                      </a:r>
                      <a:endParaRPr/>
                    </a:p>
                  </a:txBody>
                  <a:tcPr marT="28300" marB="28300" marR="56625" marL="56625"/>
                </a:tc>
              </a:tr>
              <a:tr h="691200">
                <a:tc>
                  <a:txBody>
                    <a:bodyPr/>
                    <a:lstStyle/>
                    <a:p>
                      <a:pPr indent="0" lvl="0" marL="0" marR="0" rtl="0" algn="l">
                        <a:spcBef>
                          <a:spcPts val="0"/>
                        </a:spcBef>
                        <a:spcAft>
                          <a:spcPts val="0"/>
                        </a:spcAft>
                        <a:buNone/>
                      </a:pPr>
                      <a:r>
                        <a:rPr b="1" lang="en-GB" sz="1900"/>
                        <a:t>Case Examples</a:t>
                      </a:r>
                      <a:endParaRPr/>
                    </a:p>
                    <a:p>
                      <a:pPr indent="0" lvl="0" marL="0" marR="0" rtl="0" algn="l">
                        <a:spcBef>
                          <a:spcPts val="0"/>
                        </a:spcBef>
                        <a:spcAft>
                          <a:spcPts val="0"/>
                        </a:spcAft>
                        <a:buNone/>
                      </a:pPr>
                      <a:r>
                        <a:t/>
                      </a:r>
                      <a:endParaRPr b="1" sz="19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Bahrain’s</a:t>
                      </a:r>
                      <a:r>
                        <a:rPr lang="en-GB" sz="1800"/>
                        <a:t> good conduct application page</a:t>
                      </a:r>
                      <a:endParaRPr/>
                    </a:p>
                    <a:p>
                      <a:pPr indent="0" lvl="0" marL="0" marR="0" rtl="0" algn="l">
                        <a:spcBef>
                          <a:spcPts val="0"/>
                        </a:spcBef>
                        <a:spcAft>
                          <a:spcPts val="0"/>
                        </a:spcAft>
                        <a:buNone/>
                      </a:pPr>
                      <a:r>
                        <a:t/>
                      </a:r>
                      <a:endParaRPr sz="1800"/>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tc>
              </a:tr>
            </a:tbl>
          </a:graphicData>
        </a:graphic>
      </p:graphicFrame>
      <p:pic>
        <p:nvPicPr>
          <p:cNvPr id="851" name="Google Shape;851;g2d3a82ef00d_11_1387"/>
          <p:cNvPicPr preferRelativeResize="0"/>
          <p:nvPr/>
        </p:nvPicPr>
        <p:blipFill rotWithShape="1">
          <a:blip r:embed="rId6">
            <a:alphaModFix/>
          </a:blip>
          <a:srcRect b="0" l="0" r="0" t="0"/>
          <a:stretch/>
        </p:blipFill>
        <p:spPr>
          <a:xfrm>
            <a:off x="486850" y="6110545"/>
            <a:ext cx="812292" cy="4892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2ba7bbf45a4_1_1671"/>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302" name="Google Shape;302;g2ba7bbf45a4_1_1671"/>
          <p:cNvPicPr preferRelativeResize="0"/>
          <p:nvPr/>
        </p:nvPicPr>
        <p:blipFill rotWithShape="1">
          <a:blip r:embed="rId4">
            <a:alphaModFix/>
          </a:blip>
          <a:srcRect b="0" l="0" r="0" t="0"/>
          <a:stretch/>
        </p:blipFill>
        <p:spPr>
          <a:xfrm>
            <a:off x="67856" y="33986"/>
            <a:ext cx="2719724" cy="493002"/>
          </a:xfrm>
          <a:prstGeom prst="rect">
            <a:avLst/>
          </a:prstGeom>
          <a:noFill/>
          <a:ln>
            <a:noFill/>
          </a:ln>
        </p:spPr>
      </p:pic>
      <p:sp>
        <p:nvSpPr>
          <p:cNvPr id="303" name="Google Shape;303;g2ba7bbf45a4_1_1671"/>
          <p:cNvSpPr txBox="1"/>
          <p:nvPr>
            <p:ph type="title"/>
          </p:nvPr>
        </p:nvSpPr>
        <p:spPr>
          <a:xfrm>
            <a:off x="838200" y="1270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Why is E-Government important?</a:t>
            </a:r>
            <a:endParaRPr/>
          </a:p>
        </p:txBody>
      </p:sp>
      <p:pic>
        <p:nvPicPr>
          <p:cNvPr id="304" name="Google Shape;304;g2ba7bbf45a4_1_1671"/>
          <p:cNvPicPr preferRelativeResize="0"/>
          <p:nvPr/>
        </p:nvPicPr>
        <p:blipFill>
          <a:blip r:embed="rId5">
            <a:alphaModFix/>
          </a:blip>
          <a:stretch>
            <a:fillRect/>
          </a:stretch>
        </p:blipFill>
        <p:spPr>
          <a:xfrm>
            <a:off x="910950" y="1281600"/>
            <a:ext cx="8807525" cy="49811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pic>
        <p:nvPicPr>
          <p:cNvPr id="856" name="Google Shape;856;g2d3a82ef00d_11_1393"/>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57" name="Google Shape;857;g2d3a82ef00d_11_1393"/>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700"/>
              <a:buFont typeface="Helvetica Neue"/>
              <a:buNone/>
            </a:pPr>
            <a:r>
              <a:rPr b="0" i="0" lang="en-GB" sz="2700" u="none" cap="none" strike="noStrike">
                <a:solidFill>
                  <a:srgbClr val="000000"/>
                </a:solidFill>
                <a:latin typeface="Helvetica Neue"/>
                <a:ea typeface="Helvetica Neue"/>
                <a:cs typeface="Helvetica Neue"/>
                <a:sym typeface="Helvetica Neue"/>
              </a:rPr>
              <a:t>29. Access to justice information (#183)</a:t>
            </a:r>
            <a:endParaRPr sz="1500"/>
          </a:p>
        </p:txBody>
      </p:sp>
      <p:graphicFrame>
        <p:nvGraphicFramePr>
          <p:cNvPr id="858" name="Google Shape;858;g2d3a82ef00d_11_1393"/>
          <p:cNvGraphicFramePr/>
          <p:nvPr/>
        </p:nvGraphicFramePr>
        <p:xfrm>
          <a:off x="0" y="709522"/>
          <a:ext cx="3000000" cy="3000000"/>
        </p:xfrm>
        <a:graphic>
          <a:graphicData uri="http://schemas.openxmlformats.org/drawingml/2006/table">
            <a:tbl>
              <a:tblPr bandRow="1" firstRow="1">
                <a:noFill/>
                <a:tableStyleId>{2123EC9F-B434-4D28-8D55-F346F87FAE27}</a:tableStyleId>
              </a:tblPr>
              <a:tblGrid>
                <a:gridCol w="1910675"/>
                <a:gridCol w="10281325"/>
              </a:tblGrid>
              <a:tr h="6072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Access to justice information by i) retrieving information, ii) filing (open) online; iii) managing of court cases at any of the government portal(s). Allows individuals to access vital legal resources, initiate legal actions conveniently, and monitor the progress of their cases.</a:t>
                      </a:r>
                      <a:endParaRPr sz="1300"/>
                    </a:p>
                  </a:txBody>
                  <a:tcPr marT="28300" marB="28300" marR="56625" marL="56625" anchor="ctr"/>
                </a:tc>
              </a:tr>
              <a:tr h="4178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Promotes legal empowerment, and facilitates individuals' participation in the judicial process through convenient online access to legal resources and services</a:t>
                      </a:r>
                      <a:endParaRPr sz="1300"/>
                    </a:p>
                  </a:txBody>
                  <a:tcPr marT="28300" marB="28300" marR="56625" marL="56625" anchor="b"/>
                </a:tc>
              </a:tr>
              <a:tr h="306922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Establish Online Legal Database: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Develop a comprehensive online database containing relevant legal information, court procedures, and case management tools accessible to the public.</a:t>
                      </a:r>
                      <a:endParaRPr sz="1300"/>
                    </a:p>
                    <a:p>
                      <a:pPr indent="-336550" lvl="0" marL="342900" marR="0" rtl="0" algn="l">
                        <a:spcBef>
                          <a:spcPts val="0"/>
                        </a:spcBef>
                        <a:spcAft>
                          <a:spcPts val="0"/>
                        </a:spcAft>
                        <a:buClr>
                          <a:schemeClr val="dk1"/>
                        </a:buClr>
                        <a:buSzPts val="1700"/>
                        <a:buFont typeface="Calibri"/>
                        <a:buAutoNum type="arabicPeriod"/>
                      </a:pPr>
                      <a:r>
                        <a:rPr b="1" lang="en-GB" sz="1700"/>
                        <a:t>Implement E-Filing System: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Introduce an electronic filing system for users to initiate legal actions and submit documents online.</a:t>
                      </a:r>
                      <a:endParaRPr sz="1300"/>
                    </a:p>
                    <a:p>
                      <a:pPr indent="-336550" lvl="0" marL="342900" marR="0" rtl="0" algn="l">
                        <a:spcBef>
                          <a:spcPts val="0"/>
                        </a:spcBef>
                        <a:spcAft>
                          <a:spcPts val="0"/>
                        </a:spcAft>
                        <a:buClr>
                          <a:schemeClr val="dk1"/>
                        </a:buClr>
                        <a:buSzPts val="1700"/>
                        <a:buFont typeface="Calibri"/>
                        <a:buAutoNum type="arabicPeriod"/>
                      </a:pPr>
                      <a:r>
                        <a:rPr b="1" lang="en-GB" sz="1700"/>
                        <a:t>Enable Case Tracking: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Enable users to track the progress of their court cases, receive updates on hearings and judgments, and access relevant documents securely through their user accounts.</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User Support: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Offer online assistance and guidance to help users navigate the legal process.</a:t>
                      </a:r>
                      <a:endParaRPr sz="1300"/>
                    </a:p>
                    <a:p>
                      <a:pPr indent="-336550" lvl="0" marL="342900" marR="0" rtl="0" algn="l">
                        <a:spcBef>
                          <a:spcPts val="0"/>
                        </a:spcBef>
                        <a:spcAft>
                          <a:spcPts val="0"/>
                        </a:spcAft>
                        <a:buClr>
                          <a:schemeClr val="dk1"/>
                        </a:buClr>
                        <a:buSzPts val="1700"/>
                        <a:buFont typeface="Calibri"/>
                        <a:buAutoNum type="arabicPeriod"/>
                      </a:pPr>
                      <a:r>
                        <a:rPr b="1" lang="en-GB" sz="1700"/>
                        <a:t>Ensure Data Security: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robust security measures to safeguard sensitive legal information.</a:t>
                      </a:r>
                      <a:endParaRPr sz="1300"/>
                    </a:p>
                  </a:txBody>
                  <a:tcPr marT="28300" marB="28300" marR="56625" marL="56625"/>
                </a:tc>
              </a:tr>
              <a:tr h="670375">
                <a:tc>
                  <a:txBody>
                    <a:bodyPr/>
                    <a:lstStyle/>
                    <a:p>
                      <a:pPr indent="0" lvl="0" marL="0" marR="0" rtl="0" algn="l">
                        <a:spcBef>
                          <a:spcPts val="0"/>
                        </a:spcBef>
                        <a:spcAft>
                          <a:spcPts val="0"/>
                        </a:spcAft>
                        <a:buNone/>
                      </a:pPr>
                      <a:r>
                        <a:rPr b="1" lang="en-GB" sz="1900"/>
                        <a:t>Case Examples</a:t>
                      </a:r>
                      <a:endParaRPr sz="1300"/>
                    </a:p>
                    <a:p>
                      <a:pPr indent="0" lvl="0" marL="0" marR="0" rtl="0" algn="l">
                        <a:spcBef>
                          <a:spcPts val="0"/>
                        </a:spcBef>
                        <a:spcAft>
                          <a:spcPts val="0"/>
                        </a:spcAft>
                        <a:buNone/>
                      </a:pPr>
                      <a:r>
                        <a:t/>
                      </a:r>
                      <a:endParaRPr b="1" sz="19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Hungary’s</a:t>
                      </a:r>
                      <a:r>
                        <a:rPr lang="en-GB" sz="1700"/>
                        <a:t> courts portal</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id="859" name="Google Shape;859;g2d3a82ef00d_11_1393"/>
          <p:cNvPicPr preferRelativeResize="0"/>
          <p:nvPr/>
        </p:nvPicPr>
        <p:blipFill>
          <a:blip r:embed="rId6">
            <a:alphaModFix/>
          </a:blip>
          <a:stretch>
            <a:fillRect/>
          </a:stretch>
        </p:blipFill>
        <p:spPr>
          <a:xfrm>
            <a:off x="406400" y="5686650"/>
            <a:ext cx="948275" cy="9482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pic>
        <p:nvPicPr>
          <p:cNvPr id="864" name="Google Shape;864;g2d3a82ef00d_11_1399"/>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65" name="Google Shape;865;g2d3a82ef00d_11_1399"/>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700"/>
              <a:buFont typeface="Helvetica Neue"/>
              <a:buNone/>
            </a:pPr>
            <a:r>
              <a:rPr b="0" i="0" lang="en-GB" sz="2700" u="none" cap="none" strike="noStrike">
                <a:solidFill>
                  <a:srgbClr val="000000"/>
                </a:solidFill>
                <a:latin typeface="Helvetica Neue"/>
                <a:ea typeface="Helvetica Neue"/>
                <a:cs typeface="Helvetica Neue"/>
                <a:sym typeface="Helvetica Neue"/>
              </a:rPr>
              <a:t>30. Benefits Application (#184,185,189,190,191)</a:t>
            </a:r>
            <a:endParaRPr sz="1500"/>
          </a:p>
        </p:txBody>
      </p:sp>
      <p:graphicFrame>
        <p:nvGraphicFramePr>
          <p:cNvPr id="866" name="Google Shape;866;g2d3a82ef00d_11_1399"/>
          <p:cNvGraphicFramePr/>
          <p:nvPr/>
        </p:nvGraphicFramePr>
        <p:xfrm>
          <a:off x="0" y="735092"/>
          <a:ext cx="3000000" cy="3000000"/>
        </p:xfrm>
        <a:graphic>
          <a:graphicData uri="http://schemas.openxmlformats.org/drawingml/2006/table">
            <a:tbl>
              <a:tblPr bandRow="1" firstRow="1">
                <a:noFill/>
                <a:tableStyleId>{2123EC9F-B434-4D28-8D55-F346F87FAE27}</a:tableStyleId>
              </a:tblPr>
              <a:tblGrid>
                <a:gridCol w="1910675"/>
                <a:gridCol w="10281325"/>
              </a:tblGrid>
              <a:tr h="461700">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Apply or request for benefits due to illness and injury/ child benefits/ disability compensation benefits / maternal or newborn benefits/ unemployment benefits through i) information, or ii) full online application at any of the government portal(s)</a:t>
                      </a:r>
                      <a:endParaRPr sz="1300"/>
                    </a:p>
                  </a:txBody>
                  <a:tcPr marT="28300" marB="28300" marR="56625" marL="56625" anchor="ctr"/>
                </a:tc>
              </a:tr>
              <a:tr h="317700">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Streamlines the process, improves accessibility, and provides timely support to individuals in need of assistance due to illness, injury, disability, maternity, newborn care, or unemployment.</a:t>
                      </a:r>
                      <a:endParaRPr sz="1300"/>
                    </a:p>
                  </a:txBody>
                  <a:tcPr marT="28300" marB="28300" marR="56625" marL="56625" anchor="b"/>
                </a:tc>
              </a:tr>
              <a:tr h="190162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Develop Online Application Forms: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Create user-friendly online forms for each type of benefit application, allowing applicants to provide necessary information and documentation electronically.</a:t>
                      </a:r>
                      <a:endParaRPr sz="1300"/>
                    </a:p>
                    <a:p>
                      <a:pPr indent="-336550" lvl="0" marL="342900" marR="0" rtl="0" algn="l">
                        <a:spcBef>
                          <a:spcPts val="0"/>
                        </a:spcBef>
                        <a:spcAft>
                          <a:spcPts val="0"/>
                        </a:spcAft>
                        <a:buClr>
                          <a:schemeClr val="dk1"/>
                        </a:buClr>
                        <a:buSzPts val="1700"/>
                        <a:buFont typeface="Calibri"/>
                        <a:buAutoNum type="arabicPeriod"/>
                      </a:pPr>
                      <a:r>
                        <a:rPr b="1" lang="en-GB" sz="1700"/>
                        <a:t>Provide Clear Instructions: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Offer detailed instructions guiding applicants through the application process, including eligibility criteria, required documents, and submission procedures.</a:t>
                      </a:r>
                      <a:endParaRPr sz="1300"/>
                    </a:p>
                    <a:p>
                      <a:pPr indent="-336550" lvl="0" marL="342900" marR="0" rtl="0" algn="l">
                        <a:spcBef>
                          <a:spcPts val="0"/>
                        </a:spcBef>
                        <a:spcAft>
                          <a:spcPts val="0"/>
                        </a:spcAft>
                        <a:buClr>
                          <a:schemeClr val="dk1"/>
                        </a:buClr>
                        <a:buSzPts val="1700"/>
                        <a:buFont typeface="Calibri"/>
                        <a:buAutoNum type="arabicPeriod"/>
                      </a:pPr>
                      <a:r>
                        <a:rPr b="1" lang="en-GB" sz="1700"/>
                        <a:t>Enable Document Upload: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Implement a secure document upload feature, allowing applicants to submit supporting documents, such as medical records or identification, alongside their online applications.</a:t>
                      </a:r>
                      <a:endParaRPr sz="1300"/>
                    </a:p>
                    <a:p>
                      <a:pPr indent="-336550" lvl="0" marL="342900" marR="0" rtl="0" algn="l">
                        <a:spcBef>
                          <a:spcPts val="0"/>
                        </a:spcBef>
                        <a:spcAft>
                          <a:spcPts val="0"/>
                        </a:spcAft>
                        <a:buClr>
                          <a:schemeClr val="dk1"/>
                        </a:buClr>
                        <a:buSzPts val="1700"/>
                        <a:buFont typeface="Calibri"/>
                        <a:buAutoNum type="arabicPeriod"/>
                      </a:pPr>
                      <a:r>
                        <a:rPr b="1" lang="en-GB" sz="1700"/>
                        <a:t>Offer Application Tracking: </a:t>
                      </a:r>
                      <a:endParaRPr sz="1300"/>
                    </a:p>
                    <a:p>
                      <a:pPr indent="-336550" lvl="1" marL="800100" marR="0" rtl="0" algn="l">
                        <a:spcBef>
                          <a:spcPts val="0"/>
                        </a:spcBef>
                        <a:spcAft>
                          <a:spcPts val="0"/>
                        </a:spcAft>
                        <a:buClr>
                          <a:schemeClr val="dk1"/>
                        </a:buClr>
                        <a:buSzPts val="1700"/>
                        <a:buFont typeface="Calibri"/>
                        <a:buAutoNum type="alphaLcPeriod"/>
                      </a:pPr>
                      <a:r>
                        <a:rPr b="0" lang="en-GB" sz="1700" u="none" cap="none" strike="noStrike"/>
                        <a:t>Enable applicants to track the status of their benefit applications, receive notifications on progress, and access updates or requests for additional information through their user accounts.</a:t>
                      </a:r>
                      <a:endParaRPr sz="1300"/>
                    </a:p>
                  </a:txBody>
                  <a:tcPr marT="28300" marB="28300" marR="56625" marL="56625"/>
                </a:tc>
              </a:tr>
              <a:tr h="509700">
                <a:tc>
                  <a:txBody>
                    <a:bodyPr/>
                    <a:lstStyle/>
                    <a:p>
                      <a:pPr indent="0" lvl="0" marL="0" marR="0" rtl="0" algn="l">
                        <a:spcBef>
                          <a:spcPts val="0"/>
                        </a:spcBef>
                        <a:spcAft>
                          <a:spcPts val="0"/>
                        </a:spcAft>
                        <a:buNone/>
                      </a:pPr>
                      <a:r>
                        <a:rPr b="1" lang="en-GB" sz="1900"/>
                        <a:t>Case Examples</a:t>
                      </a:r>
                      <a:endParaRPr sz="1300"/>
                    </a:p>
                    <a:p>
                      <a:pPr indent="0" lvl="0" marL="0" marR="0" rtl="0" algn="l">
                        <a:spcBef>
                          <a:spcPts val="0"/>
                        </a:spcBef>
                        <a:spcAft>
                          <a:spcPts val="0"/>
                        </a:spcAft>
                        <a:buNone/>
                      </a:pPr>
                      <a:r>
                        <a:t/>
                      </a:r>
                      <a:endParaRPr b="1" sz="1900"/>
                    </a:p>
                    <a:p>
                      <a:pPr indent="0" lvl="0" marL="0" marR="0" rtl="0" algn="l">
                        <a:spcBef>
                          <a:spcPts val="0"/>
                        </a:spcBef>
                        <a:spcAft>
                          <a:spcPts val="0"/>
                        </a:spcAft>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Argentina’s</a:t>
                      </a:r>
                      <a:r>
                        <a:rPr lang="en-GB" sz="1700"/>
                        <a:t> children based benefits page</a:t>
                      </a:r>
                      <a:endParaRPr sz="1300"/>
                    </a:p>
                    <a:p>
                      <a:pPr indent="0" lvl="0" marL="0" marR="0" rtl="0" algn="l">
                        <a:spcBef>
                          <a:spcPts val="0"/>
                        </a:spcBef>
                        <a:spcAft>
                          <a:spcPts val="0"/>
                        </a:spcAft>
                        <a:buNone/>
                      </a:pPr>
                      <a:r>
                        <a:t/>
                      </a:r>
                      <a:endParaRPr sz="1700"/>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tc>
              </a:tr>
            </a:tbl>
          </a:graphicData>
        </a:graphic>
      </p:graphicFrame>
      <p:pic>
        <p:nvPicPr>
          <p:cNvPr id="867" name="Google Shape;867;g2d3a82ef00d_11_1399"/>
          <p:cNvPicPr preferRelativeResize="0"/>
          <p:nvPr/>
        </p:nvPicPr>
        <p:blipFill rotWithShape="1">
          <a:blip r:embed="rId6">
            <a:alphaModFix/>
          </a:blip>
          <a:srcRect b="0" l="0" r="0" t="0"/>
          <a:stretch/>
        </p:blipFill>
        <p:spPr>
          <a:xfrm>
            <a:off x="521877" y="5893654"/>
            <a:ext cx="650748" cy="46786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g2d3a82ef00d_11_1405"/>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873" name="Google Shape;873;g2d3a82ef00d_11_1405"/>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874" name="Google Shape;874;g2d3a82ef00d_11_1405"/>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E-Participation Index</a:t>
            </a:r>
            <a:endParaRPr sz="1500"/>
          </a:p>
        </p:txBody>
      </p:sp>
      <p:graphicFrame>
        <p:nvGraphicFramePr>
          <p:cNvPr id="875" name="Google Shape;875;g2d3a82ef00d_11_1405"/>
          <p:cNvGraphicFramePr/>
          <p:nvPr/>
        </p:nvGraphicFramePr>
        <p:xfrm>
          <a:off x="80002" y="620126"/>
          <a:ext cx="3000000" cy="3000000"/>
        </p:xfrm>
        <a:graphic>
          <a:graphicData uri="http://schemas.openxmlformats.org/drawingml/2006/table">
            <a:tbl>
              <a:tblPr bandRow="1" firstRow="1">
                <a:noFill/>
                <a:tableStyleId>{2123EC9F-B434-4D28-8D55-F346F87FAE27}</a:tableStyleId>
              </a:tblPr>
              <a:tblGrid>
                <a:gridCol w="4985700"/>
                <a:gridCol w="7046300"/>
              </a:tblGrid>
              <a:tr h="38702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3785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4"/>
                        </a:rPr>
                        <a:t>1. #021 Corruption Reporting</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Report corruption by public servants or institutions</a:t>
                      </a:r>
                      <a:endParaRPr sz="1500">
                        <a:latin typeface="Helvetica Neue"/>
                        <a:ea typeface="Helvetica Neue"/>
                        <a:cs typeface="Helvetica Neue"/>
                        <a:sym typeface="Helvetica Neue"/>
                      </a:endParaRPr>
                    </a:p>
                  </a:txBody>
                  <a:tcPr marT="32175" marB="32175" marR="64300" marL="64300"/>
                </a:tc>
              </a:tr>
              <a:tr h="616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5"/>
                        </a:rPr>
                        <a:t>2. #033 Calendar on e-participation activities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Calendar or announcements about any upcoming public engagement or e-participation activities</a:t>
                      </a:r>
                      <a:endParaRPr sz="1500">
                        <a:latin typeface="Helvetica Neue"/>
                        <a:ea typeface="Helvetica Neue"/>
                        <a:cs typeface="Helvetica Neue"/>
                        <a:sym typeface="Helvetica Neue"/>
                      </a:endParaRPr>
                    </a:p>
                  </a:txBody>
                  <a:tcPr marT="32175" marB="32175" marR="64300" marL="64300"/>
                </a:tc>
              </a:tr>
              <a:tr h="3785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6"/>
                        </a:rPr>
                        <a:t>3. #034 Online tools for policy</a:t>
                      </a:r>
                      <a:endParaRPr sz="1500">
                        <a:latin typeface="Helvetica Neue"/>
                        <a:ea typeface="Helvetica Neue"/>
                        <a:cs typeface="Helvetica Neue"/>
                        <a:sym typeface="Helvetica Neue"/>
                      </a:endParaRPr>
                    </a:p>
                  </a:txBody>
                  <a:tcPr marT="32175" marB="32175" marR="64300" marL="64300"/>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latin typeface="Helvetica Neue"/>
                          <a:ea typeface="Helvetica Neue"/>
                          <a:cs typeface="Helvetica Neue"/>
                          <a:sym typeface="Helvetica Neue"/>
                        </a:rPr>
                        <a:t>Online tools to obtain raw (non-deliberative) inputs for policy deliberation</a:t>
                      </a:r>
                      <a:endParaRPr sz="1500">
                        <a:latin typeface="Helvetica Neue"/>
                        <a:ea typeface="Helvetica Neue"/>
                        <a:cs typeface="Helvetica Neue"/>
                        <a:sym typeface="Helvetica Neue"/>
                      </a:endParaRPr>
                    </a:p>
                  </a:txBody>
                  <a:tcPr marT="32175" marB="32175" marR="64300" marL="64300"/>
                </a:tc>
              </a:tr>
              <a:tr h="348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7"/>
                        </a:rPr>
                        <a:t>4. #037 Open government data portal</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Open government data portal</a:t>
                      </a:r>
                      <a:endParaRPr sz="1500">
                        <a:latin typeface="Helvetica Neue"/>
                        <a:ea typeface="Helvetica Neue"/>
                        <a:cs typeface="Helvetica Neue"/>
                        <a:sym typeface="Helvetica Neue"/>
                      </a:endParaRPr>
                    </a:p>
                  </a:txBody>
                  <a:tcPr marT="32175" marB="32175" marR="64300" marL="64300"/>
                </a:tc>
              </a:tr>
              <a:tr h="3785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8"/>
                        </a:rPr>
                        <a:t>5. #040 New open datasets requests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Possibility to propose/request new open datasets be made available online</a:t>
                      </a:r>
                      <a:endParaRPr sz="1500">
                        <a:latin typeface="Helvetica Neue"/>
                        <a:ea typeface="Helvetica Neue"/>
                        <a:cs typeface="Helvetica Neue"/>
                        <a:sym typeface="Helvetica Neue"/>
                      </a:endParaRPr>
                    </a:p>
                  </a:txBody>
                  <a:tcPr marT="32175" marB="32175" marR="64300" marL="64300"/>
                </a:tc>
              </a:tr>
              <a:tr h="616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9"/>
                        </a:rPr>
                        <a:t>6. #042 Open Government Data events </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Information about the organization of competitions/ hackathons/ events around the use of open government data</a:t>
                      </a:r>
                      <a:endParaRPr sz="1500">
                        <a:latin typeface="Helvetica Neue"/>
                        <a:ea typeface="Helvetica Neue"/>
                        <a:cs typeface="Helvetica Neue"/>
                        <a:sym typeface="Helvetica Neue"/>
                      </a:endParaRPr>
                    </a:p>
                  </a:txBody>
                  <a:tcPr marT="32175" marB="32175" marR="64300" marL="64300"/>
                </a:tc>
              </a:tr>
              <a:tr h="25632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0"/>
                        </a:rPr>
                        <a:t>7. 078 Open Datasets on government expenditures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Open Government dataset(s) on national government expenditures (budget</a:t>
                      </a:r>
                      <a:endParaRPr sz="1500">
                        <a:latin typeface="Helvetica Neue"/>
                        <a:ea typeface="Helvetica Neue"/>
                        <a:cs typeface="Helvetica Neue"/>
                        <a:sym typeface="Helvetica Neue"/>
                      </a:endParaRPr>
                    </a:p>
                  </a:txBody>
                  <a:tcPr marT="32175" marB="32175" marR="64300" marL="64300"/>
                </a:tc>
              </a:tr>
              <a:tr h="616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1"/>
                        </a:rPr>
                        <a:t>8. # 092, 105,121,134,163, 174 Government expenditures for 6 sectors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Information on government expenditures (budget) on HEALTH/ EDUCATION/ EMPLOYMENT/ SOCIAL PROTECTION/ ENVIRONMENT/ JUSTICE</a:t>
                      </a:r>
                      <a:endParaRPr sz="1500">
                        <a:latin typeface="Helvetica Neue"/>
                        <a:ea typeface="Helvetica Neue"/>
                        <a:cs typeface="Helvetica Neue"/>
                        <a:sym typeface="Helvetica Neue"/>
                      </a:endParaRPr>
                    </a:p>
                  </a:txBody>
                  <a:tcPr marT="32175" marB="32175" marR="64300" marL="64300"/>
                </a:tc>
              </a:tr>
              <a:tr h="616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2"/>
                        </a:rPr>
                        <a:t>9. # 096, 109,125,138,167,178  Online consultations for 6 sectors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SzPts val="1100"/>
                        <a:buNone/>
                      </a:pPr>
                      <a:r>
                        <a:rPr lang="en-GB" sz="1500">
                          <a:latin typeface="Helvetica Neue"/>
                          <a:ea typeface="Helvetica Neue"/>
                          <a:cs typeface="Helvetica Neue"/>
                          <a:sym typeface="Helvetica Neue"/>
                        </a:rPr>
                        <a:t>Information about upcoming consultations intended to involve people in the past 12 months (HEALTH/ EDUCATION/ EMPLOYMENT/ SOCIAL PROTECTION/ ENVIRONMENT/ JUSTICE)</a:t>
                      </a:r>
                      <a:endParaRPr sz="1500">
                        <a:latin typeface="Helvetica Neue"/>
                        <a:ea typeface="Helvetica Neue"/>
                        <a:cs typeface="Helvetica Neue"/>
                        <a:sym typeface="Helvetica Neue"/>
                      </a:endParaRPr>
                    </a:p>
                  </a:txBody>
                  <a:tcPr marT="32175" marB="32175" marR="64300" marL="64300"/>
                </a:tc>
              </a:tr>
              <a:tr h="884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3"/>
                        </a:rPr>
                        <a:t>10. #098, 111,127,140,169,180 Inclusion of voices in decision making in 6 sectors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SzPts val="1100"/>
                        <a:buNone/>
                      </a:pPr>
                      <a:r>
                        <a:rPr lang="en-GB" sz="1500">
                          <a:latin typeface="Helvetica Neue"/>
                          <a:ea typeface="Helvetica Neue"/>
                          <a:cs typeface="Helvetica Neue"/>
                          <a:sym typeface="Helvetica Neue"/>
                        </a:rPr>
                        <a:t>Information about having held online consultations via forums, polls, questionnaires etc. intended to involve people in the past 12 months (HEALTH/ EDUCATION/ EMPLOYMENT/ SOCIAL PROTECTION/ ENVIRONMENT/ JUSTICE)</a:t>
                      </a:r>
                      <a:endParaRPr sz="1500">
                        <a:latin typeface="Helvetica Neue"/>
                        <a:ea typeface="Helvetica Neue"/>
                        <a:cs typeface="Helvetica Neue"/>
                        <a:sym typeface="Helvetica Neue"/>
                      </a:endParaRPr>
                    </a:p>
                  </a:txBody>
                  <a:tcPr marT="32175" marB="32175" marR="64300" marL="64300"/>
                </a:tc>
              </a:tr>
              <a:tr h="6167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4"/>
                        </a:rPr>
                        <a:t>11. #099, 112,128,141,170,181 Open government datasets for 6 sectors</a:t>
                      </a:r>
                      <a:endParaRPr sz="1500">
                        <a:latin typeface="Helvetica Neue"/>
                        <a:ea typeface="Helvetica Neue"/>
                        <a:cs typeface="Helvetica Neue"/>
                        <a:sym typeface="Helvetica Neue"/>
                      </a:endParaRPr>
                    </a:p>
                  </a:txBody>
                  <a:tcPr marT="32175" marB="32175" marR="64300" marL="64300"/>
                </a:tc>
                <a:tc>
                  <a:txBody>
                    <a:bodyPr/>
                    <a:lstStyle/>
                    <a:p>
                      <a:pPr indent="0" lvl="0" marL="0" rtl="0" algn="l">
                        <a:spcBef>
                          <a:spcPts val="0"/>
                        </a:spcBef>
                        <a:spcAft>
                          <a:spcPts val="0"/>
                        </a:spcAft>
                        <a:buSzPts val="1100"/>
                        <a:buNone/>
                      </a:pPr>
                      <a:r>
                        <a:rPr lang="en-GB" sz="1500">
                          <a:latin typeface="Helvetica Neue"/>
                          <a:ea typeface="Helvetica Neue"/>
                          <a:cs typeface="Helvetica Neue"/>
                          <a:sym typeface="Helvetica Neue"/>
                        </a:rPr>
                        <a:t>Open Government dataset(s) on HEALTH/ EDUCATION/ EMPLOYMENT/ SOCIAL PROTECTION/ENVIRONMENT/ JUSTICE</a:t>
                      </a:r>
                      <a:endParaRPr sz="1500">
                        <a:latin typeface="Helvetica Neue"/>
                        <a:ea typeface="Helvetica Neue"/>
                        <a:cs typeface="Helvetica Neue"/>
                        <a:sym typeface="Helvetica Neue"/>
                      </a:endParaRPr>
                    </a:p>
                  </a:txBody>
                  <a:tcPr marT="32175" marB="32175" marR="64300" marL="6430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2d3a82ef00d_11_1412"/>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881" name="Google Shape;881;g2d3a82ef00d_11_1412"/>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882" name="Google Shape;882;g2d3a82ef00d_11_1412"/>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b="0" i="0" lang="en-GB" sz="3100" u="none" cap="none" strike="noStrike">
                <a:solidFill>
                  <a:srgbClr val="000000"/>
                </a:solidFill>
                <a:latin typeface="Roboto"/>
                <a:ea typeface="Roboto"/>
                <a:cs typeface="Roboto"/>
                <a:sym typeface="Roboto"/>
              </a:rPr>
              <a:t>E-Participation Index</a:t>
            </a:r>
            <a:endParaRPr sz="1500"/>
          </a:p>
        </p:txBody>
      </p:sp>
      <p:graphicFrame>
        <p:nvGraphicFramePr>
          <p:cNvPr id="883" name="Google Shape;883;g2d3a82ef00d_11_1412"/>
          <p:cNvGraphicFramePr/>
          <p:nvPr/>
        </p:nvGraphicFramePr>
        <p:xfrm>
          <a:off x="80002" y="620126"/>
          <a:ext cx="3000000" cy="3000000"/>
        </p:xfrm>
        <a:graphic>
          <a:graphicData uri="http://schemas.openxmlformats.org/drawingml/2006/table">
            <a:tbl>
              <a:tblPr bandRow="1" firstRow="1">
                <a:noFill/>
                <a:tableStyleId>{2123EC9F-B434-4D28-8D55-F346F87FAE27}</a:tableStyleId>
              </a:tblPr>
              <a:tblGrid>
                <a:gridCol w="4985700"/>
                <a:gridCol w="7046300"/>
              </a:tblGrid>
              <a:tr h="37017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4"/>
                        </a:rPr>
                        <a:t>12. #131 Labor laws violation report </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latin typeface="Helvetica Neue"/>
                          <a:ea typeface="Helvetica Neue"/>
                          <a:cs typeface="Helvetica Neue"/>
                          <a:sym typeface="Helvetica Neue"/>
                        </a:rPr>
                        <a:t>Report online a violation of labor laws</a:t>
                      </a:r>
                      <a:endParaRPr b="0"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5"/>
                        </a:rPr>
                        <a:t>13. #193 Participatory budgeting</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Availability of feature for participatory budgeting or similar mechanism</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6"/>
                        </a:rPr>
                        <a:t>14. #302 E-participation portal(s)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latin typeface="Helvetica Neue"/>
                          <a:ea typeface="Helvetica Neue"/>
                          <a:cs typeface="Helvetica Neue"/>
                          <a:sym typeface="Helvetica Neue"/>
                        </a:rPr>
                        <a:t>E-participation portal(s)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7"/>
                        </a:rPr>
                        <a:t>15. #303 Open data license</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latin typeface="Helvetica Neue"/>
                          <a:ea typeface="Helvetica Neue"/>
                          <a:cs typeface="Helvetica Neue"/>
                          <a:sym typeface="Helvetica Neue"/>
                        </a:rPr>
                        <a:t>Open data license for open government datasets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66312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8"/>
                        </a:rPr>
                        <a:t>16. #304,305,306,307,308,309 Budget expenditure datasets for 6 sectors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Open Government dataset(s) on budget/expenditure in EDUCATION/ EMPLOYMENT/ ENVIRONMENT/ HEALTH/ JUSTICE /SOCIAL PROTECTION</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9"/>
                        </a:rPr>
                        <a:t>17. #310 Real time open datasets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500"/>
                        <a:buFont typeface="Calibri"/>
                        <a:buNone/>
                      </a:pPr>
                      <a:r>
                        <a:rPr lang="en-GB" sz="1500">
                          <a:latin typeface="Helvetica Neue"/>
                          <a:ea typeface="Helvetica Neue"/>
                          <a:cs typeface="Helvetica Neue"/>
                          <a:sym typeface="Helvetica Neue"/>
                        </a:rPr>
                        <a:t>Evidence of real time open government dataset(s)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0"/>
                        </a:rPr>
                        <a:t>18. #313 Online services for rural areas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Evidence of online government service available to the people living in rural area</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37017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1"/>
                        </a:rPr>
                        <a:t>19. #323 E-petition</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Evidence of e-petition or similar mechanism</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84622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2"/>
                        </a:rPr>
                        <a:t>20. #324,325,326,327,328, 329  Policy-decision making for vulnerable groups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SzPts val="1100"/>
                        <a:buNone/>
                      </a:pPr>
                      <a:r>
                        <a:rPr lang="en-GB" sz="1500">
                          <a:latin typeface="Helvetica Neue"/>
                          <a:ea typeface="Helvetica Neue"/>
                          <a:cs typeface="Helvetica Neue"/>
                          <a:sym typeface="Helvetica Neue"/>
                        </a:rPr>
                        <a:t>Evidence that people’s voices were included in the policy decision-making on issues related to vulnerable group in the past 12 months (for immigrants, older people, persons living below poverty line, persons with disabilities, women, youth).</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r h="846225">
                <a:tc>
                  <a:txBody>
                    <a:bodyPr/>
                    <a:lstStyle/>
                    <a:p>
                      <a:pPr indent="0" lvl="0" marL="0" marR="0" rtl="0" algn="l">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3"/>
                        </a:rPr>
                        <a:t>21. # 330,331,332,333,334,335 Online consultations for vulnerable groups</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500">
                          <a:latin typeface="Helvetica Neue"/>
                          <a:ea typeface="Helvetica Neue"/>
                          <a:cs typeface="Helvetica Neue"/>
                          <a:sym typeface="Helvetica Neue"/>
                        </a:rPr>
                        <a:t>Information on online consultations via forums, polls, questionnaires etc. to involve people among vulnerable groups in the past 12 months (for immigrants, older people, persons living below poverty line, persons with disabilities, women, youth).</a:t>
                      </a:r>
                      <a:endParaRPr sz="1500">
                        <a:latin typeface="Helvetica Neue"/>
                        <a:ea typeface="Helvetica Neue"/>
                        <a:cs typeface="Helvetica Neue"/>
                        <a:sym typeface="Helvetica Neue"/>
                      </a:endParaRPr>
                    </a:p>
                  </a:txBody>
                  <a:tcPr marT="32175" marB="32175" marR="64300" marL="64300">
                    <a:lnL cap="flat" cmpd="sng" w="12700">
                      <a:solidFill>
                        <a:schemeClr val="lt1"/>
                      </a:solidFill>
                      <a:prstDash val="solid"/>
                      <a:round/>
                      <a:headEnd len="sm" w="sm" type="none"/>
                      <a:tailEnd len="sm" w="sm" type="none"/>
                    </a:ln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pic>
        <p:nvPicPr>
          <p:cNvPr id="888" name="Google Shape;888;g2d3a82ef00d_11_1419"/>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89" name="Google Shape;889;g2d3a82ef00d_11_1419"/>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 Corruption Reporting (#021)</a:t>
            </a:r>
            <a:endParaRPr sz="2700">
              <a:latin typeface="Helvetica Neue"/>
              <a:ea typeface="Helvetica Neue"/>
              <a:cs typeface="Helvetica Neue"/>
              <a:sym typeface="Helvetica Neue"/>
            </a:endParaRPr>
          </a:p>
        </p:txBody>
      </p:sp>
      <p:graphicFrame>
        <p:nvGraphicFramePr>
          <p:cNvPr id="890" name="Google Shape;890;g2d3a82ef00d_11_1419"/>
          <p:cNvGraphicFramePr/>
          <p:nvPr/>
        </p:nvGraphicFramePr>
        <p:xfrm>
          <a:off x="0" y="709517"/>
          <a:ext cx="3000000" cy="3000000"/>
        </p:xfrm>
        <a:graphic>
          <a:graphicData uri="http://schemas.openxmlformats.org/drawingml/2006/table">
            <a:tbl>
              <a:tblPr bandRow="1" firstRow="1">
                <a:noFill/>
                <a:tableStyleId>{2123EC9F-B434-4D28-8D55-F346F87FAE27}</a:tableStyleId>
              </a:tblPr>
              <a:tblGrid>
                <a:gridCol w="1636875"/>
                <a:gridCol w="10555175"/>
              </a:tblGrid>
              <a:tr h="608575">
                <a:tc>
                  <a:txBody>
                    <a:bodyPr/>
                    <a:lstStyle/>
                    <a:p>
                      <a:pPr indent="0" lvl="0" marL="0" marR="0" rtl="0" algn="l">
                        <a:spcBef>
                          <a:spcPts val="0"/>
                        </a:spcBef>
                        <a:spcAft>
                          <a:spcPts val="0"/>
                        </a:spcAft>
                        <a:buNone/>
                      </a:pPr>
                      <a:r>
                        <a:rPr b="1" lang="en-GB" sz="1800"/>
                        <a:t>What </a:t>
                      </a:r>
                      <a:endParaRPr sz="1200"/>
                    </a:p>
                  </a:txBody>
                  <a:tcPr marT="28300" marB="28300" marR="56625" marL="56625"/>
                </a:tc>
                <a:tc>
                  <a:txBody>
                    <a:bodyPr/>
                    <a:lstStyle/>
                    <a:p>
                      <a:pPr indent="0" lvl="0" marL="0" rtl="0" algn="l">
                        <a:spcBef>
                          <a:spcPts val="0"/>
                        </a:spcBef>
                        <a:spcAft>
                          <a:spcPts val="0"/>
                        </a:spcAft>
                        <a:buSzPts val="1100"/>
                        <a:buNone/>
                      </a:pPr>
                      <a:r>
                        <a:rPr b="0" lang="en-GB" sz="1600"/>
                        <a:t>The ability for users to report corruption by public servants or institutions on the national government portal.  Either via a dedicated platform or mechanism for individuals to confidentially submit allegations or instances of corruption they have encountered</a:t>
                      </a:r>
                      <a:endParaRPr b="0" sz="1600"/>
                    </a:p>
                  </a:txBody>
                  <a:tcPr marT="28300" marB="28300" marR="56625" marL="56625" anchor="ctr"/>
                </a:tc>
              </a:tr>
              <a:tr h="418775">
                <a:tc>
                  <a:txBody>
                    <a:bodyPr/>
                    <a:lstStyle/>
                    <a:p>
                      <a:pPr indent="0" lvl="0" marL="0" marR="0" rtl="0" algn="l">
                        <a:spcBef>
                          <a:spcPts val="0"/>
                        </a:spcBef>
                        <a:spcAft>
                          <a:spcPts val="0"/>
                        </a:spcAft>
                        <a:buNone/>
                      </a:pPr>
                      <a:r>
                        <a:rPr b="1" lang="en-GB" sz="1800"/>
                        <a:t>Why</a:t>
                      </a:r>
                      <a:endParaRPr sz="1200"/>
                    </a:p>
                  </a:txBody>
                  <a:tcPr marT="28300" marB="28300" marR="56625" marL="56625"/>
                </a:tc>
                <a:tc>
                  <a:txBody>
                    <a:bodyPr/>
                    <a:lstStyle/>
                    <a:p>
                      <a:pPr indent="0" lvl="0" marL="0" marR="0" rtl="0" algn="l">
                        <a:spcBef>
                          <a:spcPts val="0"/>
                        </a:spcBef>
                        <a:spcAft>
                          <a:spcPts val="0"/>
                        </a:spcAft>
                        <a:buNone/>
                      </a:pPr>
                      <a:r>
                        <a:rPr lang="en-GB" sz="1600"/>
                        <a:t>Empowers people to hold government officials and institutions accountable, fosters transparency and integrity in governance, and contributes to the overall efforts to combat corruption within the public sector.</a:t>
                      </a:r>
                      <a:endParaRPr sz="1200"/>
                    </a:p>
                  </a:txBody>
                  <a:tcPr marT="28300" marB="28300" marR="56625" marL="56625" anchor="b"/>
                </a:tc>
              </a:tr>
              <a:tr h="2886100">
                <a:tc>
                  <a:txBody>
                    <a:bodyPr/>
                    <a:lstStyle/>
                    <a:p>
                      <a:pPr indent="0" lvl="0" marL="0" marR="0" rtl="0" algn="l">
                        <a:spcBef>
                          <a:spcPts val="0"/>
                        </a:spcBef>
                        <a:spcAft>
                          <a:spcPts val="0"/>
                        </a:spcAft>
                        <a:buNone/>
                      </a:pPr>
                      <a:r>
                        <a:rPr b="1" lang="en-GB" sz="1800"/>
                        <a:t>How?</a:t>
                      </a:r>
                      <a:endParaRPr sz="1200"/>
                    </a:p>
                  </a:txBody>
                  <a:tcPr marT="28300" marB="28300" marR="56625" marL="56625"/>
                </a:tc>
                <a:tc>
                  <a:txBody>
                    <a:bodyPr/>
                    <a:lstStyle/>
                    <a:p>
                      <a:pPr indent="0" lvl="0" marL="0" marR="0" rtl="0" algn="l">
                        <a:spcBef>
                          <a:spcPts val="0"/>
                        </a:spcBef>
                        <a:spcAft>
                          <a:spcPts val="0"/>
                        </a:spcAft>
                        <a:buNone/>
                      </a:pPr>
                      <a:r>
                        <a:rPr b="1" lang="en-GB" sz="1600"/>
                        <a:t>Indicative steps: </a:t>
                      </a:r>
                      <a:endParaRPr sz="1200"/>
                    </a:p>
                    <a:p>
                      <a:pPr indent="-317500" lvl="0" marL="457200" rtl="0" algn="l">
                        <a:spcBef>
                          <a:spcPts val="0"/>
                        </a:spcBef>
                        <a:spcAft>
                          <a:spcPts val="0"/>
                        </a:spcAft>
                        <a:buClr>
                          <a:schemeClr val="dk1"/>
                        </a:buClr>
                        <a:buSzPts val="1600"/>
                        <a:buFont typeface="Calibri"/>
                        <a:buAutoNum type="arabicPeriod"/>
                      </a:pPr>
                      <a:r>
                        <a:rPr b="1" lang="en-GB" sz="1600"/>
                        <a:t>Develop a Reporting Mechanism: </a:t>
                      </a:r>
                      <a:endParaRPr b="1" sz="1600"/>
                    </a:p>
                    <a:p>
                      <a:pPr indent="-317500" lvl="1" marL="914400" rtl="0" algn="l">
                        <a:spcBef>
                          <a:spcPts val="0"/>
                        </a:spcBef>
                        <a:spcAft>
                          <a:spcPts val="0"/>
                        </a:spcAft>
                        <a:buClr>
                          <a:schemeClr val="dk1"/>
                        </a:buClr>
                        <a:buSzPts val="1600"/>
                        <a:buFont typeface="Calibri"/>
                        <a:buAutoNum type="alphaLcPeriod"/>
                      </a:pPr>
                      <a:r>
                        <a:rPr lang="en-GB" sz="1600"/>
                        <a:t>Create a dedicated online form or portal section specifically for reporting instances of corruption by public servants or institutions.</a:t>
                      </a:r>
                      <a:endParaRPr sz="1600"/>
                    </a:p>
                    <a:p>
                      <a:pPr indent="-317500" lvl="0" marL="457200" rtl="0" algn="l">
                        <a:spcBef>
                          <a:spcPts val="0"/>
                        </a:spcBef>
                        <a:spcAft>
                          <a:spcPts val="0"/>
                        </a:spcAft>
                        <a:buClr>
                          <a:schemeClr val="dk1"/>
                        </a:buClr>
                        <a:buSzPts val="1600"/>
                        <a:buFont typeface="Calibri"/>
                        <a:buAutoNum type="arabicPeriod"/>
                      </a:pPr>
                      <a:r>
                        <a:rPr b="1" lang="en-GB" sz="1600"/>
                        <a:t>Ensure Anonymity and Confidentiality: </a:t>
                      </a:r>
                      <a:endParaRPr b="1" sz="1600"/>
                    </a:p>
                    <a:p>
                      <a:pPr indent="-317500" lvl="1" marL="914400" rtl="0" algn="l">
                        <a:spcBef>
                          <a:spcPts val="0"/>
                        </a:spcBef>
                        <a:spcAft>
                          <a:spcPts val="0"/>
                        </a:spcAft>
                        <a:buClr>
                          <a:schemeClr val="dk1"/>
                        </a:buClr>
                        <a:buSzPts val="1600"/>
                        <a:buFont typeface="Calibri"/>
                        <a:buAutoNum type="alphaLcPeriod"/>
                      </a:pPr>
                      <a:r>
                        <a:rPr lang="en-GB" sz="1600"/>
                        <a:t>Implement measures to protect the identity of individuals making reports.</a:t>
                      </a:r>
                      <a:endParaRPr sz="1600"/>
                    </a:p>
                    <a:p>
                      <a:pPr indent="-317500" lvl="0" marL="457200" rtl="0" algn="l">
                        <a:spcBef>
                          <a:spcPts val="0"/>
                        </a:spcBef>
                        <a:spcAft>
                          <a:spcPts val="0"/>
                        </a:spcAft>
                        <a:buClr>
                          <a:schemeClr val="dk1"/>
                        </a:buClr>
                        <a:buSzPts val="1600"/>
                        <a:buFont typeface="Calibri"/>
                        <a:buAutoNum type="arabicPeriod"/>
                      </a:pPr>
                      <a:r>
                        <a:rPr b="1" lang="en-GB" sz="1600"/>
                        <a:t>Provide Clear Instructions: </a:t>
                      </a:r>
                      <a:endParaRPr b="1" sz="1600"/>
                    </a:p>
                    <a:p>
                      <a:pPr indent="-317500" lvl="1" marL="914400" rtl="0" algn="l">
                        <a:spcBef>
                          <a:spcPts val="0"/>
                        </a:spcBef>
                        <a:spcAft>
                          <a:spcPts val="0"/>
                        </a:spcAft>
                        <a:buClr>
                          <a:schemeClr val="dk1"/>
                        </a:buClr>
                        <a:buSzPts val="1600"/>
                        <a:buFont typeface="Calibri"/>
                        <a:buAutoNum type="alphaLcPeriod"/>
                      </a:pPr>
                      <a:r>
                        <a:rPr lang="en-GB" sz="1600"/>
                        <a:t>Offer guidance on how to complete the reporting form, including details on the types of corruption that can be reported, relevant evidence or documentation to include, and the submission process.</a:t>
                      </a:r>
                      <a:endParaRPr sz="1600"/>
                    </a:p>
                    <a:p>
                      <a:pPr indent="-317500" lvl="0" marL="457200" rtl="0" algn="l">
                        <a:spcBef>
                          <a:spcPts val="0"/>
                        </a:spcBef>
                        <a:spcAft>
                          <a:spcPts val="0"/>
                        </a:spcAft>
                        <a:buClr>
                          <a:schemeClr val="dk1"/>
                        </a:buClr>
                        <a:buSzPts val="1600"/>
                        <a:buFont typeface="Calibri"/>
                        <a:buAutoNum type="arabicPeriod"/>
                      </a:pPr>
                      <a:r>
                        <a:rPr b="1" lang="en-GB" sz="1600"/>
                        <a:t>Establish Investigation Procedures: </a:t>
                      </a:r>
                      <a:endParaRPr b="1" sz="1600"/>
                    </a:p>
                    <a:p>
                      <a:pPr indent="-317500" lvl="1" marL="914400" rtl="0" algn="l">
                        <a:spcBef>
                          <a:spcPts val="0"/>
                        </a:spcBef>
                        <a:spcAft>
                          <a:spcPts val="0"/>
                        </a:spcAft>
                        <a:buClr>
                          <a:schemeClr val="dk1"/>
                        </a:buClr>
                        <a:buSzPts val="1600"/>
                        <a:buFont typeface="Calibri"/>
                        <a:buAutoNum type="alphaLcPeriod"/>
                      </a:pPr>
                      <a:r>
                        <a:rPr lang="en-GB" sz="1600"/>
                        <a:t>Define protocols for handling and investigating corruption reports.</a:t>
                      </a:r>
                      <a:endParaRPr sz="1600"/>
                    </a:p>
                    <a:p>
                      <a:pPr indent="-317500" lvl="0" marL="457200" rtl="0" algn="l">
                        <a:spcBef>
                          <a:spcPts val="0"/>
                        </a:spcBef>
                        <a:spcAft>
                          <a:spcPts val="0"/>
                        </a:spcAft>
                        <a:buClr>
                          <a:schemeClr val="dk1"/>
                        </a:buClr>
                        <a:buSzPts val="1600"/>
                        <a:buFont typeface="Calibri"/>
                        <a:buAutoNum type="arabicPeriod"/>
                      </a:pPr>
                      <a:r>
                        <a:rPr b="1" lang="en-GB" sz="1600"/>
                        <a:t>Communicate Follow-up Actions: </a:t>
                      </a:r>
                      <a:endParaRPr b="1" sz="1600"/>
                    </a:p>
                    <a:p>
                      <a:pPr indent="-317500" lvl="1" marL="914400" rtl="0" algn="l">
                        <a:spcBef>
                          <a:spcPts val="0"/>
                        </a:spcBef>
                        <a:spcAft>
                          <a:spcPts val="0"/>
                        </a:spcAft>
                        <a:buClr>
                          <a:schemeClr val="dk1"/>
                        </a:buClr>
                        <a:buSzPts val="1600"/>
                        <a:buFont typeface="Calibri"/>
                        <a:buAutoNum type="alphaLcPeriod"/>
                      </a:pPr>
                      <a:r>
                        <a:rPr lang="en-GB" sz="1600"/>
                        <a:t>Keep users informed about the progress of their reports, provide updates on any investigations or disciplinary actions taken against implicated parties.</a:t>
                      </a:r>
                      <a:endParaRPr sz="1600"/>
                    </a:p>
                    <a:p>
                      <a:pPr indent="0" lvl="0" marL="0" rtl="0" algn="l">
                        <a:spcBef>
                          <a:spcPts val="0"/>
                        </a:spcBef>
                        <a:spcAft>
                          <a:spcPts val="0"/>
                        </a:spcAft>
                        <a:buNone/>
                      </a:pPr>
                      <a:r>
                        <a:rPr lang="en-GB" sz="1600"/>
                        <a:t>For more information, check out the </a:t>
                      </a:r>
                      <a:r>
                        <a:rPr lang="en-GB" sz="1600" u="sng">
                          <a:solidFill>
                            <a:schemeClr val="hlink"/>
                          </a:solidFill>
                          <a:hlinkClick r:id="rId4"/>
                        </a:rPr>
                        <a:t>OECD’s</a:t>
                      </a:r>
                      <a:r>
                        <a:rPr lang="en-GB" sz="1600"/>
                        <a:t> Public Integrity Handbook </a:t>
                      </a:r>
                      <a:endParaRPr sz="1600"/>
                    </a:p>
                  </a:txBody>
                  <a:tcPr marT="28300" marB="28300" marR="56625" marL="56625"/>
                </a:tc>
              </a:tr>
              <a:tr h="671800">
                <a:tc>
                  <a:txBody>
                    <a:bodyPr/>
                    <a:lstStyle/>
                    <a:p>
                      <a:pPr indent="0" lvl="0" marL="0" marR="0" rtl="0" algn="l">
                        <a:spcBef>
                          <a:spcPts val="0"/>
                        </a:spcBef>
                        <a:spcAft>
                          <a:spcPts val="0"/>
                        </a:spcAft>
                        <a:buNone/>
                      </a:pPr>
                      <a:r>
                        <a:rPr b="1" lang="en-GB" sz="1800"/>
                        <a:t>Case Examples</a:t>
                      </a:r>
                      <a:endParaRPr b="1" sz="1800"/>
                    </a:p>
                  </a:txBody>
                  <a:tcPr marT="28300" marB="28300" marR="56625" marL="56625"/>
                </a:tc>
                <a:tc>
                  <a:txBody>
                    <a:bodyPr/>
                    <a:lstStyle/>
                    <a:p>
                      <a:pPr indent="0" lvl="0" marL="0" marR="0" rtl="0" algn="l">
                        <a:spcBef>
                          <a:spcPts val="0"/>
                        </a:spcBef>
                        <a:spcAft>
                          <a:spcPts val="0"/>
                        </a:spcAft>
                        <a:buNone/>
                      </a:pPr>
                      <a:r>
                        <a:rPr lang="en-GB" sz="1600"/>
                        <a:t>Check out </a:t>
                      </a:r>
                      <a:r>
                        <a:rPr lang="en-GB" sz="1600" u="sng">
                          <a:solidFill>
                            <a:schemeClr val="hlink"/>
                          </a:solidFill>
                          <a:hlinkClick r:id="rId5"/>
                        </a:rPr>
                        <a:t>Bolivia’s</a:t>
                      </a:r>
                      <a:r>
                        <a:rPr lang="en-GB" sz="1600"/>
                        <a:t> online corruption reporting service</a:t>
                      </a:r>
                      <a:endParaRPr sz="1600"/>
                    </a:p>
                    <a:p>
                      <a:pPr indent="0" lvl="0" marL="0" marR="0" rtl="0" algn="r">
                        <a:lnSpc>
                          <a:spcPct val="100000"/>
                        </a:lnSpc>
                        <a:spcBef>
                          <a:spcPts val="0"/>
                        </a:spcBef>
                        <a:spcAft>
                          <a:spcPts val="0"/>
                        </a:spcAft>
                        <a:buClr>
                          <a:srgbClr val="0070C0"/>
                        </a:buClr>
                        <a:buSzPts val="1900"/>
                        <a:buFont typeface="Helvetica Neue"/>
                        <a:buNone/>
                      </a:pPr>
                      <a:r>
                        <a:t/>
                      </a:r>
                      <a:endParaRPr sz="16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600">
                          <a:solidFill>
                            <a:srgbClr val="0070C0"/>
                          </a:solidFill>
                          <a:latin typeface="Helvetica Neue"/>
                          <a:ea typeface="Helvetica Neue"/>
                          <a:cs typeface="Helvetica Neue"/>
                          <a:sym typeface="Helvetica Neue"/>
                        </a:rPr>
                        <a:t>Submit your case </a:t>
                      </a:r>
                      <a:r>
                        <a:rPr b="1" lang="en-GB" sz="1600" u="sng">
                          <a:solidFill>
                            <a:schemeClr val="hlink"/>
                          </a:solidFill>
                          <a:latin typeface="Helvetica Neue"/>
                          <a:ea typeface="Helvetica Neue"/>
                          <a:cs typeface="Helvetica Neue"/>
                          <a:sym typeface="Helvetica Neue"/>
                          <a:hlinkClick r:id="rId6"/>
                        </a:rPr>
                        <a:t>here</a:t>
                      </a:r>
                      <a:endParaRPr sz="1200"/>
                    </a:p>
                  </a:txBody>
                  <a:tcPr marT="28300" marB="28300" marR="56625" marL="56625"/>
                </a:tc>
              </a:tr>
            </a:tbl>
          </a:graphicData>
        </a:graphic>
      </p:graphicFrame>
      <p:pic>
        <p:nvPicPr>
          <p:cNvPr id="891" name="Google Shape;891;g2d3a82ef00d_11_1419"/>
          <p:cNvPicPr preferRelativeResize="0"/>
          <p:nvPr/>
        </p:nvPicPr>
        <p:blipFill>
          <a:blip r:embed="rId7">
            <a:alphaModFix/>
          </a:blip>
          <a:stretch>
            <a:fillRect/>
          </a:stretch>
        </p:blipFill>
        <p:spPr>
          <a:xfrm>
            <a:off x="392300" y="5979900"/>
            <a:ext cx="878100" cy="8781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pic>
        <p:nvPicPr>
          <p:cNvPr id="896" name="Google Shape;896;g2d3a82ef00d_11_1425"/>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897" name="Google Shape;897;g2d3a82ef00d_11_1425"/>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2. Calendar on e-participation activities (#033)</a:t>
            </a:r>
            <a:endParaRPr sz="2700">
              <a:latin typeface="Helvetica Neue"/>
              <a:ea typeface="Helvetica Neue"/>
              <a:cs typeface="Helvetica Neue"/>
              <a:sym typeface="Helvetica Neue"/>
            </a:endParaRPr>
          </a:p>
        </p:txBody>
      </p:sp>
      <p:graphicFrame>
        <p:nvGraphicFramePr>
          <p:cNvPr id="898" name="Google Shape;898;g2d3a82ef00d_11_1425"/>
          <p:cNvGraphicFramePr/>
          <p:nvPr/>
        </p:nvGraphicFramePr>
        <p:xfrm>
          <a:off x="0" y="804192"/>
          <a:ext cx="3000000" cy="3000000"/>
        </p:xfrm>
        <a:graphic>
          <a:graphicData uri="http://schemas.openxmlformats.org/drawingml/2006/table">
            <a:tbl>
              <a:tblPr bandRow="1" firstRow="1">
                <a:noFill/>
                <a:tableStyleId>{2123EC9F-B434-4D28-8D55-F346F87FAE27}</a:tableStyleId>
              </a:tblPr>
              <a:tblGrid>
                <a:gridCol w="1679225"/>
                <a:gridCol w="10512825"/>
              </a:tblGrid>
              <a:tr h="6085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latin typeface="Calibri"/>
                          <a:ea typeface="Calibri"/>
                          <a:cs typeface="Calibri"/>
                          <a:sym typeface="Calibri"/>
                        </a:rPr>
                        <a:t>The provision of information about any upcoming e-participation activities. E-participation initiatives are initiatives offered to engage </a:t>
                      </a:r>
                      <a:r>
                        <a:rPr lang="en-GB" sz="1700">
                          <a:solidFill>
                            <a:srgbClr val="FFFFFF"/>
                          </a:solidFill>
                        </a:rPr>
                        <a:t>people</a:t>
                      </a:r>
                      <a:r>
                        <a:rPr lang="en-GB" sz="1700">
                          <a:solidFill>
                            <a:srgbClr val="FFFFFF"/>
                          </a:solidFill>
                          <a:latin typeface="Calibri"/>
                          <a:ea typeface="Calibri"/>
                          <a:cs typeface="Calibri"/>
                          <a:sym typeface="Calibri"/>
                        </a:rPr>
                        <a:t> in discussions, decision-making and policy-making. These can be identified through announcement(s), a calendar, of upcoming online consultation, voting forums, surveys, polls, etc.</a:t>
                      </a:r>
                      <a:endParaRPr sz="1700">
                        <a:solidFill>
                          <a:srgbClr val="FFFFFF"/>
                        </a:solidFill>
                        <a:latin typeface="Calibri"/>
                        <a:ea typeface="Calibri"/>
                        <a:cs typeface="Calibri"/>
                        <a:sym typeface="Calibri"/>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87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latin typeface="Calibri"/>
                          <a:ea typeface="Calibri"/>
                          <a:cs typeface="Calibri"/>
                          <a:sym typeface="Calibri"/>
                        </a:rPr>
                        <a:t>Keeps </a:t>
                      </a:r>
                      <a:r>
                        <a:rPr lang="en-GB" sz="1700"/>
                        <a:t>people</a:t>
                      </a:r>
                      <a:r>
                        <a:rPr lang="en-GB" sz="1700">
                          <a:latin typeface="Calibri"/>
                          <a:ea typeface="Calibri"/>
                          <a:cs typeface="Calibri"/>
                          <a:sym typeface="Calibri"/>
                        </a:rPr>
                        <a:t> informed and engaged in decision-making, fostering transparency, inclusivity, and active civic involvement in shaping </a:t>
                      </a:r>
                      <a:r>
                        <a:rPr lang="en-GB" sz="1700"/>
                        <a:t>national</a:t>
                      </a:r>
                      <a:r>
                        <a:rPr lang="en-GB" sz="1700">
                          <a:latin typeface="Calibri"/>
                          <a:ea typeface="Calibri"/>
                          <a:cs typeface="Calibri"/>
                          <a:sym typeface="Calibri"/>
                        </a:rPr>
                        <a:t> policies and initiatives.</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8861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Centralized Platform:</a:t>
                      </a:r>
                      <a:endParaRPr b="1" sz="1700"/>
                    </a:p>
                    <a:p>
                      <a:pPr indent="-323850" lvl="1" marL="914400" rtl="0" algn="l">
                        <a:lnSpc>
                          <a:spcPct val="100000"/>
                        </a:lnSpc>
                        <a:spcBef>
                          <a:spcPts val="0"/>
                        </a:spcBef>
                        <a:spcAft>
                          <a:spcPts val="0"/>
                        </a:spcAft>
                        <a:buSzPts val="1700"/>
                        <a:buFont typeface="Calibri"/>
                        <a:buAutoNum type="alphaLcPeriod"/>
                      </a:pPr>
                      <a:r>
                        <a:rPr lang="en-GB" sz="1700"/>
                        <a:t>Create a dedicated section on the national website for e-participation or a separate portal.</a:t>
                      </a:r>
                      <a:endParaRPr sz="1700"/>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Clear Announcements:</a:t>
                      </a:r>
                      <a:endParaRPr b="1" sz="1700"/>
                    </a:p>
                    <a:p>
                      <a:pPr indent="-323850" lvl="1" marL="914400" rtl="0" algn="l">
                        <a:lnSpc>
                          <a:spcPct val="100000"/>
                        </a:lnSpc>
                        <a:spcBef>
                          <a:spcPts val="0"/>
                        </a:spcBef>
                        <a:spcAft>
                          <a:spcPts val="0"/>
                        </a:spcAft>
                        <a:buSzPts val="1700"/>
                        <a:buFont typeface="Calibri"/>
                        <a:buAutoNum type="alphaLcPeriod"/>
                      </a:pPr>
                      <a:r>
                        <a:rPr lang="en-GB" sz="1700"/>
                        <a:t>Provide clear and concise announcements about upcoming e-participation activities.</a:t>
                      </a:r>
                      <a:endParaRPr sz="1700"/>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Interactive Calendar:</a:t>
                      </a:r>
                      <a:endParaRPr b="1" sz="1700"/>
                    </a:p>
                    <a:p>
                      <a:pPr indent="-323850" lvl="1" marL="914400" rtl="0" algn="l">
                        <a:lnSpc>
                          <a:spcPct val="100000"/>
                        </a:lnSpc>
                        <a:spcBef>
                          <a:spcPts val="0"/>
                        </a:spcBef>
                        <a:spcAft>
                          <a:spcPts val="0"/>
                        </a:spcAft>
                        <a:buSzPts val="1700"/>
                        <a:buFont typeface="Calibri"/>
                        <a:buAutoNum type="alphaLcPeriod"/>
                      </a:pPr>
                      <a:r>
                        <a:rPr lang="en-GB" sz="1700"/>
                        <a:t>Maintain an interactive calendar displaying all scheduled e-participation events.</a:t>
                      </a:r>
                      <a:endParaRPr sz="1700"/>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Various Participation Tools:</a:t>
                      </a:r>
                      <a:endParaRPr b="1" sz="1700"/>
                    </a:p>
                    <a:p>
                      <a:pPr indent="-323850" lvl="1" marL="914400" rtl="0" algn="l">
                        <a:lnSpc>
                          <a:spcPct val="100000"/>
                        </a:lnSpc>
                        <a:spcBef>
                          <a:spcPts val="0"/>
                        </a:spcBef>
                        <a:spcAft>
                          <a:spcPts val="0"/>
                        </a:spcAft>
                        <a:buSzPts val="1700"/>
                        <a:buFont typeface="Calibri"/>
                        <a:buAutoNum type="alphaLcPeriod"/>
                      </a:pPr>
                      <a:r>
                        <a:rPr lang="en-GB" sz="1700"/>
                        <a:t>State what tools can be used for e-participation, online forums, voting platforms, surveys, or polls.</a:t>
                      </a:r>
                      <a:endParaRPr sz="1700"/>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Regular Updates:</a:t>
                      </a:r>
                      <a:endParaRPr b="1" sz="1700"/>
                    </a:p>
                    <a:p>
                      <a:pPr indent="-323850" lvl="1" marL="914400" rtl="0" algn="l">
                        <a:lnSpc>
                          <a:spcPct val="100000"/>
                        </a:lnSpc>
                        <a:spcBef>
                          <a:spcPts val="0"/>
                        </a:spcBef>
                        <a:spcAft>
                          <a:spcPts val="0"/>
                        </a:spcAft>
                        <a:buSzPts val="1700"/>
                        <a:buFont typeface="Calibri"/>
                        <a:buAutoNum type="alphaLcPeriod"/>
                      </a:pPr>
                      <a:r>
                        <a:rPr lang="en-GB" sz="1700"/>
                        <a:t>Keep the e-participation section or website updated.</a:t>
                      </a:r>
                      <a:endParaRPr sz="1700"/>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Promotion and Outreach:</a:t>
                      </a:r>
                      <a:endParaRPr b="1" sz="1700"/>
                    </a:p>
                    <a:p>
                      <a:pPr indent="-323850" lvl="1" marL="914400" rtl="0" algn="l">
                        <a:lnSpc>
                          <a:spcPct val="100000"/>
                        </a:lnSpc>
                        <a:spcBef>
                          <a:spcPts val="0"/>
                        </a:spcBef>
                        <a:spcAft>
                          <a:spcPts val="0"/>
                        </a:spcAft>
                        <a:buSzPts val="1700"/>
                        <a:buFont typeface="Calibri"/>
                        <a:buAutoNum type="alphaLcPeriod"/>
                      </a:pPr>
                      <a:r>
                        <a:rPr lang="en-GB" sz="1700"/>
                        <a:t>Actively promote upcoming e-participation events.</a:t>
                      </a:r>
                      <a:endParaRPr sz="1700"/>
                    </a:p>
                    <a:p>
                      <a:pPr indent="0" lvl="0" marL="0" rtl="0" algn="l">
                        <a:lnSpc>
                          <a:spcPct val="115000"/>
                        </a:lnSpc>
                        <a:spcBef>
                          <a:spcPts val="0"/>
                        </a:spcBef>
                        <a:spcAft>
                          <a:spcPts val="0"/>
                        </a:spcAft>
                        <a:buNone/>
                      </a:pPr>
                      <a:r>
                        <a:rPr lang="en-GB" sz="1700">
                          <a:latin typeface="Calibri"/>
                          <a:ea typeface="Calibri"/>
                          <a:cs typeface="Calibri"/>
                          <a:sym typeface="Calibri"/>
                        </a:rPr>
                        <a:t>Check out</a:t>
                      </a:r>
                      <a:r>
                        <a:rPr lang="en-GB" sz="1700">
                          <a:uFill>
                            <a:noFill/>
                          </a:uFill>
                          <a:latin typeface="Calibri"/>
                          <a:ea typeface="Calibri"/>
                          <a:cs typeface="Calibri"/>
                          <a:sym typeface="Calibri"/>
                          <a:hlinkClick r:id="rId4"/>
                        </a:rPr>
                        <a:t> </a:t>
                      </a:r>
                      <a:r>
                        <a:rPr lang="en-GB" sz="1700" u="sng">
                          <a:solidFill>
                            <a:schemeClr val="hlink"/>
                          </a:solidFill>
                          <a:latin typeface="Calibri"/>
                          <a:ea typeface="Calibri"/>
                          <a:cs typeface="Calibri"/>
                          <a:sym typeface="Calibri"/>
                          <a:hlinkClick r:id="rId5"/>
                        </a:rPr>
                        <a:t>OECD’s guide</a:t>
                      </a:r>
                      <a:r>
                        <a:rPr lang="en-GB" sz="1700" u="sng">
                          <a:solidFill>
                            <a:schemeClr val="hlink"/>
                          </a:solidFill>
                          <a:latin typeface="Calibri"/>
                          <a:ea typeface="Calibri"/>
                          <a:cs typeface="Calibri"/>
                          <a:sym typeface="Calibri"/>
                        </a:rPr>
                        <a:t> </a:t>
                      </a:r>
                      <a:r>
                        <a:rPr lang="en-GB" sz="1700">
                          <a:latin typeface="Calibri"/>
                          <a:ea typeface="Calibri"/>
                          <a:cs typeface="Calibri"/>
                          <a:sym typeface="Calibri"/>
                        </a:rPr>
                        <a:t>or the</a:t>
                      </a:r>
                      <a:r>
                        <a:rPr lang="en-GB" sz="1700">
                          <a:uFill>
                            <a:noFill/>
                          </a:uFill>
                          <a:latin typeface="Calibri"/>
                          <a:ea typeface="Calibri"/>
                          <a:cs typeface="Calibri"/>
                          <a:sym typeface="Calibri"/>
                          <a:hlinkClick r:id="rId6"/>
                        </a:rPr>
                        <a:t> </a:t>
                      </a:r>
                      <a:r>
                        <a:rPr lang="en-GB" sz="1700" u="sng">
                          <a:solidFill>
                            <a:schemeClr val="hlink"/>
                          </a:solidFill>
                          <a:latin typeface="Calibri"/>
                          <a:ea typeface="Calibri"/>
                          <a:cs typeface="Calibri"/>
                          <a:sym typeface="Calibri"/>
                          <a:hlinkClick r:id="rId7"/>
                        </a:rPr>
                        <a:t>UNIDO</a:t>
                      </a:r>
                      <a:endParaRPr sz="1700" u="sng">
                        <a:solidFill>
                          <a:schemeClr val="hlink"/>
                        </a:solidFill>
                        <a:latin typeface="Calibri"/>
                        <a:ea typeface="Calibri"/>
                        <a:cs typeface="Calibri"/>
                        <a:sym typeface="Calibri"/>
                      </a:endParaRPr>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6718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8"/>
                        </a:rPr>
                        <a:t>New Zealand’</a:t>
                      </a:r>
                      <a:r>
                        <a:rPr lang="en-GB" sz="1700"/>
                        <a:t>s calendar for online consultations</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9"/>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899" name="Google Shape;899;g2d3a82ef00d_11_1425"/>
          <p:cNvPicPr preferRelativeResize="0"/>
          <p:nvPr/>
        </p:nvPicPr>
        <p:blipFill>
          <a:blip r:embed="rId10">
            <a:alphaModFix/>
          </a:blip>
          <a:stretch>
            <a:fillRect/>
          </a:stretch>
        </p:blipFill>
        <p:spPr>
          <a:xfrm>
            <a:off x="493500" y="6095050"/>
            <a:ext cx="635400" cy="6354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pic>
        <p:nvPicPr>
          <p:cNvPr id="904" name="Google Shape;904;g2d3a82ef00d_11_1431"/>
          <p:cNvPicPr preferRelativeResize="0"/>
          <p:nvPr/>
        </p:nvPicPr>
        <p:blipFill rotWithShape="1">
          <a:blip r:embed="rId3">
            <a:alphaModFix/>
          </a:blip>
          <a:srcRect b="0" l="0" r="0" t="0"/>
          <a:stretch/>
        </p:blipFill>
        <p:spPr>
          <a:xfrm>
            <a:off x="140648" y="75420"/>
            <a:ext cx="2719724" cy="493003"/>
          </a:xfrm>
          <a:prstGeom prst="rect">
            <a:avLst/>
          </a:prstGeom>
          <a:noFill/>
          <a:ln>
            <a:noFill/>
          </a:ln>
        </p:spPr>
      </p:pic>
      <p:sp>
        <p:nvSpPr>
          <p:cNvPr id="905" name="Google Shape;905;g2d3a82ef00d_11_1431"/>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3. Online tools for policy (#034)</a:t>
            </a:r>
            <a:endParaRPr sz="2700">
              <a:latin typeface="Helvetica Neue"/>
              <a:ea typeface="Helvetica Neue"/>
              <a:cs typeface="Helvetica Neue"/>
              <a:sym typeface="Helvetica Neue"/>
            </a:endParaRPr>
          </a:p>
        </p:txBody>
      </p:sp>
      <p:graphicFrame>
        <p:nvGraphicFramePr>
          <p:cNvPr id="906" name="Google Shape;906;g2d3a82ef00d_11_1431"/>
          <p:cNvGraphicFramePr/>
          <p:nvPr/>
        </p:nvGraphicFramePr>
        <p:xfrm>
          <a:off x="0" y="791600"/>
          <a:ext cx="3000000" cy="3000000"/>
        </p:xfrm>
        <a:graphic>
          <a:graphicData uri="http://schemas.openxmlformats.org/drawingml/2006/table">
            <a:tbl>
              <a:tblPr bandRow="1" firstRow="1">
                <a:noFill/>
                <a:tableStyleId>{2123EC9F-B434-4D28-8D55-F346F87FAE27}</a:tableStyleId>
              </a:tblPr>
              <a:tblGrid>
                <a:gridCol w="1719850"/>
                <a:gridCol w="10472150"/>
              </a:tblGrid>
              <a:tr h="608575">
                <a:tc>
                  <a:txBody>
                    <a:bodyPr/>
                    <a:lstStyle/>
                    <a:p>
                      <a:pPr indent="0" lvl="0" marL="0" marR="0" rtl="0" algn="l">
                        <a:spcBef>
                          <a:spcPts val="0"/>
                        </a:spcBef>
                        <a:spcAft>
                          <a:spcPts val="0"/>
                        </a:spcAft>
                        <a:buNone/>
                      </a:pPr>
                      <a:r>
                        <a:rPr b="1" lang="en-GB" sz="1900"/>
                        <a:t>What </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800">
                          <a:solidFill>
                            <a:srgbClr val="FFFFFF"/>
                          </a:solidFill>
                          <a:latin typeface="Calibri"/>
                          <a:ea typeface="Calibri"/>
                          <a:cs typeface="Calibri"/>
                          <a:sym typeface="Calibri"/>
                        </a:rPr>
                        <a:t>The provision of online tools available on the </a:t>
                      </a:r>
                      <a:r>
                        <a:rPr lang="en-GB" sz="1800">
                          <a:solidFill>
                            <a:srgbClr val="FFFFFF"/>
                          </a:solidFill>
                        </a:rPr>
                        <a:t>any</a:t>
                      </a:r>
                      <a:r>
                        <a:rPr lang="en-GB" sz="1800">
                          <a:solidFill>
                            <a:srgbClr val="FFFFFF"/>
                          </a:solidFill>
                          <a:latin typeface="Calibri"/>
                          <a:ea typeface="Calibri"/>
                          <a:cs typeface="Calibri"/>
                          <a:sym typeface="Calibri"/>
                        </a:rPr>
                        <a:t> government portal</a:t>
                      </a:r>
                      <a:r>
                        <a:rPr lang="en-GB" sz="1800">
                          <a:solidFill>
                            <a:srgbClr val="FFFFFF"/>
                          </a:solidFill>
                        </a:rPr>
                        <a:t>(s) </a:t>
                      </a:r>
                      <a:r>
                        <a:rPr lang="en-GB" sz="1800">
                          <a:solidFill>
                            <a:srgbClr val="FFFFFF"/>
                          </a:solidFill>
                          <a:latin typeface="Calibri"/>
                          <a:ea typeface="Calibri"/>
                          <a:cs typeface="Calibri"/>
                          <a:sym typeface="Calibri"/>
                        </a:rPr>
                        <a:t>to collect public opinion from </a:t>
                      </a:r>
                      <a:r>
                        <a:rPr lang="en-GB" sz="1800">
                          <a:solidFill>
                            <a:srgbClr val="FFFFFF"/>
                          </a:solidFill>
                        </a:rPr>
                        <a:t>people</a:t>
                      </a:r>
                      <a:r>
                        <a:rPr lang="en-GB" sz="1800">
                          <a:solidFill>
                            <a:srgbClr val="FFFFFF"/>
                          </a:solidFill>
                          <a:latin typeface="Calibri"/>
                          <a:ea typeface="Calibri"/>
                          <a:cs typeface="Calibri"/>
                          <a:sym typeface="Calibri"/>
                        </a:rPr>
                        <a:t> to inform policy deliberation processes. Possible tools include online fora, social media, online polls, online voting tools, online petition tools, chats, blogs.</a:t>
                      </a:r>
                      <a:endParaRPr sz="1800">
                        <a:solidFill>
                          <a:srgbClr val="FFFFFF"/>
                        </a:solidFill>
                        <a:latin typeface="Calibri"/>
                        <a:ea typeface="Calibri"/>
                        <a:cs typeface="Calibri"/>
                        <a:sym typeface="Calibri"/>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8775">
                <a:tc>
                  <a:txBody>
                    <a:bodyPr/>
                    <a:lstStyle/>
                    <a:p>
                      <a:pPr indent="0" lvl="0" marL="0" marR="0" rtl="0" algn="l">
                        <a:spcBef>
                          <a:spcPts val="0"/>
                        </a:spcBef>
                        <a:spcAft>
                          <a:spcPts val="0"/>
                        </a:spcAft>
                        <a:buNone/>
                      </a:pPr>
                      <a:r>
                        <a:rPr b="1" lang="en-GB" sz="1900"/>
                        <a:t>Why</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800">
                          <a:latin typeface="Calibri"/>
                          <a:ea typeface="Calibri"/>
                          <a:cs typeface="Calibri"/>
                          <a:sym typeface="Calibri"/>
                        </a:rPr>
                        <a:t>These tools facilitate active participation, ensuring diverse perspectives inform policy deliberations, fostering democratic governance and inclusive decision-making processes.</a:t>
                      </a:r>
                      <a:endParaRPr sz="18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886100">
                <a:tc>
                  <a:txBody>
                    <a:bodyPr/>
                    <a:lstStyle/>
                    <a:p>
                      <a:pPr indent="0" lvl="0" marL="0" marR="0" rtl="0" algn="l">
                        <a:spcBef>
                          <a:spcPts val="0"/>
                        </a:spcBef>
                        <a:spcAft>
                          <a:spcPts val="0"/>
                        </a:spcAft>
                        <a:buNone/>
                      </a:pPr>
                      <a:r>
                        <a:rPr b="1" lang="en-GB" sz="1900"/>
                        <a:t>How?</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800">
                          <a:latin typeface="Calibri"/>
                          <a:ea typeface="Calibri"/>
                          <a:cs typeface="Calibri"/>
                          <a:sym typeface="Calibri"/>
                        </a:rPr>
                        <a:t>Indicative steps:</a:t>
                      </a:r>
                      <a:endParaRPr b="1" sz="1800">
                        <a:latin typeface="Calibri"/>
                        <a:ea typeface="Calibri"/>
                        <a:cs typeface="Calibri"/>
                        <a:sym typeface="Calibri"/>
                      </a:endParaRPr>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Select Online Forums:</a:t>
                      </a:r>
                      <a:endParaRPr b="1" sz="1800"/>
                    </a:p>
                    <a:p>
                      <a:pPr indent="-330200" lvl="1" marL="914400" rtl="0" algn="l">
                        <a:lnSpc>
                          <a:spcPct val="100000"/>
                        </a:lnSpc>
                        <a:spcBef>
                          <a:spcPts val="0"/>
                        </a:spcBef>
                        <a:spcAft>
                          <a:spcPts val="0"/>
                        </a:spcAft>
                        <a:buSzPts val="1800"/>
                        <a:buFont typeface="Calibri"/>
                        <a:buAutoNum type="alphaLcPeriod"/>
                      </a:pPr>
                      <a:r>
                        <a:rPr lang="en-GB" sz="1800"/>
                        <a:t>Host dedicated forums where people can discuss specific topics.</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Social Media Platforms:</a:t>
                      </a:r>
                      <a:endParaRPr b="1" sz="1800"/>
                    </a:p>
                    <a:p>
                      <a:pPr indent="-330200" lvl="1" marL="914400" rtl="0" algn="l">
                        <a:lnSpc>
                          <a:spcPct val="100000"/>
                        </a:lnSpc>
                        <a:spcBef>
                          <a:spcPts val="0"/>
                        </a:spcBef>
                        <a:spcAft>
                          <a:spcPts val="0"/>
                        </a:spcAft>
                        <a:buSzPts val="1800"/>
                        <a:buFont typeface="Calibri"/>
                        <a:buAutoNum type="alphaLcPeriod"/>
                      </a:pPr>
                      <a:r>
                        <a:rPr lang="en-GB" sz="1800"/>
                        <a:t>Utilize social media channels to conduct polls and surveys.</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Online Polls:</a:t>
                      </a:r>
                      <a:endParaRPr b="1" sz="1800"/>
                    </a:p>
                    <a:p>
                      <a:pPr indent="-330200" lvl="1" marL="914400" rtl="0" algn="l">
                        <a:lnSpc>
                          <a:spcPct val="100000"/>
                        </a:lnSpc>
                        <a:spcBef>
                          <a:spcPts val="0"/>
                        </a:spcBef>
                        <a:spcAft>
                          <a:spcPts val="0"/>
                        </a:spcAft>
                        <a:buSzPts val="1800"/>
                        <a:buFont typeface="Calibri"/>
                        <a:buAutoNum type="alphaLcPeriod"/>
                      </a:pPr>
                      <a:r>
                        <a:rPr lang="en-GB" sz="1800"/>
                        <a:t>Simple and quick, online polls on the government website can gauge public sentiment on various issues.</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Online Voting Tools:</a:t>
                      </a:r>
                      <a:endParaRPr b="1" sz="1800"/>
                    </a:p>
                    <a:p>
                      <a:pPr indent="-330200" lvl="1" marL="914400" rtl="0" algn="l">
                        <a:lnSpc>
                          <a:spcPct val="100000"/>
                        </a:lnSpc>
                        <a:spcBef>
                          <a:spcPts val="0"/>
                        </a:spcBef>
                        <a:spcAft>
                          <a:spcPts val="0"/>
                        </a:spcAft>
                        <a:buSzPts val="1800"/>
                        <a:buFont typeface="Calibri"/>
                        <a:buAutoNum type="alphaLcPeriod"/>
                      </a:pPr>
                      <a:r>
                        <a:rPr lang="en-GB" sz="1800"/>
                        <a:t>Implement secure online voting systems for non-binding national decisions.</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Online Petition Tools:</a:t>
                      </a:r>
                      <a:endParaRPr b="1" sz="1800"/>
                    </a:p>
                    <a:p>
                      <a:pPr indent="-330200" lvl="1" marL="914400" rtl="0" algn="l">
                        <a:lnSpc>
                          <a:spcPct val="100000"/>
                        </a:lnSpc>
                        <a:spcBef>
                          <a:spcPts val="0"/>
                        </a:spcBef>
                        <a:spcAft>
                          <a:spcPts val="0"/>
                        </a:spcAft>
                        <a:buSzPts val="1800"/>
                        <a:buFont typeface="Calibri"/>
                        <a:buAutoNum type="alphaLcPeriod"/>
                      </a:pPr>
                      <a:r>
                        <a:rPr lang="en-GB" sz="1800"/>
                        <a:t>Allow people to create and sign petitions online.</a:t>
                      </a:r>
                      <a:endParaRPr sz="1800"/>
                    </a:p>
                    <a:p>
                      <a:pPr indent="0" lvl="0" marL="0" rtl="0" algn="l">
                        <a:lnSpc>
                          <a:spcPct val="100000"/>
                        </a:lnSpc>
                        <a:spcBef>
                          <a:spcPts val="0"/>
                        </a:spcBef>
                        <a:spcAft>
                          <a:spcPts val="0"/>
                        </a:spcAft>
                        <a:buNone/>
                      </a:pPr>
                      <a:r>
                        <a:rPr lang="en-GB" sz="1800">
                          <a:latin typeface="Calibri"/>
                          <a:ea typeface="Calibri"/>
                          <a:cs typeface="Calibri"/>
                          <a:sym typeface="Calibri"/>
                        </a:rPr>
                        <a:t>Check out</a:t>
                      </a:r>
                      <a:r>
                        <a:rPr lang="en-GB" sz="1800">
                          <a:uFill>
                            <a:noFill/>
                          </a:uFill>
                          <a:latin typeface="Calibri"/>
                          <a:ea typeface="Calibri"/>
                          <a:cs typeface="Calibri"/>
                          <a:sym typeface="Calibri"/>
                          <a:hlinkClick r:id="rId4"/>
                        </a:rPr>
                        <a:t> </a:t>
                      </a:r>
                      <a:r>
                        <a:rPr lang="en-GB" sz="1800" u="sng">
                          <a:solidFill>
                            <a:schemeClr val="hlink"/>
                          </a:solidFill>
                          <a:latin typeface="Calibri"/>
                          <a:ea typeface="Calibri"/>
                          <a:cs typeface="Calibri"/>
                          <a:sym typeface="Calibri"/>
                          <a:hlinkClick r:id="rId5"/>
                        </a:rPr>
                        <a:t>UN DESA’ paper on E-participation</a:t>
                      </a:r>
                      <a:r>
                        <a:rPr lang="en-GB" sz="1800" u="sng">
                          <a:solidFill>
                            <a:schemeClr val="hlink"/>
                          </a:solidFill>
                          <a:latin typeface="Calibri"/>
                          <a:ea typeface="Calibri"/>
                          <a:cs typeface="Calibri"/>
                          <a:sym typeface="Calibri"/>
                        </a:rPr>
                        <a:t> </a:t>
                      </a:r>
                      <a:r>
                        <a:rPr lang="en-GB" sz="1800">
                          <a:latin typeface="Calibri"/>
                          <a:ea typeface="Calibri"/>
                          <a:cs typeface="Calibri"/>
                          <a:sym typeface="Calibri"/>
                        </a:rPr>
                        <a:t>or the</a:t>
                      </a:r>
                      <a:r>
                        <a:rPr lang="en-GB" sz="1800">
                          <a:uFill>
                            <a:noFill/>
                          </a:uFill>
                          <a:latin typeface="Calibri"/>
                          <a:ea typeface="Calibri"/>
                          <a:cs typeface="Calibri"/>
                          <a:sym typeface="Calibri"/>
                          <a:hlinkClick r:id="rId6"/>
                        </a:rPr>
                        <a:t> </a:t>
                      </a:r>
                      <a:r>
                        <a:rPr lang="en-GB" sz="1800" u="sng">
                          <a:solidFill>
                            <a:schemeClr val="hlink"/>
                          </a:solidFill>
                          <a:latin typeface="Calibri"/>
                          <a:ea typeface="Calibri"/>
                          <a:cs typeface="Calibri"/>
                          <a:sym typeface="Calibri"/>
                          <a:hlinkClick r:id="rId7"/>
                        </a:rPr>
                        <a:t>OECD’s</a:t>
                      </a:r>
                      <a:endParaRPr sz="1800" u="sng">
                        <a:solidFill>
                          <a:schemeClr val="hlink"/>
                        </a:solidFill>
                        <a:latin typeface="Calibri"/>
                        <a:ea typeface="Calibri"/>
                        <a:cs typeface="Calibri"/>
                        <a:sym typeface="Calibri"/>
                      </a:endParaRPr>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6718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8"/>
                        </a:rPr>
                        <a:t>Slovenia’s</a:t>
                      </a:r>
                      <a:r>
                        <a:rPr lang="en-GB" sz="1800"/>
                        <a:t> proposals for regulations page</a:t>
                      </a:r>
                      <a:endParaRPr sz="1800"/>
                    </a:p>
                    <a:p>
                      <a:pPr indent="0" lvl="0" marL="0" marR="0" rtl="0" algn="r">
                        <a:lnSpc>
                          <a:spcPct val="100000"/>
                        </a:lnSpc>
                        <a:spcBef>
                          <a:spcPts val="0"/>
                        </a:spcBef>
                        <a:spcAft>
                          <a:spcPts val="0"/>
                        </a:spcAft>
                        <a:buClr>
                          <a:srgbClr val="0070C0"/>
                        </a:buClr>
                        <a:buSzPts val="1900"/>
                        <a:buFont typeface="Helvetica Neue"/>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9"/>
                        </a:rPr>
                        <a:t>here</a:t>
                      </a:r>
                      <a:endParaRPr/>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07" name="Google Shape;907;g2d3a82ef00d_11_1431"/>
          <p:cNvPicPr preferRelativeResize="0"/>
          <p:nvPr/>
        </p:nvPicPr>
        <p:blipFill>
          <a:blip r:embed="rId10">
            <a:alphaModFix/>
          </a:blip>
          <a:stretch>
            <a:fillRect/>
          </a:stretch>
        </p:blipFill>
        <p:spPr>
          <a:xfrm>
            <a:off x="462850" y="6149625"/>
            <a:ext cx="708375" cy="7083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pic>
        <p:nvPicPr>
          <p:cNvPr id="912" name="Google Shape;912;g2d3a82ef00d_11_1437"/>
          <p:cNvPicPr preferRelativeResize="0"/>
          <p:nvPr/>
        </p:nvPicPr>
        <p:blipFill rotWithShape="1">
          <a:blip r:embed="rId3">
            <a:alphaModFix/>
          </a:blip>
          <a:srcRect b="0" l="0" r="0" t="0"/>
          <a:stretch/>
        </p:blipFill>
        <p:spPr>
          <a:xfrm>
            <a:off x="-2" y="126995"/>
            <a:ext cx="2719724" cy="493003"/>
          </a:xfrm>
          <a:prstGeom prst="rect">
            <a:avLst/>
          </a:prstGeom>
          <a:noFill/>
          <a:ln>
            <a:noFill/>
          </a:ln>
        </p:spPr>
      </p:pic>
      <p:sp>
        <p:nvSpPr>
          <p:cNvPr id="913" name="Google Shape;913;g2d3a82ef00d_11_1437"/>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4. Open government data portal (</a:t>
            </a:r>
            <a:r>
              <a:rPr lang="en-GB" sz="2700">
                <a:solidFill>
                  <a:schemeClr val="dk1"/>
                </a:solidFill>
                <a:latin typeface="Helvetica Neue"/>
                <a:ea typeface="Helvetica Neue"/>
                <a:cs typeface="Helvetica Neue"/>
                <a:sym typeface="Helvetica Neue"/>
              </a:rPr>
              <a:t>#037)</a:t>
            </a:r>
            <a:endParaRPr sz="2700">
              <a:latin typeface="Helvetica Neue"/>
              <a:ea typeface="Helvetica Neue"/>
              <a:cs typeface="Helvetica Neue"/>
              <a:sym typeface="Helvetica Neue"/>
            </a:endParaRPr>
          </a:p>
        </p:txBody>
      </p:sp>
      <p:graphicFrame>
        <p:nvGraphicFramePr>
          <p:cNvPr id="914" name="Google Shape;914;g2d3a82ef00d_11_1437"/>
          <p:cNvGraphicFramePr/>
          <p:nvPr/>
        </p:nvGraphicFramePr>
        <p:xfrm>
          <a:off x="-25" y="709517"/>
          <a:ext cx="3000000" cy="3000000"/>
        </p:xfrm>
        <a:graphic>
          <a:graphicData uri="http://schemas.openxmlformats.org/drawingml/2006/table">
            <a:tbl>
              <a:tblPr bandRow="1" firstRow="1">
                <a:noFill/>
                <a:tableStyleId>{2123EC9F-B434-4D28-8D55-F346F87FAE27}</a:tableStyleId>
              </a:tblPr>
              <a:tblGrid>
                <a:gridCol w="1665075"/>
                <a:gridCol w="10526975"/>
              </a:tblGrid>
              <a:tr h="6085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latin typeface="Calibri"/>
                          <a:ea typeface="Calibri"/>
                          <a:cs typeface="Calibri"/>
                          <a:sym typeface="Calibri"/>
                        </a:rPr>
                        <a:t>The provision of </a:t>
                      </a:r>
                      <a:r>
                        <a:rPr lang="en-GB" sz="1700">
                          <a:solidFill>
                            <a:srgbClr val="FFFFFF"/>
                          </a:solidFill>
                        </a:rPr>
                        <a:t>an open government data portal, on a national level portal or at any other government/ministry websites including Statistics offices. Open Data Portal means a sub-website within the Government Website, where Government datasets are made available to the public in machine readable format.</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87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Crucial for promoting transparency, empowering individuals, and fostering innovation by providing easy access to valuable government datasets in a machine-readable format.</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8861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Establish a Dedicated Portal: </a:t>
                      </a:r>
                      <a:endParaRPr b="1" sz="1700"/>
                    </a:p>
                    <a:p>
                      <a:pPr indent="-323850" lvl="1" marL="914400" rtl="0" algn="l">
                        <a:spcBef>
                          <a:spcPts val="0"/>
                        </a:spcBef>
                        <a:spcAft>
                          <a:spcPts val="0"/>
                        </a:spcAft>
                        <a:buSzPts val="1700"/>
                        <a:buFont typeface="Calibri"/>
                        <a:buAutoNum type="alphaLcPeriod"/>
                      </a:pPr>
                      <a:r>
                        <a:rPr lang="en-GB" sz="1700"/>
                        <a:t>Create a separate section within the national government portal specifically or a dedicated government portal for hosting open government data.</a:t>
                      </a:r>
                      <a:endParaRPr sz="1700"/>
                    </a:p>
                    <a:p>
                      <a:pPr indent="-323850" lvl="0" marL="457200" rtl="0" algn="l">
                        <a:spcBef>
                          <a:spcPts val="0"/>
                        </a:spcBef>
                        <a:spcAft>
                          <a:spcPts val="0"/>
                        </a:spcAft>
                        <a:buSzPts val="1700"/>
                        <a:buFont typeface="Calibri"/>
                        <a:buAutoNum type="arabicPeriod"/>
                      </a:pPr>
                      <a:r>
                        <a:rPr b="1" lang="en-GB" sz="1700"/>
                        <a:t>Identify Relevant Datasets: </a:t>
                      </a:r>
                      <a:endParaRPr b="1" sz="1700"/>
                    </a:p>
                    <a:p>
                      <a:pPr indent="-323850" lvl="1" marL="914400" rtl="0" algn="l">
                        <a:spcBef>
                          <a:spcPts val="0"/>
                        </a:spcBef>
                        <a:spcAft>
                          <a:spcPts val="0"/>
                        </a:spcAft>
                        <a:buSzPts val="1700"/>
                        <a:buFont typeface="Calibri"/>
                        <a:buAutoNum type="alphaLcPeriod"/>
                      </a:pPr>
                      <a:r>
                        <a:rPr lang="en-GB" sz="1700"/>
                        <a:t>Determine which government datasets are suitable for publication on the open data portal.</a:t>
                      </a:r>
                      <a:endParaRPr sz="1700"/>
                    </a:p>
                    <a:p>
                      <a:pPr indent="-323850" lvl="0" marL="457200" rtl="0" algn="l">
                        <a:spcBef>
                          <a:spcPts val="0"/>
                        </a:spcBef>
                        <a:spcAft>
                          <a:spcPts val="0"/>
                        </a:spcAft>
                        <a:buSzPts val="1700"/>
                        <a:buFont typeface="Calibri"/>
                        <a:buAutoNum type="arabicPeriod"/>
                      </a:pPr>
                      <a:r>
                        <a:rPr b="1" lang="en-GB" sz="1700"/>
                        <a:t>Ensure Data Accessibility: </a:t>
                      </a:r>
                      <a:endParaRPr b="1" sz="1700"/>
                    </a:p>
                    <a:p>
                      <a:pPr indent="-323850" lvl="1" marL="914400" rtl="0" algn="l">
                        <a:spcBef>
                          <a:spcPts val="0"/>
                        </a:spcBef>
                        <a:spcAft>
                          <a:spcPts val="0"/>
                        </a:spcAft>
                        <a:buSzPts val="1700"/>
                        <a:buFont typeface="Calibri"/>
                        <a:buAutoNum type="alphaLcPeriod"/>
                      </a:pPr>
                      <a:r>
                        <a:rPr lang="en-GB" sz="1700"/>
                        <a:t>Publish datasets in machine-readable formats such as CSV, JSON, or XML to enable easy access.</a:t>
                      </a:r>
                      <a:endParaRPr sz="1700"/>
                    </a:p>
                    <a:p>
                      <a:pPr indent="-323850" lvl="0" marL="457200" rtl="0" algn="l">
                        <a:spcBef>
                          <a:spcPts val="0"/>
                        </a:spcBef>
                        <a:spcAft>
                          <a:spcPts val="0"/>
                        </a:spcAft>
                        <a:buSzPts val="1700"/>
                        <a:buFont typeface="Calibri"/>
                        <a:buAutoNum type="arabicPeriod"/>
                      </a:pPr>
                      <a:r>
                        <a:rPr b="1" lang="en-GB" sz="1700"/>
                        <a:t>Provide Metadata and Documentation: </a:t>
                      </a:r>
                      <a:endParaRPr b="1" sz="1700"/>
                    </a:p>
                    <a:p>
                      <a:pPr indent="-323850" lvl="1" marL="914400" rtl="0" algn="l">
                        <a:spcBef>
                          <a:spcPts val="0"/>
                        </a:spcBef>
                        <a:spcAft>
                          <a:spcPts val="0"/>
                        </a:spcAft>
                        <a:buSzPts val="1700"/>
                        <a:buFont typeface="Calibri"/>
                        <a:buAutoNum type="alphaLcPeriod"/>
                      </a:pPr>
                      <a:r>
                        <a:rPr lang="en-GB" sz="1700"/>
                        <a:t>Accompany each dataset with comprehensive metadata and documentation, including descriptions, data dictionaries, and usage guidelines to enhance understanding and usability.</a:t>
                      </a:r>
                      <a:endParaRPr sz="1700"/>
                    </a:p>
                    <a:p>
                      <a:pPr indent="-323850" lvl="0" marL="457200" rtl="0" algn="l">
                        <a:spcBef>
                          <a:spcPts val="0"/>
                        </a:spcBef>
                        <a:spcAft>
                          <a:spcPts val="0"/>
                        </a:spcAft>
                        <a:buSzPts val="1700"/>
                        <a:buFont typeface="Calibri"/>
                        <a:buAutoNum type="arabicPeriod"/>
                      </a:pPr>
                      <a:r>
                        <a:rPr b="1" lang="en-GB" sz="1700"/>
                        <a:t>Implement Regular Updates: </a:t>
                      </a:r>
                      <a:endParaRPr b="1" sz="1700"/>
                    </a:p>
                    <a:p>
                      <a:pPr indent="-323850" lvl="1" marL="914400" rtl="0" algn="l">
                        <a:spcBef>
                          <a:spcPts val="0"/>
                        </a:spcBef>
                        <a:spcAft>
                          <a:spcPts val="0"/>
                        </a:spcAft>
                        <a:buSzPts val="1700"/>
                        <a:buFont typeface="Calibri"/>
                        <a:buAutoNum type="alphaLcPeriod"/>
                      </a:pPr>
                      <a:r>
                        <a:rPr lang="en-GB" sz="1700"/>
                        <a:t>Commit to regularly updating and expanding the open data portal with new datasets and revisions.</a:t>
                      </a:r>
                      <a:endParaRPr sz="1700"/>
                    </a:p>
                    <a:p>
                      <a:pPr indent="0" lvl="0" marL="0" rtl="0" algn="l">
                        <a:lnSpc>
                          <a:spcPct val="115000"/>
                        </a:lnSpc>
                        <a:spcBef>
                          <a:spcPts val="0"/>
                        </a:spcBef>
                        <a:spcAft>
                          <a:spcPts val="0"/>
                        </a:spcAft>
                        <a:buNone/>
                      </a:pPr>
                      <a:r>
                        <a:rPr lang="en-GB" sz="1700">
                          <a:latin typeface="Arial"/>
                          <a:ea typeface="Arial"/>
                          <a:cs typeface="Arial"/>
                          <a:sym typeface="Arial"/>
                        </a:rPr>
                        <a:t>Check out</a:t>
                      </a:r>
                      <a:r>
                        <a:rPr lang="en-GB" sz="1700">
                          <a:uFill>
                            <a:noFill/>
                          </a:uFill>
                          <a:latin typeface="Arial"/>
                          <a:ea typeface="Arial"/>
                          <a:cs typeface="Arial"/>
                          <a:sym typeface="Arial"/>
                          <a:hlinkClick r:id="rId4"/>
                        </a:rPr>
                        <a:t> </a:t>
                      </a:r>
                      <a:r>
                        <a:rPr lang="en-GB" sz="1700" u="sng">
                          <a:solidFill>
                            <a:schemeClr val="hlink"/>
                          </a:solidFill>
                          <a:latin typeface="Arial"/>
                          <a:ea typeface="Arial"/>
                          <a:cs typeface="Arial"/>
                          <a:sym typeface="Arial"/>
                          <a:hlinkClick r:id="rId5"/>
                        </a:rPr>
                        <a:t>UNDP’s Open Government Data Policies and Practices</a:t>
                      </a:r>
                      <a:r>
                        <a:rPr lang="en-GB" sz="1700">
                          <a:latin typeface="Arial"/>
                          <a:ea typeface="Arial"/>
                          <a:cs typeface="Arial"/>
                          <a:sym typeface="Arial"/>
                        </a:rPr>
                        <a:t> with select country cases guide</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6718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Estonia’s</a:t>
                      </a:r>
                      <a:r>
                        <a:rPr lang="en-GB" sz="1700"/>
                        <a:t> open data portal</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15" name="Google Shape;915;g2d3a82ef00d_11_1437"/>
          <p:cNvPicPr preferRelativeResize="0"/>
          <p:nvPr/>
        </p:nvPicPr>
        <p:blipFill rotWithShape="1">
          <a:blip r:embed="rId8">
            <a:alphaModFix/>
          </a:blip>
          <a:srcRect b="0" l="0" r="0" t="0"/>
          <a:stretch/>
        </p:blipFill>
        <p:spPr>
          <a:xfrm>
            <a:off x="349566" y="6233151"/>
            <a:ext cx="975359" cy="62483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g2d3a82ef00d_11_1443"/>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21" name="Google Shape;921;g2d3a82ef00d_11_1443"/>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5. New open datasets requests (#040)</a:t>
            </a:r>
            <a:endParaRPr sz="2700">
              <a:latin typeface="Helvetica Neue"/>
              <a:ea typeface="Helvetica Neue"/>
              <a:cs typeface="Helvetica Neue"/>
              <a:sym typeface="Helvetica Neue"/>
            </a:endParaRPr>
          </a:p>
        </p:txBody>
      </p:sp>
      <p:graphicFrame>
        <p:nvGraphicFramePr>
          <p:cNvPr id="922" name="Google Shape;922;g2d3a82ef00d_11_1443"/>
          <p:cNvGraphicFramePr/>
          <p:nvPr/>
        </p:nvGraphicFramePr>
        <p:xfrm>
          <a:off x="0" y="709517"/>
          <a:ext cx="3000000" cy="3000000"/>
        </p:xfrm>
        <a:graphic>
          <a:graphicData uri="http://schemas.openxmlformats.org/drawingml/2006/table">
            <a:tbl>
              <a:tblPr bandRow="1" firstRow="1">
                <a:noFill/>
                <a:tableStyleId>{2123EC9F-B434-4D28-8D55-F346F87FAE27}</a:tableStyleId>
              </a:tblPr>
              <a:tblGrid>
                <a:gridCol w="1636875"/>
                <a:gridCol w="10555175"/>
              </a:tblGrid>
              <a:tr h="6085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latin typeface="Calibri"/>
                          <a:ea typeface="Calibri"/>
                          <a:cs typeface="Calibri"/>
                          <a:sym typeface="Calibri"/>
                        </a:rPr>
                        <a:t>The </a:t>
                      </a:r>
                      <a:r>
                        <a:rPr lang="en-GB" sz="1700">
                          <a:solidFill>
                            <a:srgbClr val="FFFFFF"/>
                          </a:solidFill>
                        </a:rPr>
                        <a:t>ability for users to request</a:t>
                      </a:r>
                      <a:r>
                        <a:rPr lang="en-GB" sz="1700">
                          <a:solidFill>
                            <a:srgbClr val="FFFFFF"/>
                          </a:solidFill>
                          <a:latin typeface="Calibri"/>
                          <a:ea typeface="Calibri"/>
                          <a:cs typeface="Calibri"/>
                          <a:sym typeface="Calibri"/>
                        </a:rPr>
                        <a:t> </a:t>
                      </a:r>
                      <a:r>
                        <a:rPr lang="en-GB" sz="1700">
                          <a:solidFill>
                            <a:srgbClr val="FFFFFF"/>
                          </a:solidFill>
                        </a:rPr>
                        <a:t>new open datasets be made available online either on the data portal or elsewhere in government websites. </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87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Essential for fostering collaboration between the government and individuals, promoting transparency, and ensuring that available data aligns with the needs and interests of the public.</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8861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Establish a Request Submission Mechanism: </a:t>
                      </a:r>
                      <a:endParaRPr b="1" sz="1700"/>
                    </a:p>
                    <a:p>
                      <a:pPr indent="-323850" lvl="1" marL="914400" rtl="0" algn="l">
                        <a:spcBef>
                          <a:spcPts val="0"/>
                        </a:spcBef>
                        <a:spcAft>
                          <a:spcPts val="0"/>
                        </a:spcAft>
                        <a:buSzPts val="1700"/>
                        <a:buFont typeface="Calibri"/>
                        <a:buAutoNum type="alphaLcPeriod"/>
                      </a:pPr>
                      <a:r>
                        <a:rPr lang="en-GB" sz="1700"/>
                        <a:t>Implement a dedicated online form or portal section where users can submit requests for open datasets.</a:t>
                      </a:r>
                      <a:endParaRPr sz="1700"/>
                    </a:p>
                    <a:p>
                      <a:pPr indent="-323850" lvl="0" marL="457200" rtl="0" algn="l">
                        <a:spcBef>
                          <a:spcPts val="0"/>
                        </a:spcBef>
                        <a:spcAft>
                          <a:spcPts val="0"/>
                        </a:spcAft>
                        <a:buSzPts val="1700"/>
                        <a:buFont typeface="Calibri"/>
                        <a:buAutoNum type="arabicPeriod"/>
                      </a:pPr>
                      <a:r>
                        <a:rPr b="1" lang="en-GB" sz="1700"/>
                        <a:t>Define Submission Guidelines:</a:t>
                      </a:r>
                      <a:r>
                        <a:rPr lang="en-GB" sz="1700"/>
                        <a:t> </a:t>
                      </a:r>
                      <a:endParaRPr sz="1700"/>
                    </a:p>
                    <a:p>
                      <a:pPr indent="-323850" lvl="1" marL="914400" rtl="0" algn="l">
                        <a:spcBef>
                          <a:spcPts val="0"/>
                        </a:spcBef>
                        <a:spcAft>
                          <a:spcPts val="0"/>
                        </a:spcAft>
                        <a:buSzPts val="1700"/>
                        <a:buFont typeface="Calibri"/>
                        <a:buAutoNum type="alphaLcPeriod"/>
                      </a:pPr>
                      <a:r>
                        <a:rPr lang="en-GB" sz="1700"/>
                        <a:t>Provide clear instructions on how users should submit their dataset requests.</a:t>
                      </a:r>
                      <a:endParaRPr sz="1700"/>
                    </a:p>
                    <a:p>
                      <a:pPr indent="-323850" lvl="0" marL="457200" rtl="0" algn="l">
                        <a:spcBef>
                          <a:spcPts val="0"/>
                        </a:spcBef>
                        <a:spcAft>
                          <a:spcPts val="0"/>
                        </a:spcAft>
                        <a:buSzPts val="1700"/>
                        <a:buFont typeface="Calibri"/>
                        <a:buAutoNum type="arabicPeriod"/>
                      </a:pPr>
                      <a:r>
                        <a:rPr b="1" lang="en-GB" sz="1700"/>
                        <a:t>Streamline Review and Approval Process:</a:t>
                      </a:r>
                      <a:r>
                        <a:rPr lang="en-GB" sz="1700"/>
                        <a:t> </a:t>
                      </a:r>
                      <a:endParaRPr sz="1700"/>
                    </a:p>
                    <a:p>
                      <a:pPr indent="-323850" lvl="1" marL="914400" rtl="0" algn="l">
                        <a:spcBef>
                          <a:spcPts val="0"/>
                        </a:spcBef>
                        <a:spcAft>
                          <a:spcPts val="0"/>
                        </a:spcAft>
                        <a:buSzPts val="1700"/>
                        <a:buFont typeface="Calibri"/>
                        <a:buAutoNum type="alphaLcPeriod"/>
                      </a:pPr>
                      <a:r>
                        <a:rPr lang="en-GB" sz="1700"/>
                        <a:t>Develop a standardized procedure for reviewing and approving dataset requests, involving relevant government departments or agencies to assess feasibility and relevance.</a:t>
                      </a:r>
                      <a:endParaRPr sz="1700"/>
                    </a:p>
                    <a:p>
                      <a:pPr indent="-323850" lvl="0" marL="457200" rtl="0" algn="l">
                        <a:spcBef>
                          <a:spcPts val="0"/>
                        </a:spcBef>
                        <a:spcAft>
                          <a:spcPts val="0"/>
                        </a:spcAft>
                        <a:buSzPts val="1700"/>
                        <a:buFont typeface="Calibri"/>
                        <a:buAutoNum type="arabicPeriod"/>
                      </a:pPr>
                      <a:r>
                        <a:rPr b="1" lang="en-GB" sz="1700"/>
                        <a:t>Communicate Progress and Outcomes: </a:t>
                      </a:r>
                      <a:endParaRPr b="1" sz="1700"/>
                    </a:p>
                    <a:p>
                      <a:pPr indent="-323850" lvl="1" marL="914400" rtl="0" algn="l">
                        <a:spcBef>
                          <a:spcPts val="0"/>
                        </a:spcBef>
                        <a:spcAft>
                          <a:spcPts val="0"/>
                        </a:spcAft>
                        <a:buSzPts val="1700"/>
                        <a:buFont typeface="Calibri"/>
                        <a:buAutoNum type="alphaLcPeriod"/>
                      </a:pPr>
                      <a:r>
                        <a:rPr lang="en-GB" sz="1700"/>
                        <a:t>Keep users informed about the status of their dataset requests, including updates on the review process, approvals, and timelines for dataset publication.</a:t>
                      </a:r>
                      <a:endParaRPr sz="1700"/>
                    </a:p>
                    <a:p>
                      <a:pPr indent="-323850" lvl="0" marL="457200" rtl="0" algn="l">
                        <a:spcBef>
                          <a:spcPts val="0"/>
                        </a:spcBef>
                        <a:spcAft>
                          <a:spcPts val="0"/>
                        </a:spcAft>
                        <a:buSzPts val="1700"/>
                        <a:buFont typeface="Calibri"/>
                        <a:buAutoNum type="arabicPeriod"/>
                      </a:pPr>
                      <a:r>
                        <a:rPr b="1" lang="en-GB" sz="1700"/>
                        <a:t>Act on User Feedback: </a:t>
                      </a:r>
                      <a:endParaRPr b="1" sz="1700"/>
                    </a:p>
                    <a:p>
                      <a:pPr indent="-323850" lvl="1" marL="914400" rtl="0" algn="l">
                        <a:spcBef>
                          <a:spcPts val="0"/>
                        </a:spcBef>
                        <a:spcAft>
                          <a:spcPts val="0"/>
                        </a:spcAft>
                        <a:buSzPts val="1700"/>
                        <a:buFont typeface="Calibri"/>
                        <a:buAutoNum type="alphaLcPeriod"/>
                      </a:pPr>
                      <a:r>
                        <a:rPr lang="en-GB" sz="1700"/>
                        <a:t>Consider user feedback and requests as valuable input for prioritizing dataset releases and improving the overall openness and accessibility of government data.</a:t>
                      </a:r>
                      <a:endParaRPr sz="1700"/>
                    </a:p>
                    <a:p>
                      <a:pPr indent="0" lvl="0" marL="0" rtl="0" algn="l">
                        <a:lnSpc>
                          <a:spcPct val="115000"/>
                        </a:lnSpc>
                        <a:spcBef>
                          <a:spcPts val="0"/>
                        </a:spcBef>
                        <a:spcAft>
                          <a:spcPts val="0"/>
                        </a:spcAft>
                        <a:buNone/>
                      </a:pPr>
                      <a:r>
                        <a:rPr lang="en-GB" sz="1700">
                          <a:latin typeface="Arial"/>
                          <a:ea typeface="Arial"/>
                          <a:cs typeface="Arial"/>
                          <a:sym typeface="Arial"/>
                        </a:rPr>
                        <a:t>Check out</a:t>
                      </a:r>
                      <a:r>
                        <a:rPr lang="en-GB" sz="1700">
                          <a:uFill>
                            <a:noFill/>
                          </a:uFill>
                          <a:latin typeface="Arial"/>
                          <a:ea typeface="Arial"/>
                          <a:cs typeface="Arial"/>
                          <a:sym typeface="Arial"/>
                          <a:hlinkClick r:id="rId4"/>
                        </a:rPr>
                        <a:t> </a:t>
                      </a:r>
                      <a:r>
                        <a:rPr lang="en-GB" sz="1700" u="sng">
                          <a:solidFill>
                            <a:schemeClr val="hlink"/>
                          </a:solidFill>
                          <a:latin typeface="Arial"/>
                          <a:ea typeface="Arial"/>
                          <a:cs typeface="Arial"/>
                          <a:sym typeface="Arial"/>
                          <a:hlinkClick r:id="rId5"/>
                        </a:rPr>
                        <a:t>UNDP’s Open Government Data Policies and Practices</a:t>
                      </a:r>
                      <a:r>
                        <a:rPr lang="en-GB" sz="1700">
                          <a:latin typeface="Arial"/>
                          <a:ea typeface="Arial"/>
                          <a:cs typeface="Arial"/>
                          <a:sym typeface="Arial"/>
                        </a:rPr>
                        <a:t> with select country cases guide</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6718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Israel’s</a:t>
                      </a:r>
                      <a:r>
                        <a:rPr lang="en-GB" sz="1700"/>
                        <a:t> page for new open datasets requests</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23" name="Google Shape;923;g2d3a82ef00d_11_1443"/>
          <p:cNvPicPr preferRelativeResize="0"/>
          <p:nvPr/>
        </p:nvPicPr>
        <p:blipFill>
          <a:blip r:embed="rId8">
            <a:alphaModFix/>
          </a:blip>
          <a:stretch>
            <a:fillRect/>
          </a:stretch>
        </p:blipFill>
        <p:spPr>
          <a:xfrm>
            <a:off x="420475" y="6079075"/>
            <a:ext cx="778925" cy="7789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pic>
        <p:nvPicPr>
          <p:cNvPr id="928" name="Google Shape;928;g2d3a82ef00d_11_1449"/>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29" name="Google Shape;929;g2d3a82ef00d_11_1449"/>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6. Open Government Data events (#042)</a:t>
            </a:r>
            <a:endParaRPr sz="2700">
              <a:latin typeface="Helvetica Neue"/>
              <a:ea typeface="Helvetica Neue"/>
              <a:cs typeface="Helvetica Neue"/>
              <a:sym typeface="Helvetica Neue"/>
            </a:endParaRPr>
          </a:p>
        </p:txBody>
      </p:sp>
      <p:graphicFrame>
        <p:nvGraphicFramePr>
          <p:cNvPr id="930" name="Google Shape;930;g2d3a82ef00d_11_1449"/>
          <p:cNvGraphicFramePr/>
          <p:nvPr/>
        </p:nvGraphicFramePr>
        <p:xfrm>
          <a:off x="0" y="709517"/>
          <a:ext cx="3000000" cy="3000000"/>
        </p:xfrm>
        <a:graphic>
          <a:graphicData uri="http://schemas.openxmlformats.org/drawingml/2006/table">
            <a:tbl>
              <a:tblPr bandRow="1" firstRow="1">
                <a:noFill/>
                <a:tableStyleId>{2123EC9F-B434-4D28-8D55-F346F87FAE27}</a:tableStyleId>
              </a:tblPr>
              <a:tblGrid>
                <a:gridCol w="1806225"/>
                <a:gridCol w="10385825"/>
              </a:tblGrid>
              <a:tr h="608575">
                <a:tc>
                  <a:txBody>
                    <a:bodyPr/>
                    <a:lstStyle/>
                    <a:p>
                      <a:pPr indent="0" lvl="0" marL="0" marR="0" rtl="0" algn="l">
                        <a:spcBef>
                          <a:spcPts val="0"/>
                        </a:spcBef>
                        <a:spcAft>
                          <a:spcPts val="0"/>
                        </a:spcAft>
                        <a:buNone/>
                      </a:pPr>
                      <a:r>
                        <a:rPr b="1" lang="en-GB" sz="1900"/>
                        <a:t>What </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800">
                          <a:solidFill>
                            <a:srgbClr val="FFFFFF"/>
                          </a:solidFill>
                        </a:rPr>
                        <a:t>Information about the organization of competitions/hackathons/events around the use of open government data. This includes those that may not be organized, but are promoted/encouraged, etc. by the government, e.g. technology parks.</a:t>
                      </a:r>
                      <a:endParaRPr sz="18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8775">
                <a:tc>
                  <a:txBody>
                    <a:bodyPr/>
                    <a:lstStyle/>
                    <a:p>
                      <a:pPr indent="0" lvl="0" marL="0" marR="0" rtl="0" algn="l">
                        <a:spcBef>
                          <a:spcPts val="0"/>
                        </a:spcBef>
                        <a:spcAft>
                          <a:spcPts val="0"/>
                        </a:spcAft>
                        <a:buNone/>
                      </a:pPr>
                      <a:r>
                        <a:rPr b="1" lang="en-GB" sz="1900"/>
                        <a:t>Why</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800"/>
                        <a:t>Crucial for fostering innovation, collaboration, and engagement within the country, while promoting transparency and leveraging technology for social and economic development.</a:t>
                      </a:r>
                      <a:endParaRPr sz="18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886100">
                <a:tc>
                  <a:txBody>
                    <a:bodyPr/>
                    <a:lstStyle/>
                    <a:p>
                      <a:pPr indent="0" lvl="0" marL="0" marR="0" rtl="0" algn="l">
                        <a:spcBef>
                          <a:spcPts val="0"/>
                        </a:spcBef>
                        <a:spcAft>
                          <a:spcPts val="0"/>
                        </a:spcAft>
                        <a:buNone/>
                      </a:pPr>
                      <a:r>
                        <a:rPr b="1" lang="en-GB" sz="1900"/>
                        <a:t>How?</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800">
                          <a:latin typeface="Calibri"/>
                          <a:ea typeface="Calibri"/>
                          <a:cs typeface="Calibri"/>
                          <a:sym typeface="Calibri"/>
                        </a:rPr>
                        <a:t>Indicative steps:</a:t>
                      </a:r>
                      <a:endParaRPr b="1" sz="1800">
                        <a:latin typeface="Calibri"/>
                        <a:ea typeface="Calibri"/>
                        <a:cs typeface="Calibri"/>
                        <a:sym typeface="Calibri"/>
                      </a:endParaRPr>
                    </a:p>
                    <a:p>
                      <a:pPr indent="-330200" lvl="0" marL="457200" rtl="0" algn="l">
                        <a:spcBef>
                          <a:spcPts val="0"/>
                        </a:spcBef>
                        <a:spcAft>
                          <a:spcPts val="0"/>
                        </a:spcAft>
                        <a:buSzPts val="1800"/>
                        <a:buFont typeface="Calibri"/>
                        <a:buAutoNum type="arabicPeriod"/>
                      </a:pPr>
                      <a:r>
                        <a:rPr b="1" lang="en-GB" sz="1800"/>
                        <a:t>Create a Dedicated Section: </a:t>
                      </a:r>
                      <a:endParaRPr b="1" sz="1800"/>
                    </a:p>
                    <a:p>
                      <a:pPr indent="-330200" lvl="1" marL="914400" rtl="0" algn="l">
                        <a:spcBef>
                          <a:spcPts val="0"/>
                        </a:spcBef>
                        <a:spcAft>
                          <a:spcPts val="0"/>
                        </a:spcAft>
                        <a:buSzPts val="1800"/>
                        <a:buFont typeface="Calibri"/>
                        <a:buAutoNum type="alphaLcPeriod"/>
                      </a:pPr>
                      <a:r>
                        <a:rPr lang="en-GB" sz="1800"/>
                        <a:t>Establish a specific section within the national government portal to showcase information about competitions, hackathons, and events related to open government data.</a:t>
                      </a:r>
                      <a:endParaRPr sz="1800"/>
                    </a:p>
                    <a:p>
                      <a:pPr indent="-330200" lvl="0" marL="457200" rtl="0" algn="l">
                        <a:spcBef>
                          <a:spcPts val="0"/>
                        </a:spcBef>
                        <a:spcAft>
                          <a:spcPts val="0"/>
                        </a:spcAft>
                        <a:buSzPts val="1800"/>
                        <a:buFont typeface="Calibri"/>
                        <a:buAutoNum type="arabicPeriod"/>
                      </a:pPr>
                      <a:r>
                        <a:rPr b="1" lang="en-GB" sz="1800"/>
                        <a:t>Promote Collaboration: </a:t>
                      </a:r>
                      <a:endParaRPr b="1" sz="1800"/>
                    </a:p>
                    <a:p>
                      <a:pPr indent="-330200" lvl="1" marL="914400" rtl="0" algn="l">
                        <a:spcBef>
                          <a:spcPts val="0"/>
                        </a:spcBef>
                        <a:spcAft>
                          <a:spcPts val="0"/>
                        </a:spcAft>
                        <a:buSzPts val="1800"/>
                        <a:buFont typeface="Calibri"/>
                        <a:buAutoNum type="alphaLcPeriod"/>
                      </a:pPr>
                      <a:r>
                        <a:rPr lang="en-GB" sz="1800"/>
                        <a:t>Collaborate with relevant stakeholders such as technology parks, universities, and innovation hubs to organize or promote these events.</a:t>
                      </a:r>
                      <a:endParaRPr sz="1800"/>
                    </a:p>
                    <a:p>
                      <a:pPr indent="-330200" lvl="0" marL="457200" rtl="0" algn="l">
                        <a:spcBef>
                          <a:spcPts val="0"/>
                        </a:spcBef>
                        <a:spcAft>
                          <a:spcPts val="0"/>
                        </a:spcAft>
                        <a:buSzPts val="1800"/>
                        <a:buFont typeface="Calibri"/>
                        <a:buAutoNum type="arabicPeriod"/>
                      </a:pPr>
                      <a:r>
                        <a:rPr b="1" lang="en-GB" sz="1800"/>
                        <a:t>Provide Event Details: </a:t>
                      </a:r>
                      <a:endParaRPr b="1" sz="1800"/>
                    </a:p>
                    <a:p>
                      <a:pPr indent="-330200" lvl="1" marL="914400" rtl="0" algn="l">
                        <a:spcBef>
                          <a:spcPts val="0"/>
                        </a:spcBef>
                        <a:spcAft>
                          <a:spcPts val="0"/>
                        </a:spcAft>
                        <a:buSzPts val="1800"/>
                        <a:buFont typeface="Calibri"/>
                        <a:buAutoNum type="alphaLcPeriod"/>
                      </a:pPr>
                      <a:r>
                        <a:rPr lang="en-GB" sz="1800"/>
                        <a:t>Include comprehensive details about upcoming competitions, hackathons, and events, including dates, themes, objectives, and registration information.</a:t>
                      </a:r>
                      <a:endParaRPr sz="1800"/>
                    </a:p>
                    <a:p>
                      <a:pPr indent="-330200" lvl="0" marL="457200" rtl="0" algn="l">
                        <a:spcBef>
                          <a:spcPts val="0"/>
                        </a:spcBef>
                        <a:spcAft>
                          <a:spcPts val="0"/>
                        </a:spcAft>
                        <a:buSzPts val="1800"/>
                        <a:buFont typeface="Calibri"/>
                        <a:buAutoNum type="arabicPeriod"/>
                      </a:pPr>
                      <a:r>
                        <a:rPr b="1" lang="en-GB" sz="1800"/>
                        <a:t>Facilitate Participation: </a:t>
                      </a:r>
                      <a:endParaRPr b="1" sz="1800"/>
                    </a:p>
                    <a:p>
                      <a:pPr indent="-330200" lvl="1" marL="914400" rtl="0" algn="l">
                        <a:spcBef>
                          <a:spcPts val="0"/>
                        </a:spcBef>
                        <a:spcAft>
                          <a:spcPts val="0"/>
                        </a:spcAft>
                        <a:buSzPts val="1800"/>
                        <a:buFont typeface="Calibri"/>
                        <a:buAutoNum type="alphaLcPeriod"/>
                      </a:pPr>
                      <a:r>
                        <a:rPr lang="en-GB" sz="1800"/>
                        <a:t>Offer easy access to resources, tools, and datasets relevant to the events to encourage participation and innovation.</a:t>
                      </a:r>
                      <a:endParaRPr sz="1800"/>
                    </a:p>
                    <a:p>
                      <a:pPr indent="0" lvl="0" marL="0" rtl="0" algn="l">
                        <a:lnSpc>
                          <a:spcPct val="115000"/>
                        </a:lnSpc>
                        <a:spcBef>
                          <a:spcPts val="0"/>
                        </a:spcBef>
                        <a:spcAft>
                          <a:spcPts val="0"/>
                        </a:spcAft>
                        <a:buNone/>
                      </a:pPr>
                      <a:r>
                        <a:rPr lang="en-GB" sz="1800">
                          <a:latin typeface="Arial"/>
                          <a:ea typeface="Arial"/>
                          <a:cs typeface="Arial"/>
                          <a:sym typeface="Arial"/>
                        </a:rPr>
                        <a:t>Check out</a:t>
                      </a:r>
                      <a:r>
                        <a:rPr lang="en-GB" sz="1800">
                          <a:uFill>
                            <a:noFill/>
                          </a:uFill>
                          <a:latin typeface="Arial"/>
                          <a:ea typeface="Arial"/>
                          <a:cs typeface="Arial"/>
                          <a:sym typeface="Arial"/>
                          <a:hlinkClick r:id="rId4"/>
                        </a:rPr>
                        <a:t> </a:t>
                      </a:r>
                      <a:r>
                        <a:rPr lang="en-GB" sz="1800" u="sng">
                          <a:solidFill>
                            <a:schemeClr val="hlink"/>
                          </a:solidFill>
                          <a:latin typeface="Arial"/>
                          <a:ea typeface="Arial"/>
                          <a:cs typeface="Arial"/>
                          <a:sym typeface="Arial"/>
                          <a:hlinkClick r:id="rId5"/>
                        </a:rPr>
                        <a:t>UNDP’s Open Government Data Policies and Practices</a:t>
                      </a:r>
                      <a:r>
                        <a:rPr lang="en-GB" sz="1800">
                          <a:latin typeface="Arial"/>
                          <a:ea typeface="Arial"/>
                          <a:cs typeface="Arial"/>
                          <a:sym typeface="Arial"/>
                        </a:rPr>
                        <a:t> with select country cases guide</a:t>
                      </a:r>
                      <a:endParaRPr sz="18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6718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6"/>
                        </a:rPr>
                        <a:t>Singapore’s</a:t>
                      </a:r>
                      <a:r>
                        <a:rPr lang="en-GB" sz="1800"/>
                        <a:t> opportunities around open government data</a:t>
                      </a:r>
                      <a:endParaRPr sz="1800"/>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7"/>
                        </a:rPr>
                        <a:t>here</a:t>
                      </a:r>
                      <a:endParaRPr/>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descr="Vector Singapore Flag Download, Vektör Singapur Bayrağı İndir, Vector de la bandera de Singapur Descargar, Vector Singapore Flag Télécharger, Vector Singapur-Flagge herunterladen, Вектор Сингапур Флаг Скачать, Vector Singapore Flag Scarica, Vector Singapore Flag Download, Vector Sinqapur bayrağı Download, Vector Singapore Flag Unduh, Vector Singapura Flag Muat turun, Vector Singapore Flag Download, Wektor Singapur Oznacz Pobierz, 矢量新加坡國旗下載, 矢量新加坡国旗下载, वेक्टर सिंगापुर करें डाउनलोड, ناقلات سنغافورة العلم تحميل, بردار سنگاپور پرچم دانلود, ভেক্টর সিঙ্গাপুর পতাকা ডাউনলোড, ویکٹر سنگاپور Flag ڈاؤن لوڈ, ベクトルシンガポール旗ダウンロード, ਵੈਕਟਰ ਸਿੰਗਾਪੁਰ ਝੰਡਾ ਡਾਊਨਲੋਡ, 벡터 싱가포르 플래그 다운로드, వెక్టర్ సింగపూర్ ఫ్లాగ్ డౌన్లోడ్, वेक्टर सिंगापूर ध्वजांकित करा डाऊनलोड, Vector Singapore Cờ Tải về, திசையன் சிங்கப்பூர் கொடி பதிவிறக்கி, เวกเตอร์สิงคโปร์ธงดาวน์โหลด, ವೆಕ್ಟರ್ ಸಿಂಗಾಪುರ ಫ್ಲಾಗ್ ಡೌನ್ಲೋಡ್, વેક્ટર સિંગાપુર ધ્વજ ડાઉનલોડ, Vector Σιγκαπούρη Σημαία Λήψη" id="931" name="Google Shape;931;g2d3a82ef00d_11_1449"/>
          <p:cNvPicPr preferRelativeResize="0"/>
          <p:nvPr/>
        </p:nvPicPr>
        <p:blipFill rotWithShape="1">
          <a:blip r:embed="rId8">
            <a:alphaModFix/>
          </a:blip>
          <a:srcRect b="0" l="0" r="0" t="0"/>
          <a:stretch/>
        </p:blipFill>
        <p:spPr>
          <a:xfrm>
            <a:off x="588948" y="6386053"/>
            <a:ext cx="568150" cy="377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g304636365c6_2_85"/>
          <p:cNvPicPr preferRelativeResize="0"/>
          <p:nvPr/>
        </p:nvPicPr>
        <p:blipFill rotWithShape="1">
          <a:blip r:embed="rId3">
            <a:alphaModFix/>
          </a:blip>
          <a:srcRect b="3497" l="1903" r="0" t="7288"/>
          <a:stretch/>
        </p:blipFill>
        <p:spPr>
          <a:xfrm>
            <a:off x="67856" y="0"/>
            <a:ext cx="12242676" cy="6868483"/>
          </a:xfrm>
          <a:prstGeom prst="rect">
            <a:avLst/>
          </a:prstGeom>
          <a:noFill/>
          <a:ln>
            <a:noFill/>
          </a:ln>
        </p:spPr>
      </p:pic>
      <p:pic>
        <p:nvPicPr>
          <p:cNvPr id="311" name="Google Shape;311;g304636365c6_2_85"/>
          <p:cNvPicPr preferRelativeResize="0"/>
          <p:nvPr/>
        </p:nvPicPr>
        <p:blipFill rotWithShape="1">
          <a:blip r:embed="rId4">
            <a:alphaModFix/>
          </a:blip>
          <a:srcRect b="0" l="0" r="0" t="0"/>
          <a:stretch/>
        </p:blipFill>
        <p:spPr>
          <a:xfrm>
            <a:off x="67856" y="33986"/>
            <a:ext cx="2719724" cy="493003"/>
          </a:xfrm>
          <a:prstGeom prst="rect">
            <a:avLst/>
          </a:prstGeom>
          <a:noFill/>
          <a:ln>
            <a:noFill/>
          </a:ln>
        </p:spPr>
      </p:pic>
      <p:sp>
        <p:nvSpPr>
          <p:cNvPr id="312" name="Google Shape;312;g304636365c6_2_8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GB"/>
              <a:t>About the UN E-Government Online Service Index (OSI)</a:t>
            </a:r>
            <a:endParaRPr/>
          </a:p>
        </p:txBody>
      </p:sp>
      <p:sp>
        <p:nvSpPr>
          <p:cNvPr id="313" name="Google Shape;313;g304636365c6_2_85"/>
          <p:cNvSpPr txBox="1"/>
          <p:nvPr>
            <p:ph idx="1" type="body"/>
          </p:nvPr>
        </p:nvSpPr>
        <p:spPr>
          <a:xfrm>
            <a:off x="67850" y="1515300"/>
            <a:ext cx="11445300" cy="4704900"/>
          </a:xfrm>
          <a:prstGeom prst="rect">
            <a:avLst/>
          </a:prstGeom>
        </p:spPr>
        <p:txBody>
          <a:bodyPr anchorCtr="0" anchor="t" bIns="45700" lIns="91425" spcFirstLastPara="1" rIns="91425" wrap="square" tIns="45700">
            <a:spAutoFit/>
          </a:bodyPr>
          <a:lstStyle/>
          <a:p>
            <a:pPr indent="-311150" lvl="0" marL="457200" rtl="0" algn="l">
              <a:lnSpc>
                <a:spcPct val="105000"/>
              </a:lnSpc>
              <a:spcBef>
                <a:spcPts val="1100"/>
              </a:spcBef>
              <a:spcAft>
                <a:spcPts val="0"/>
              </a:spcAft>
              <a:buSzPts val="1500"/>
              <a:buFont typeface="Calibri"/>
              <a:buAutoNum type="arabicPeriod"/>
            </a:pPr>
            <a:r>
              <a:rPr b="1" lang="en-GB" sz="1500">
                <a:latin typeface="Calibri"/>
                <a:ea typeface="Calibri"/>
                <a:cs typeface="Calibri"/>
                <a:sym typeface="Calibri"/>
              </a:rPr>
              <a:t>The Online Service Index (OSI) </a:t>
            </a:r>
            <a:endParaRPr b="1" sz="1500">
              <a:latin typeface="Calibri"/>
              <a:ea typeface="Calibri"/>
              <a:cs typeface="Calibri"/>
              <a:sym typeface="Calibri"/>
            </a:endParaRPr>
          </a:p>
          <a:p>
            <a:pPr indent="-311150" lvl="1" marL="914400" rtl="0" algn="l">
              <a:lnSpc>
                <a:spcPct val="105000"/>
              </a:lnSpc>
              <a:spcBef>
                <a:spcPts val="1100"/>
              </a:spcBef>
              <a:spcAft>
                <a:spcPts val="0"/>
              </a:spcAft>
              <a:buSzPts val="1500"/>
              <a:buFont typeface="Calibri"/>
              <a:buAutoNum type="alphaLcPeriod"/>
            </a:pPr>
            <a:r>
              <a:rPr lang="en-GB" sz="1500">
                <a:latin typeface="Calibri"/>
                <a:ea typeface="Calibri"/>
                <a:cs typeface="Calibri"/>
                <a:sym typeface="Calibri"/>
              </a:rPr>
              <a:t>serves as a critical indicator within the larger E-Government Development Index (EGDI), measuring the effectiveness of national governments in utilizing Information and Communications Technology (ICT) for public service delivery. </a:t>
            </a:r>
            <a:endParaRPr sz="1500">
              <a:latin typeface="Calibri"/>
              <a:ea typeface="Calibri"/>
              <a:cs typeface="Calibri"/>
              <a:sym typeface="Calibri"/>
            </a:endParaRPr>
          </a:p>
          <a:p>
            <a:pPr indent="-311150" lvl="1" marL="914400" rtl="0" algn="l">
              <a:lnSpc>
                <a:spcPct val="105000"/>
              </a:lnSpc>
              <a:spcBef>
                <a:spcPts val="1100"/>
              </a:spcBef>
              <a:spcAft>
                <a:spcPts val="0"/>
              </a:spcAft>
              <a:buSzPts val="1500"/>
              <a:buFont typeface="Calibri"/>
              <a:buAutoNum type="alphaLcPeriod"/>
            </a:pPr>
            <a:r>
              <a:rPr lang="en-GB" sz="1500">
                <a:latin typeface="Calibri"/>
                <a:ea typeface="Calibri"/>
                <a:cs typeface="Calibri"/>
                <a:sym typeface="Calibri"/>
              </a:rPr>
              <a:t>is a composite indicator within the EGDI, leveraging three independent components: Online Services, Telecommunications Infrastructure, and Human Capital. </a:t>
            </a:r>
            <a:endParaRPr sz="1500">
              <a:latin typeface="Calibri"/>
              <a:ea typeface="Calibri"/>
              <a:cs typeface="Calibri"/>
              <a:sym typeface="Calibri"/>
            </a:endParaRPr>
          </a:p>
          <a:p>
            <a:pPr indent="-311150" lvl="0" marL="457200" rtl="0" algn="l">
              <a:lnSpc>
                <a:spcPct val="105000"/>
              </a:lnSpc>
              <a:spcBef>
                <a:spcPts val="1100"/>
              </a:spcBef>
              <a:spcAft>
                <a:spcPts val="0"/>
              </a:spcAft>
              <a:buSzPts val="1500"/>
              <a:buFont typeface="Calibri"/>
              <a:buAutoNum type="arabicPeriod"/>
            </a:pPr>
            <a:r>
              <a:rPr b="1" lang="en-GB" sz="1500">
                <a:latin typeface="Calibri"/>
                <a:ea typeface="Calibri"/>
                <a:cs typeface="Calibri"/>
                <a:sym typeface="Calibri"/>
              </a:rPr>
              <a:t>The OSI’s multi-faceted approach </a:t>
            </a:r>
            <a:r>
              <a:rPr lang="en-GB" sz="1500">
                <a:latin typeface="Calibri"/>
                <a:ea typeface="Calibri"/>
                <a:cs typeface="Calibri"/>
                <a:sym typeface="Calibri"/>
              </a:rPr>
              <a:t>assesses not just the technical features of government websites but also broader policies, strategies, content provision, and even citizen participation.</a:t>
            </a:r>
            <a:endParaRPr sz="1500">
              <a:latin typeface="Calibri"/>
              <a:ea typeface="Calibri"/>
              <a:cs typeface="Calibri"/>
              <a:sym typeface="Calibri"/>
            </a:endParaRPr>
          </a:p>
          <a:p>
            <a:pPr indent="-311150" lvl="1" marL="914400" rtl="0" algn="l">
              <a:lnSpc>
                <a:spcPct val="105000"/>
              </a:lnSpc>
              <a:spcBef>
                <a:spcPts val="1100"/>
              </a:spcBef>
              <a:spcAft>
                <a:spcPts val="0"/>
              </a:spcAft>
              <a:buSzPts val="1500"/>
              <a:buFont typeface="Calibri"/>
              <a:buAutoNum type="alphaLcPeriod"/>
            </a:pPr>
            <a:r>
              <a:rPr lang="en-GB" sz="1500">
                <a:latin typeface="Calibri"/>
                <a:ea typeface="Calibri"/>
                <a:cs typeface="Calibri"/>
                <a:sym typeface="Calibri"/>
              </a:rPr>
              <a:t>This granular approach pinpoints strengths and weaknesses within each area, facilitating more targeted improvement strategies. </a:t>
            </a:r>
            <a:endParaRPr sz="1500">
              <a:latin typeface="Calibri"/>
              <a:ea typeface="Calibri"/>
              <a:cs typeface="Calibri"/>
              <a:sym typeface="Calibri"/>
            </a:endParaRPr>
          </a:p>
          <a:p>
            <a:pPr indent="-311150" lvl="0" marL="457200" rtl="0" algn="l">
              <a:lnSpc>
                <a:spcPct val="105000"/>
              </a:lnSpc>
              <a:spcBef>
                <a:spcPts val="1100"/>
              </a:spcBef>
              <a:spcAft>
                <a:spcPts val="0"/>
              </a:spcAft>
              <a:buSzPts val="1500"/>
              <a:buFont typeface="Calibri"/>
              <a:buAutoNum type="arabicPeriod"/>
            </a:pPr>
            <a:r>
              <a:rPr lang="en-GB" sz="1500">
                <a:latin typeface="Calibri"/>
                <a:ea typeface="Calibri"/>
                <a:cs typeface="Calibri"/>
                <a:sym typeface="Calibri"/>
              </a:rPr>
              <a:t>While </a:t>
            </a:r>
            <a:r>
              <a:rPr b="1" lang="en-GB" sz="1500">
                <a:latin typeface="Calibri"/>
                <a:ea typeface="Calibri"/>
                <a:cs typeface="Calibri"/>
                <a:sym typeface="Calibri"/>
              </a:rPr>
              <a:t>OSI scores </a:t>
            </a:r>
            <a:r>
              <a:rPr lang="en-GB" sz="1500">
                <a:latin typeface="Calibri"/>
                <a:ea typeface="Calibri"/>
                <a:cs typeface="Calibri"/>
                <a:sym typeface="Calibri"/>
              </a:rPr>
              <a:t>range from 0 to 1, with higher scores indicating stronger online services, they are not intended as absolute measures. Instead, they offer a relative snapshot of each country's e-government performance, highlighting best practices rather than striving for an unattainable "perfect" score. </a:t>
            </a:r>
            <a:endParaRPr sz="1500">
              <a:latin typeface="Calibri"/>
              <a:ea typeface="Calibri"/>
              <a:cs typeface="Calibri"/>
              <a:sym typeface="Calibri"/>
            </a:endParaRPr>
          </a:p>
          <a:p>
            <a:pPr indent="-311150" lvl="1" marL="914400" rtl="0" algn="l">
              <a:lnSpc>
                <a:spcPct val="105000"/>
              </a:lnSpc>
              <a:spcBef>
                <a:spcPts val="1100"/>
              </a:spcBef>
              <a:spcAft>
                <a:spcPts val="0"/>
              </a:spcAft>
              <a:buSzPts val="1500"/>
              <a:buFont typeface="Calibri"/>
              <a:buAutoNum type="alphaLcPeriod"/>
            </a:pPr>
            <a:r>
              <a:rPr lang="en-GB" sz="1500">
                <a:latin typeface="Calibri"/>
                <a:ea typeface="Calibri"/>
                <a:cs typeface="Calibri"/>
                <a:sym typeface="Calibri"/>
              </a:rPr>
              <a:t>Recognizing that a static score doesn't reflect continuous progress, the OSI can also reveal areas where further development is needed, even if the overall score hasn't changed. </a:t>
            </a:r>
            <a:endParaRPr sz="1500">
              <a:latin typeface="Calibri"/>
              <a:ea typeface="Calibri"/>
              <a:cs typeface="Calibri"/>
              <a:sym typeface="Calibri"/>
            </a:endParaRPr>
          </a:p>
          <a:p>
            <a:pPr indent="-311150" lvl="0" marL="457200" rtl="0" algn="l">
              <a:lnSpc>
                <a:spcPct val="105000"/>
              </a:lnSpc>
              <a:spcBef>
                <a:spcPts val="1100"/>
              </a:spcBef>
              <a:spcAft>
                <a:spcPts val="1100"/>
              </a:spcAft>
              <a:buSzPts val="1500"/>
              <a:buFont typeface="Calibri"/>
              <a:buAutoNum type="arabicPeriod"/>
            </a:pPr>
            <a:r>
              <a:rPr lang="en-GB" sz="1500">
                <a:latin typeface="Calibri"/>
                <a:ea typeface="Calibri"/>
                <a:cs typeface="Calibri"/>
                <a:sym typeface="Calibri"/>
              </a:rPr>
              <a:t>Ultimately, </a:t>
            </a:r>
            <a:r>
              <a:rPr b="1" lang="en-GB" sz="1500">
                <a:latin typeface="Calibri"/>
                <a:ea typeface="Calibri"/>
                <a:cs typeface="Calibri"/>
                <a:sym typeface="Calibri"/>
              </a:rPr>
              <a:t>the OSI serves as a valuable tool for benchmarking progress</a:t>
            </a:r>
            <a:r>
              <a:rPr lang="en-GB" sz="1500">
                <a:latin typeface="Calibri"/>
                <a:ea typeface="Calibri"/>
                <a:cs typeface="Calibri"/>
                <a:sym typeface="Calibri"/>
              </a:rPr>
              <a:t>, identifying improvement opportunities, and fostering knowledge sharing among nations on the path to effective and inclusive e-government.</a:t>
            </a:r>
            <a:endParaRPr sz="1500">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pic>
        <p:nvPicPr>
          <p:cNvPr id="936" name="Google Shape;936;g2d3a82ef00d_11_1455"/>
          <p:cNvPicPr preferRelativeResize="0"/>
          <p:nvPr/>
        </p:nvPicPr>
        <p:blipFill rotWithShape="1">
          <a:blip r:embed="rId3">
            <a:alphaModFix/>
          </a:blip>
          <a:srcRect b="0" l="0" r="0" t="0"/>
          <a:stretch/>
        </p:blipFill>
        <p:spPr>
          <a:xfrm>
            <a:off x="140648" y="33070"/>
            <a:ext cx="2719724" cy="493003"/>
          </a:xfrm>
          <a:prstGeom prst="rect">
            <a:avLst/>
          </a:prstGeom>
          <a:noFill/>
          <a:ln>
            <a:noFill/>
          </a:ln>
        </p:spPr>
      </p:pic>
      <p:sp>
        <p:nvSpPr>
          <p:cNvPr id="937" name="Google Shape;937;g2d3a82ef00d_11_1455"/>
          <p:cNvSpPr txBox="1"/>
          <p:nvPr/>
        </p:nvSpPr>
        <p:spPr>
          <a:xfrm>
            <a:off x="2860372" y="-18345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7. Open Datasets on government expenditures (#078)</a:t>
            </a:r>
            <a:endParaRPr sz="2700">
              <a:latin typeface="Helvetica Neue"/>
              <a:ea typeface="Helvetica Neue"/>
              <a:cs typeface="Helvetica Neue"/>
              <a:sym typeface="Helvetica Neue"/>
            </a:endParaRPr>
          </a:p>
        </p:txBody>
      </p:sp>
      <p:graphicFrame>
        <p:nvGraphicFramePr>
          <p:cNvPr id="938" name="Google Shape;938;g2d3a82ef00d_11_1455"/>
          <p:cNvGraphicFramePr/>
          <p:nvPr/>
        </p:nvGraphicFramePr>
        <p:xfrm>
          <a:off x="-25" y="526067"/>
          <a:ext cx="3000000" cy="3000000"/>
        </p:xfrm>
        <a:graphic>
          <a:graphicData uri="http://schemas.openxmlformats.org/drawingml/2006/table">
            <a:tbl>
              <a:tblPr bandRow="1" firstRow="1">
                <a:noFill/>
                <a:tableStyleId>{2123EC9F-B434-4D28-8D55-F346F87FAE27}</a:tableStyleId>
              </a:tblPr>
              <a:tblGrid>
                <a:gridCol w="1778000"/>
                <a:gridCol w="10414050"/>
              </a:tblGrid>
              <a:tr h="608575">
                <a:tc>
                  <a:txBody>
                    <a:bodyPr/>
                    <a:lstStyle/>
                    <a:p>
                      <a:pPr indent="0" lvl="0" marL="0" marR="0" rtl="0" algn="l">
                        <a:spcBef>
                          <a:spcPts val="0"/>
                        </a:spcBef>
                        <a:spcAft>
                          <a:spcPts val="0"/>
                        </a:spcAft>
                        <a:buNone/>
                      </a:pPr>
                      <a:r>
                        <a:rPr b="1" lang="en-GB" sz="1900"/>
                        <a:t>What </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800">
                          <a:solidFill>
                            <a:srgbClr val="FFFFFF"/>
                          </a:solidFill>
                          <a:latin typeface="Calibri"/>
                          <a:ea typeface="Calibri"/>
                          <a:cs typeface="Calibri"/>
                          <a:sym typeface="Calibri"/>
                        </a:rPr>
                        <a:t>Provision of o</a:t>
                      </a:r>
                      <a:r>
                        <a:rPr lang="en-GB" sz="1800">
                          <a:solidFill>
                            <a:srgbClr val="FFFFFF"/>
                          </a:solidFill>
                        </a:rPr>
                        <a:t>pen datasets </a:t>
                      </a:r>
                      <a:r>
                        <a:rPr lang="en-GB" sz="1800">
                          <a:solidFill>
                            <a:srgbClr val="FFFFFF"/>
                          </a:solidFill>
                          <a:latin typeface="Calibri"/>
                          <a:ea typeface="Calibri"/>
                          <a:cs typeface="Calibri"/>
                          <a:sym typeface="Calibri"/>
                        </a:rPr>
                        <a:t>related to </a:t>
                      </a:r>
                      <a:r>
                        <a:rPr lang="en-GB" sz="1800">
                          <a:solidFill>
                            <a:srgbClr val="FFFFFF"/>
                          </a:solidFill>
                        </a:rPr>
                        <a:t>national expenditures (</a:t>
                      </a:r>
                      <a:r>
                        <a:rPr lang="en-GB" sz="1800">
                          <a:solidFill>
                            <a:srgbClr val="FFFFFF"/>
                          </a:solidFill>
                          <a:latin typeface="Calibri"/>
                          <a:ea typeface="Calibri"/>
                          <a:cs typeface="Calibri"/>
                          <a:sym typeface="Calibri"/>
                        </a:rPr>
                        <a:t>budget</a:t>
                      </a:r>
                      <a:r>
                        <a:rPr lang="en-GB" sz="1800">
                          <a:solidFill>
                            <a:srgbClr val="FFFFFF"/>
                          </a:solidFill>
                        </a:rPr>
                        <a:t>) in PDF or Word (machine non-readable), or in open format (machine-readable) at any of the government portal(s).</a:t>
                      </a:r>
                      <a:endParaRPr sz="18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18775">
                <a:tc>
                  <a:txBody>
                    <a:bodyPr/>
                    <a:lstStyle/>
                    <a:p>
                      <a:pPr indent="0" lvl="0" marL="0" marR="0" rtl="0" algn="l">
                        <a:spcBef>
                          <a:spcPts val="0"/>
                        </a:spcBef>
                        <a:spcAft>
                          <a:spcPts val="0"/>
                        </a:spcAft>
                        <a:buNone/>
                      </a:pPr>
                      <a:r>
                        <a:rPr b="1" lang="en-GB" sz="1900"/>
                        <a:t>Why</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800">
                          <a:latin typeface="Calibri"/>
                          <a:ea typeface="Calibri"/>
                          <a:cs typeface="Calibri"/>
                          <a:sym typeface="Calibri"/>
                        </a:rPr>
                        <a:t>Crucial for transparency, enabling residents to access vital financial data and policy documents easily, fostering accountability, and promoting an informed and engaged community.</a:t>
                      </a:r>
                      <a:endParaRPr sz="18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886100">
                <a:tc>
                  <a:txBody>
                    <a:bodyPr/>
                    <a:lstStyle/>
                    <a:p>
                      <a:pPr indent="0" lvl="0" marL="0" marR="0" rtl="0" algn="l">
                        <a:spcBef>
                          <a:spcPts val="0"/>
                        </a:spcBef>
                        <a:spcAft>
                          <a:spcPts val="0"/>
                        </a:spcAft>
                        <a:buNone/>
                      </a:pPr>
                      <a:r>
                        <a:rPr b="1" lang="en-GB" sz="1900"/>
                        <a:t>How?</a:t>
                      </a:r>
                      <a:endParaRPr/>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800">
                          <a:latin typeface="Calibri"/>
                          <a:ea typeface="Calibri"/>
                          <a:cs typeface="Calibri"/>
                          <a:sym typeface="Calibri"/>
                        </a:rPr>
                        <a:t>Indicative steps:</a:t>
                      </a:r>
                      <a:endParaRPr b="1" sz="1800">
                        <a:latin typeface="Calibri"/>
                        <a:ea typeface="Calibri"/>
                        <a:cs typeface="Calibri"/>
                        <a:sym typeface="Calibri"/>
                      </a:endParaRPr>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Select Centralize Information:</a:t>
                      </a:r>
                      <a:endParaRPr b="1" sz="1800"/>
                    </a:p>
                    <a:p>
                      <a:pPr indent="-330200" lvl="1" marL="914400" rtl="0" algn="l">
                        <a:lnSpc>
                          <a:spcPct val="100000"/>
                        </a:lnSpc>
                        <a:spcBef>
                          <a:spcPts val="0"/>
                        </a:spcBef>
                        <a:spcAft>
                          <a:spcPts val="0"/>
                        </a:spcAft>
                        <a:buSzPts val="1800"/>
                        <a:buFont typeface="Calibri"/>
                        <a:buAutoNum type="alphaLcPeriod"/>
                      </a:pPr>
                      <a:r>
                        <a:rPr lang="en-GB" sz="1800"/>
                        <a:t>Create a dedicated section on the national website to house budgetary information and policy docs.</a:t>
                      </a:r>
                      <a:endParaRPr sz="1800"/>
                    </a:p>
                    <a:p>
                      <a:pPr indent="-330200" lvl="1" marL="914400" rtl="0" algn="l">
                        <a:lnSpc>
                          <a:spcPct val="100000"/>
                        </a:lnSpc>
                        <a:spcBef>
                          <a:spcPts val="0"/>
                        </a:spcBef>
                        <a:spcAft>
                          <a:spcPts val="0"/>
                        </a:spcAft>
                        <a:buSzPts val="1800"/>
                        <a:buFont typeface="Calibri"/>
                        <a:buAutoNum type="alphaLcPeriod"/>
                      </a:pPr>
                      <a:r>
                        <a:rPr lang="en-GB" sz="1800"/>
                        <a:t>Organize the content into clear categories such as annual budgets, financial reports, policy documents.</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Regularly Update Content:</a:t>
                      </a:r>
                      <a:endParaRPr b="1" sz="1800"/>
                    </a:p>
                    <a:p>
                      <a:pPr indent="-330200" lvl="1" marL="914400" rtl="0" algn="l">
                        <a:lnSpc>
                          <a:spcPct val="100000"/>
                        </a:lnSpc>
                        <a:spcBef>
                          <a:spcPts val="0"/>
                        </a:spcBef>
                        <a:spcAft>
                          <a:spcPts val="0"/>
                        </a:spcAft>
                        <a:buSzPts val="1800"/>
                        <a:buFont typeface="Calibri"/>
                        <a:buAutoNum type="alphaLcPeriod"/>
                      </a:pPr>
                      <a:r>
                        <a:rPr lang="en-GB" sz="1800"/>
                        <a:t>Keep the online repository up-to-date with the latest budgetary allocations, financial reports, and policy changes.</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Interactive Data Visualization:</a:t>
                      </a:r>
                      <a:endParaRPr b="1" sz="1800"/>
                    </a:p>
                    <a:p>
                      <a:pPr indent="-330200" lvl="1" marL="914400" rtl="0" algn="l">
                        <a:lnSpc>
                          <a:spcPct val="100000"/>
                        </a:lnSpc>
                        <a:spcBef>
                          <a:spcPts val="0"/>
                        </a:spcBef>
                        <a:spcAft>
                          <a:spcPts val="0"/>
                        </a:spcAft>
                        <a:buSzPts val="1800"/>
                        <a:buFont typeface="Calibri"/>
                        <a:buAutoNum type="alphaLcPeriod"/>
                      </a:pPr>
                      <a:r>
                        <a:rPr lang="en-GB" sz="1800"/>
                        <a:t>Utilize interactive charts, graphs, and infographics to visually represent budgetary data.</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Feedback Mechanism:</a:t>
                      </a:r>
                      <a:endParaRPr b="1" sz="1800"/>
                    </a:p>
                    <a:p>
                      <a:pPr indent="-330200" lvl="1" marL="914400" rtl="0" algn="l">
                        <a:lnSpc>
                          <a:spcPct val="100000"/>
                        </a:lnSpc>
                        <a:spcBef>
                          <a:spcPts val="0"/>
                        </a:spcBef>
                        <a:spcAft>
                          <a:spcPts val="0"/>
                        </a:spcAft>
                        <a:buSzPts val="1800"/>
                        <a:buFont typeface="Calibri"/>
                        <a:buAutoNum type="alphaLcPeriod"/>
                      </a:pPr>
                      <a:r>
                        <a:rPr lang="en-GB" sz="1800"/>
                        <a:t>Integrate a feedback system where residents can ask questions or request additional information.</a:t>
                      </a:r>
                      <a:endParaRPr sz="1800"/>
                    </a:p>
                    <a:p>
                      <a:pPr indent="-330200" lvl="0" marL="457200" rtl="0" algn="l">
                        <a:lnSpc>
                          <a:spcPct val="100000"/>
                        </a:lnSpc>
                        <a:spcBef>
                          <a:spcPts val="0"/>
                        </a:spcBef>
                        <a:spcAft>
                          <a:spcPts val="0"/>
                        </a:spcAft>
                        <a:buSzPts val="1800"/>
                        <a:buFont typeface="Calibri"/>
                        <a:buAutoNum type="arabicPeriod"/>
                      </a:pPr>
                      <a:r>
                        <a:rPr b="1" lang="en-GB" sz="1800">
                          <a:latin typeface="Calibri"/>
                          <a:ea typeface="Calibri"/>
                          <a:cs typeface="Calibri"/>
                          <a:sym typeface="Calibri"/>
                        </a:rPr>
                        <a:t>Promote Transparency:</a:t>
                      </a:r>
                      <a:endParaRPr b="1" sz="1800"/>
                    </a:p>
                    <a:p>
                      <a:pPr indent="-330200" lvl="1" marL="914400" rtl="0" algn="l">
                        <a:lnSpc>
                          <a:spcPct val="100000"/>
                        </a:lnSpc>
                        <a:spcBef>
                          <a:spcPts val="0"/>
                        </a:spcBef>
                        <a:spcAft>
                          <a:spcPts val="0"/>
                        </a:spcAft>
                        <a:buSzPts val="1800"/>
                        <a:buFont typeface="Calibri"/>
                        <a:buAutoNum type="alphaLcPeriod"/>
                      </a:pPr>
                      <a:r>
                        <a:rPr lang="en-GB" sz="1800"/>
                        <a:t>Clearly outline the country’s financial priorities, expenditure breakdowns, and policy.</a:t>
                      </a:r>
                      <a:endParaRPr sz="1800"/>
                    </a:p>
                    <a:p>
                      <a:pPr indent="-330200" lvl="1" marL="914400" rtl="0" algn="l">
                        <a:lnSpc>
                          <a:spcPct val="100000"/>
                        </a:lnSpc>
                        <a:spcBef>
                          <a:spcPts val="0"/>
                        </a:spcBef>
                        <a:spcAft>
                          <a:spcPts val="0"/>
                        </a:spcAft>
                        <a:buSzPts val="1800"/>
                        <a:buFont typeface="Calibri"/>
                        <a:buAutoNum type="alphaLcPeriod"/>
                      </a:pPr>
                      <a:r>
                        <a:rPr lang="en-GB" sz="1800"/>
                        <a:t>Include narratives and visualizations to explain how taxpayer funds are allocated and utilized.</a:t>
                      </a:r>
                      <a:endParaRPr sz="18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6718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800"/>
                        <a:t>Check out </a:t>
                      </a:r>
                      <a:r>
                        <a:rPr lang="en-GB" sz="1800" u="sng">
                          <a:solidFill>
                            <a:schemeClr val="hlink"/>
                          </a:solidFill>
                          <a:hlinkClick r:id="rId4"/>
                        </a:rPr>
                        <a:t>Chile’s</a:t>
                      </a:r>
                      <a:r>
                        <a:rPr lang="en-GB" sz="1800"/>
                        <a:t> open data on government expenditures</a:t>
                      </a:r>
                      <a:endParaRPr sz="1800"/>
                    </a:p>
                    <a:p>
                      <a:pPr indent="0" lvl="0" marL="0" marR="0" rtl="0" algn="r">
                        <a:lnSpc>
                          <a:spcPct val="100000"/>
                        </a:lnSpc>
                        <a:spcBef>
                          <a:spcPts val="0"/>
                        </a:spcBef>
                        <a:spcAft>
                          <a:spcPts val="0"/>
                        </a:spcAft>
                        <a:buClr>
                          <a:srgbClr val="0070C0"/>
                        </a:buClr>
                        <a:buSzPts val="1900"/>
                        <a:buFont typeface="Helvetica Neue"/>
                        <a:buNone/>
                      </a:pPr>
                      <a:r>
                        <a:t/>
                      </a:r>
                      <a:endParaRPr sz="18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800">
                          <a:solidFill>
                            <a:srgbClr val="0070C0"/>
                          </a:solidFill>
                          <a:latin typeface="Helvetica Neue"/>
                          <a:ea typeface="Helvetica Neue"/>
                          <a:cs typeface="Helvetica Neue"/>
                          <a:sym typeface="Helvetica Neue"/>
                        </a:rPr>
                        <a:t>Submit your case </a:t>
                      </a:r>
                      <a:r>
                        <a:rPr b="1" lang="en-GB" sz="1800" u="sng">
                          <a:solidFill>
                            <a:schemeClr val="hlink"/>
                          </a:solidFill>
                          <a:latin typeface="Helvetica Neue"/>
                          <a:ea typeface="Helvetica Neue"/>
                          <a:cs typeface="Helvetica Neue"/>
                          <a:sym typeface="Helvetica Neue"/>
                          <a:hlinkClick r:id="rId5"/>
                        </a:rPr>
                        <a:t>here</a:t>
                      </a:r>
                      <a:endParaRPr/>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39" name="Google Shape;939;g2d3a82ef00d_11_1455"/>
          <p:cNvPicPr preferRelativeResize="0"/>
          <p:nvPr/>
        </p:nvPicPr>
        <p:blipFill>
          <a:blip r:embed="rId6">
            <a:alphaModFix/>
          </a:blip>
          <a:stretch>
            <a:fillRect/>
          </a:stretch>
        </p:blipFill>
        <p:spPr>
          <a:xfrm>
            <a:off x="505200" y="6068425"/>
            <a:ext cx="722500" cy="7225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pic>
        <p:nvPicPr>
          <p:cNvPr id="944" name="Google Shape;944;g2d3a82ef00d_11_1461"/>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45" name="Google Shape;945;g2d3a82ef00d_11_1461"/>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8. Government expenditures for 6 sectors (# 92, 105,121,134,163, 174)</a:t>
            </a:r>
            <a:endParaRPr sz="2700">
              <a:latin typeface="Helvetica Neue"/>
              <a:ea typeface="Helvetica Neue"/>
              <a:cs typeface="Helvetica Neue"/>
              <a:sym typeface="Helvetica Neue"/>
            </a:endParaRPr>
          </a:p>
        </p:txBody>
      </p:sp>
      <p:graphicFrame>
        <p:nvGraphicFramePr>
          <p:cNvPr id="946" name="Google Shape;946;g2d3a82ef00d_11_1461"/>
          <p:cNvGraphicFramePr/>
          <p:nvPr/>
        </p:nvGraphicFramePr>
        <p:xfrm>
          <a:off x="0" y="877792"/>
          <a:ext cx="3000000" cy="3000000"/>
        </p:xfrm>
        <a:graphic>
          <a:graphicData uri="http://schemas.openxmlformats.org/drawingml/2006/table">
            <a:tbl>
              <a:tblPr bandRow="1" firstRow="1">
                <a:noFill/>
                <a:tableStyleId>{2123EC9F-B434-4D28-8D55-F346F87FAE27}</a:tableStyleId>
              </a:tblPr>
              <a:tblGrid>
                <a:gridCol w="1669175"/>
                <a:gridCol w="10522825"/>
              </a:tblGrid>
              <a:tr h="7877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information on government expenditures (budget) on HEALTH/ EDUCATION/ EMPLOYMENT/ SOCIAL PROTECTION/ ENVIRONMENT/ JUSTICE. If the Ministry does not offer this, can be shown on general government expenditures.</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5420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latin typeface="Calibri"/>
                          <a:ea typeface="Calibri"/>
                          <a:cs typeface="Calibri"/>
                          <a:sym typeface="Calibri"/>
                        </a:rPr>
                        <a:t>Crucial for transparency, enabling residents to access vital financial data and policy documents easily, fostering accountability, and promoting an informed and engaged community.</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37359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Establish Dedicated Budget Sections: </a:t>
                      </a:r>
                      <a:endParaRPr b="1" sz="1700"/>
                    </a:p>
                    <a:p>
                      <a:pPr indent="-323850" lvl="1" marL="914400" rtl="0" algn="l">
                        <a:spcBef>
                          <a:spcPts val="0"/>
                        </a:spcBef>
                        <a:spcAft>
                          <a:spcPts val="0"/>
                        </a:spcAft>
                        <a:buSzPts val="1700"/>
                        <a:buFont typeface="Calibri"/>
                        <a:buAutoNum type="alphaLcPeriod"/>
                      </a:pPr>
                      <a:r>
                        <a:rPr lang="en-GB" sz="1700"/>
                        <a:t>Create separate sections within the government portal for each sector (health, education, employment, social protection, environment, justice) to provide detailed information on government expenditures.</a:t>
                      </a:r>
                      <a:endParaRPr sz="1700"/>
                    </a:p>
                    <a:p>
                      <a:pPr indent="-323850" lvl="0" marL="457200" rtl="0" algn="l">
                        <a:spcBef>
                          <a:spcPts val="0"/>
                        </a:spcBef>
                        <a:spcAft>
                          <a:spcPts val="0"/>
                        </a:spcAft>
                        <a:buSzPts val="1700"/>
                        <a:buFont typeface="Calibri"/>
                        <a:buAutoNum type="arabicPeriod"/>
                      </a:pPr>
                      <a:r>
                        <a:rPr b="1" lang="en-GB" sz="1700"/>
                        <a:t>Ensure Transparency: </a:t>
                      </a:r>
                      <a:endParaRPr b="1" sz="1700"/>
                    </a:p>
                    <a:p>
                      <a:pPr indent="-323850" lvl="1" marL="914400" rtl="0" algn="l">
                        <a:spcBef>
                          <a:spcPts val="0"/>
                        </a:spcBef>
                        <a:spcAft>
                          <a:spcPts val="0"/>
                        </a:spcAft>
                        <a:buSzPts val="1700"/>
                        <a:buFont typeface="Calibri"/>
                        <a:buAutoNum type="alphaLcPeriod"/>
                      </a:pPr>
                      <a:r>
                        <a:rPr lang="en-GB" sz="1700"/>
                        <a:t>Publish comprehensive breakdowns of government expenditures, including allocations, spending categories, and beneficiaries, to promote transparency and accountability.</a:t>
                      </a:r>
                      <a:endParaRPr sz="1700"/>
                    </a:p>
                    <a:p>
                      <a:pPr indent="-323850" lvl="0" marL="457200" rtl="0" algn="l">
                        <a:spcBef>
                          <a:spcPts val="0"/>
                        </a:spcBef>
                        <a:spcAft>
                          <a:spcPts val="0"/>
                        </a:spcAft>
                        <a:buSzPts val="1700"/>
                        <a:buFont typeface="Calibri"/>
                        <a:buAutoNum type="arabicPeriod"/>
                      </a:pPr>
                      <a:r>
                        <a:rPr b="1" lang="en-GB" sz="1700"/>
                        <a:t>Offer User-Friendly Navigation: </a:t>
                      </a:r>
                      <a:endParaRPr b="1" sz="1700"/>
                    </a:p>
                    <a:p>
                      <a:pPr indent="-323850" lvl="1" marL="914400" rtl="0" algn="l">
                        <a:spcBef>
                          <a:spcPts val="0"/>
                        </a:spcBef>
                        <a:spcAft>
                          <a:spcPts val="0"/>
                        </a:spcAft>
                        <a:buSzPts val="1700"/>
                        <a:buFont typeface="Calibri"/>
                        <a:buAutoNum type="alphaLcPeriod"/>
                      </a:pPr>
                      <a:r>
                        <a:rPr lang="en-GB" sz="1700"/>
                        <a:t>Design the portal interface for easy navigation, allowing users to access expenditure data quickly.</a:t>
                      </a:r>
                      <a:endParaRPr sz="1700"/>
                    </a:p>
                    <a:p>
                      <a:pPr indent="-323850" lvl="0" marL="457200" rtl="0" algn="l">
                        <a:spcBef>
                          <a:spcPts val="0"/>
                        </a:spcBef>
                        <a:spcAft>
                          <a:spcPts val="0"/>
                        </a:spcAft>
                        <a:buSzPts val="1700"/>
                        <a:buFont typeface="Calibri"/>
                        <a:buAutoNum type="arabicPeriod"/>
                      </a:pPr>
                      <a:r>
                        <a:rPr b="1" lang="en-GB" sz="1700"/>
                        <a:t>Provide Contextual Information: </a:t>
                      </a:r>
                      <a:endParaRPr b="1" sz="1700"/>
                    </a:p>
                    <a:p>
                      <a:pPr indent="-323850" lvl="1" marL="914400" rtl="0" algn="l">
                        <a:spcBef>
                          <a:spcPts val="0"/>
                        </a:spcBef>
                        <a:spcAft>
                          <a:spcPts val="0"/>
                        </a:spcAft>
                        <a:buSzPts val="1700"/>
                        <a:buFont typeface="Calibri"/>
                        <a:buAutoNum type="alphaLcPeriod"/>
                      </a:pPr>
                      <a:r>
                        <a:rPr lang="en-GB" sz="1700"/>
                        <a:t>Accompany expenditure data with contextual information such as budgetary priorities, funding sources, and performance metrics to enhance understanding.</a:t>
                      </a:r>
                      <a:endParaRPr sz="1700"/>
                    </a:p>
                    <a:p>
                      <a:pPr indent="-323850" lvl="0" marL="457200" rtl="0" algn="l">
                        <a:spcBef>
                          <a:spcPts val="0"/>
                        </a:spcBef>
                        <a:spcAft>
                          <a:spcPts val="0"/>
                        </a:spcAft>
                        <a:buSzPts val="1700"/>
                        <a:buFont typeface="Calibri"/>
                        <a:buAutoNum type="arabicPeriod"/>
                      </a:pPr>
                      <a:r>
                        <a:rPr b="1" lang="en-GB" sz="1700"/>
                        <a:t>Regular Updates: </a:t>
                      </a:r>
                      <a:endParaRPr b="1" sz="1700"/>
                    </a:p>
                    <a:p>
                      <a:pPr indent="-323850" lvl="1" marL="914400" rtl="0" algn="l">
                        <a:spcBef>
                          <a:spcPts val="0"/>
                        </a:spcBef>
                        <a:spcAft>
                          <a:spcPts val="0"/>
                        </a:spcAft>
                        <a:buSzPts val="1700"/>
                        <a:buFont typeface="Calibri"/>
                        <a:buAutoNum type="alphaLcPeriod"/>
                      </a:pPr>
                      <a:r>
                        <a:rPr lang="en-GB" sz="1700"/>
                        <a:t>Commit to regularly updating expenditure information</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59662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The United States</a:t>
                      </a:r>
                      <a:r>
                        <a:rPr lang="en-GB" sz="1700"/>
                        <a:t> budget expenditures page for their Environmental Protection Agency</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47" name="Google Shape;947;g2d3a82ef00d_11_1461"/>
          <p:cNvPicPr preferRelativeResize="0"/>
          <p:nvPr/>
        </p:nvPicPr>
        <p:blipFill rotWithShape="1">
          <a:blip r:embed="rId6">
            <a:alphaModFix/>
          </a:blip>
          <a:srcRect b="0" l="0" r="0" t="0"/>
          <a:stretch/>
        </p:blipFill>
        <p:spPr>
          <a:xfrm>
            <a:off x="235075" y="6272501"/>
            <a:ext cx="1119600" cy="5855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pic>
        <p:nvPicPr>
          <p:cNvPr id="952" name="Google Shape;952;g2d3a82ef00d_11_1467"/>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53" name="Google Shape;953;g2d3a82ef00d_11_1467"/>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9. Online consultations for 6 sectors (#096, 109,125,138,167,178)</a:t>
            </a:r>
            <a:endParaRPr sz="2700">
              <a:latin typeface="Helvetica Neue"/>
              <a:ea typeface="Helvetica Neue"/>
              <a:cs typeface="Helvetica Neue"/>
              <a:sym typeface="Helvetica Neue"/>
            </a:endParaRPr>
          </a:p>
        </p:txBody>
      </p:sp>
      <p:graphicFrame>
        <p:nvGraphicFramePr>
          <p:cNvPr id="954" name="Google Shape;954;g2d3a82ef00d_11_1467"/>
          <p:cNvGraphicFramePr/>
          <p:nvPr/>
        </p:nvGraphicFramePr>
        <p:xfrm>
          <a:off x="8" y="809817"/>
          <a:ext cx="3000000" cy="3000000"/>
        </p:xfrm>
        <a:graphic>
          <a:graphicData uri="http://schemas.openxmlformats.org/drawingml/2006/table">
            <a:tbl>
              <a:tblPr bandRow="1" firstRow="1">
                <a:noFill/>
                <a:tableStyleId>{2123EC9F-B434-4D28-8D55-F346F87FAE27}</a:tableStyleId>
              </a:tblPr>
              <a:tblGrid>
                <a:gridCol w="1594525"/>
                <a:gridCol w="10597475"/>
              </a:tblGrid>
              <a:tr h="6404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Information based on announcements have been issued about upcoming consultations intended to involve people in the past 12 months (HEALTH/ EDUCATION/ EMPLOYMENT/ SOCIAL PROTECTION/ ENVIRONMENT/ JUSTICE)</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406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Crucial for promoting civic engagement, transparency, and participation in decision-making processes related to critical sectors such as health, education, employment, social protection, environment, and justice.</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30370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Establish a Consultation Calendar: </a:t>
                      </a:r>
                      <a:endParaRPr b="1" sz="1700"/>
                    </a:p>
                    <a:p>
                      <a:pPr indent="-323850" lvl="1" marL="914400" rtl="0" algn="l">
                        <a:spcBef>
                          <a:spcPts val="0"/>
                        </a:spcBef>
                        <a:spcAft>
                          <a:spcPts val="0"/>
                        </a:spcAft>
                        <a:buSzPts val="1700"/>
                        <a:buFont typeface="Calibri"/>
                        <a:buAutoNum type="alphaLcPeriod"/>
                      </a:pPr>
                      <a:r>
                        <a:rPr lang="en-GB" sz="1700"/>
                        <a:t>Create a dedicated section on the government portal to display an interactive calendar highlighting upcoming consultations in various sectors.</a:t>
                      </a:r>
                      <a:endParaRPr sz="1700"/>
                    </a:p>
                    <a:p>
                      <a:pPr indent="-323850" lvl="0" marL="457200" rtl="0" algn="l">
                        <a:spcBef>
                          <a:spcPts val="0"/>
                        </a:spcBef>
                        <a:spcAft>
                          <a:spcPts val="0"/>
                        </a:spcAft>
                        <a:buSzPts val="1700"/>
                        <a:buFont typeface="Calibri"/>
                        <a:buAutoNum type="arabicPeriod"/>
                      </a:pPr>
                      <a:r>
                        <a:rPr b="1" lang="en-GB" sz="1700"/>
                        <a:t>Provide Detailed Information: </a:t>
                      </a:r>
                      <a:endParaRPr b="1" sz="1700"/>
                    </a:p>
                    <a:p>
                      <a:pPr indent="-323850" lvl="1" marL="914400" rtl="0" algn="l">
                        <a:spcBef>
                          <a:spcPts val="0"/>
                        </a:spcBef>
                        <a:spcAft>
                          <a:spcPts val="0"/>
                        </a:spcAft>
                        <a:buSzPts val="1700"/>
                        <a:buFont typeface="Calibri"/>
                        <a:buAutoNum type="alphaLcPeriod"/>
                      </a:pPr>
                      <a:r>
                        <a:rPr lang="en-GB" sz="1700"/>
                        <a:t>Include comprehensive details about each consultation, such as purpose, topics to be discussed, date, time, location, and how individuals can participate.</a:t>
                      </a:r>
                      <a:endParaRPr sz="1700"/>
                    </a:p>
                    <a:p>
                      <a:pPr indent="-323850" lvl="0" marL="457200" rtl="0" algn="l">
                        <a:spcBef>
                          <a:spcPts val="0"/>
                        </a:spcBef>
                        <a:spcAft>
                          <a:spcPts val="0"/>
                        </a:spcAft>
                        <a:buSzPts val="1700"/>
                        <a:buFont typeface="Calibri"/>
                        <a:buAutoNum type="arabicPeriod"/>
                      </a:pPr>
                      <a:r>
                        <a:rPr b="1" lang="en-GB" sz="1700"/>
                        <a:t>Enable Online Participation: </a:t>
                      </a:r>
                      <a:endParaRPr b="1" sz="1700"/>
                    </a:p>
                    <a:p>
                      <a:pPr indent="-323850" lvl="1" marL="914400" rtl="0" algn="l">
                        <a:spcBef>
                          <a:spcPts val="0"/>
                        </a:spcBef>
                        <a:spcAft>
                          <a:spcPts val="0"/>
                        </a:spcAft>
                        <a:buSzPts val="1700"/>
                        <a:buFont typeface="Calibri"/>
                        <a:buAutoNum type="alphaLcPeriod"/>
                      </a:pPr>
                      <a:r>
                        <a:rPr lang="en-GB" sz="1700"/>
                        <a:t>Offer online registration and participation options for consultations </a:t>
                      </a:r>
                      <a:endParaRPr sz="1700"/>
                    </a:p>
                    <a:p>
                      <a:pPr indent="-323850" lvl="0" marL="457200" rtl="0" algn="l">
                        <a:spcBef>
                          <a:spcPts val="0"/>
                        </a:spcBef>
                        <a:spcAft>
                          <a:spcPts val="0"/>
                        </a:spcAft>
                        <a:buSzPts val="1700"/>
                        <a:buFont typeface="Calibri"/>
                        <a:buAutoNum type="arabicPeriod"/>
                      </a:pPr>
                      <a:r>
                        <a:rPr b="1" lang="en-GB" sz="1700"/>
                        <a:t>Promote Engagement: </a:t>
                      </a:r>
                      <a:endParaRPr b="1" sz="1700"/>
                    </a:p>
                    <a:p>
                      <a:pPr indent="-323850" lvl="1" marL="914400" rtl="0" algn="l">
                        <a:spcBef>
                          <a:spcPts val="0"/>
                        </a:spcBef>
                        <a:spcAft>
                          <a:spcPts val="0"/>
                        </a:spcAft>
                        <a:buSzPts val="1700"/>
                        <a:buFont typeface="Calibri"/>
                        <a:buAutoNum type="alphaLcPeriod"/>
                      </a:pPr>
                      <a:r>
                        <a:rPr lang="en-GB" sz="1700"/>
                        <a:t>Utilize various communication channels, including social media, email newsletters, and press releases, to actively promote upcoming consultations and encourage citizen participation.</a:t>
                      </a:r>
                      <a:endParaRPr sz="1700"/>
                    </a:p>
                    <a:p>
                      <a:pPr indent="-323850" lvl="0" marL="457200" rtl="0" algn="l">
                        <a:spcBef>
                          <a:spcPts val="0"/>
                        </a:spcBef>
                        <a:spcAft>
                          <a:spcPts val="0"/>
                        </a:spcAft>
                        <a:buSzPts val="1700"/>
                        <a:buFont typeface="Calibri"/>
                        <a:buAutoNum type="arabicPeriod"/>
                      </a:pPr>
                      <a:r>
                        <a:rPr b="1" lang="en-GB" sz="1700"/>
                        <a:t>Collect Feedback: </a:t>
                      </a:r>
                      <a:endParaRPr b="1" sz="1700"/>
                    </a:p>
                    <a:p>
                      <a:pPr indent="-323850" lvl="1" marL="914400" rtl="0" algn="l">
                        <a:spcBef>
                          <a:spcPts val="0"/>
                        </a:spcBef>
                        <a:spcAft>
                          <a:spcPts val="0"/>
                        </a:spcAft>
                        <a:buSzPts val="1700"/>
                        <a:buFont typeface="Calibri"/>
                        <a:buAutoNum type="alphaLcPeriod"/>
                      </a:pPr>
                      <a:r>
                        <a:rPr lang="en-GB" sz="1700"/>
                        <a:t>Provide mechanisms for collecting feedback and input from participants during and after consultations.</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8502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the </a:t>
                      </a:r>
                      <a:r>
                        <a:rPr lang="en-GB" sz="1700" u="sng">
                          <a:solidFill>
                            <a:schemeClr val="hlink"/>
                          </a:solidFill>
                          <a:hlinkClick r:id="rId4"/>
                        </a:rPr>
                        <a:t>United Kingdom of Great Britain and Northern Ireland’s</a:t>
                      </a:r>
                      <a:r>
                        <a:rPr lang="en-GB" sz="1700"/>
                        <a:t> online consultation hub for education</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55" name="Google Shape;955;g2d3a82ef00d_11_1467"/>
          <p:cNvPicPr preferRelativeResize="0"/>
          <p:nvPr/>
        </p:nvPicPr>
        <p:blipFill>
          <a:blip r:embed="rId6">
            <a:alphaModFix/>
          </a:blip>
          <a:stretch>
            <a:fillRect/>
          </a:stretch>
        </p:blipFill>
        <p:spPr>
          <a:xfrm>
            <a:off x="423325" y="5989150"/>
            <a:ext cx="733800" cy="7338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pic>
        <p:nvPicPr>
          <p:cNvPr id="960" name="Google Shape;960;g2d3a82ef00d_11_1473"/>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61" name="Google Shape;961;g2d3a82ef00d_11_1473"/>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10. Inclusion of voices in decision making in 6 sectors (#098, 111,127,140,169,180)</a:t>
            </a:r>
            <a:endParaRPr sz="2700">
              <a:latin typeface="Helvetica Neue"/>
              <a:ea typeface="Helvetica Neue"/>
              <a:cs typeface="Helvetica Neue"/>
              <a:sym typeface="Helvetica Neue"/>
            </a:endParaRPr>
          </a:p>
        </p:txBody>
      </p:sp>
      <p:graphicFrame>
        <p:nvGraphicFramePr>
          <p:cNvPr id="962" name="Google Shape;962;g2d3a82ef00d_11_1473"/>
          <p:cNvGraphicFramePr/>
          <p:nvPr/>
        </p:nvGraphicFramePr>
        <p:xfrm>
          <a:off x="-25" y="805317"/>
          <a:ext cx="3000000" cy="3000000"/>
        </p:xfrm>
        <a:graphic>
          <a:graphicData uri="http://schemas.openxmlformats.org/drawingml/2006/table">
            <a:tbl>
              <a:tblPr bandRow="1" firstRow="1">
                <a:noFill/>
                <a:tableStyleId>{2123EC9F-B434-4D28-8D55-F346F87FAE27}</a:tableStyleId>
              </a:tblPr>
              <a:tblGrid>
                <a:gridCol w="1721550"/>
                <a:gridCol w="10470500"/>
              </a:tblGrid>
              <a:tr h="6404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Information about having held online consultations via forums, polls, questionnaires etc. intended to involve people in the past 12 months (HEALTH/ EDUCATION/ EMPLOYMENT/ SOCIAL PROTECTION/ ENVIRONMENT/ JUSTICE). Looks to determine if the input of the people was actually used for policy decision making.</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406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t>Crucial for fostering transparency and accountability, allowing people to assess if their input contributed to policy decision-making processes in key areas: health, education, employment, social protection, environment, and justice.</a:t>
                      </a:r>
                      <a:endParaRPr sz="1700"/>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30370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Create a Dedicated Section: </a:t>
                      </a:r>
                      <a:endParaRPr b="1" sz="1700"/>
                    </a:p>
                    <a:p>
                      <a:pPr indent="-323850" lvl="1" marL="914400" rtl="0" algn="l">
                        <a:spcBef>
                          <a:spcPts val="0"/>
                        </a:spcBef>
                        <a:spcAft>
                          <a:spcPts val="0"/>
                        </a:spcAft>
                        <a:buSzPts val="1700"/>
                        <a:buFont typeface="Calibri"/>
                        <a:buAutoNum type="alphaLcPeriod"/>
                      </a:pPr>
                      <a:r>
                        <a:rPr lang="en-GB" sz="1700"/>
                        <a:t>Develop a dedicated section on the government portal to showcase information about past online consultations, organized by sector.</a:t>
                      </a:r>
                      <a:endParaRPr sz="1700"/>
                    </a:p>
                    <a:p>
                      <a:pPr indent="-323850" lvl="0" marL="457200" rtl="0" algn="l">
                        <a:spcBef>
                          <a:spcPts val="0"/>
                        </a:spcBef>
                        <a:spcAft>
                          <a:spcPts val="0"/>
                        </a:spcAft>
                        <a:buSzPts val="1700"/>
                        <a:buFont typeface="Calibri"/>
                        <a:buAutoNum type="arabicPeriod"/>
                      </a:pPr>
                      <a:r>
                        <a:rPr b="1" lang="en-GB" sz="1700"/>
                        <a:t>Provide Detailed Reports: </a:t>
                      </a:r>
                      <a:endParaRPr b="1" sz="1700"/>
                    </a:p>
                    <a:p>
                      <a:pPr indent="-323850" lvl="1" marL="914400" rtl="0" algn="l">
                        <a:spcBef>
                          <a:spcPts val="0"/>
                        </a:spcBef>
                        <a:spcAft>
                          <a:spcPts val="0"/>
                        </a:spcAft>
                        <a:buSzPts val="1700"/>
                        <a:buFont typeface="Calibri"/>
                        <a:buAutoNum type="alphaLcPeriod"/>
                      </a:pPr>
                      <a:r>
                        <a:rPr lang="en-GB" sz="1700"/>
                        <a:t>Offer detailed reports summarizing the outcomes of each online consultation, including key findings, participant feedback, and how the input influenced policy decisions.</a:t>
                      </a:r>
                      <a:endParaRPr sz="1700"/>
                    </a:p>
                    <a:p>
                      <a:pPr indent="-323850" lvl="0" marL="457200" rtl="0" algn="l">
                        <a:spcBef>
                          <a:spcPts val="0"/>
                        </a:spcBef>
                        <a:spcAft>
                          <a:spcPts val="0"/>
                        </a:spcAft>
                        <a:buSzPts val="1700"/>
                        <a:buFont typeface="Calibri"/>
                        <a:buAutoNum type="arabicPeriod"/>
                      </a:pPr>
                      <a:r>
                        <a:rPr b="1" lang="en-GB" sz="1700"/>
                        <a:t>Foster Accountability: </a:t>
                      </a:r>
                      <a:endParaRPr b="1" sz="1700"/>
                    </a:p>
                    <a:p>
                      <a:pPr indent="-323850" lvl="1" marL="914400" rtl="0" algn="l">
                        <a:spcBef>
                          <a:spcPts val="0"/>
                        </a:spcBef>
                        <a:spcAft>
                          <a:spcPts val="0"/>
                        </a:spcAft>
                        <a:buSzPts val="1700"/>
                        <a:buFont typeface="Calibri"/>
                        <a:buAutoNum type="alphaLcPeriod"/>
                      </a:pPr>
                      <a:r>
                        <a:rPr lang="en-GB" sz="1700"/>
                        <a:t>Demonstrate the government's commitment to accountability by openly sharing how citizen input from online consultations has been utilized in policy-making processes.</a:t>
                      </a:r>
                      <a:endParaRPr sz="1700"/>
                    </a:p>
                    <a:p>
                      <a:pPr indent="-323850" lvl="0" marL="457200" rtl="0" algn="l">
                        <a:spcBef>
                          <a:spcPts val="0"/>
                        </a:spcBef>
                        <a:spcAft>
                          <a:spcPts val="0"/>
                        </a:spcAft>
                        <a:buSzPts val="1700"/>
                        <a:buFont typeface="Calibri"/>
                        <a:buAutoNum type="arabicPeriod"/>
                      </a:pPr>
                      <a:r>
                        <a:rPr b="1" lang="en-GB" sz="1700"/>
                        <a:t>Encourage Engagement: </a:t>
                      </a:r>
                      <a:endParaRPr b="1" sz="1700"/>
                    </a:p>
                    <a:p>
                      <a:pPr indent="-323850" lvl="1" marL="914400" rtl="0" algn="l">
                        <a:spcBef>
                          <a:spcPts val="0"/>
                        </a:spcBef>
                        <a:spcAft>
                          <a:spcPts val="0"/>
                        </a:spcAft>
                        <a:buSzPts val="1700"/>
                        <a:buFont typeface="Calibri"/>
                        <a:buAutoNum type="alphaLcPeriod"/>
                      </a:pPr>
                      <a:r>
                        <a:rPr lang="en-GB" sz="1700"/>
                        <a:t>Encourage ongoing citizen engagement by actively promoting the availability of consultation reports and encouraging feedback on the outcomes.</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8502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Iceland’s</a:t>
                      </a:r>
                      <a:r>
                        <a:rPr lang="en-GB" sz="1700"/>
                        <a:t> consultation portal with information on completed consultation results</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63" name="Google Shape;963;g2d3a82ef00d_11_1473"/>
          <p:cNvPicPr preferRelativeResize="0"/>
          <p:nvPr/>
        </p:nvPicPr>
        <p:blipFill rotWithShape="1">
          <a:blip r:embed="rId6">
            <a:alphaModFix/>
          </a:blip>
          <a:srcRect b="0" l="0" r="0" t="0"/>
          <a:stretch/>
        </p:blipFill>
        <p:spPr>
          <a:xfrm>
            <a:off x="424464" y="6063648"/>
            <a:ext cx="890016" cy="64007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pic>
        <p:nvPicPr>
          <p:cNvPr id="968" name="Google Shape;968;g2d3a82ef00d_11_1479"/>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69" name="Google Shape;969;g2d3a82ef00d_11_1479"/>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11. Open government datasets for 6 sectors (#099, 112,128,141,170,181)</a:t>
            </a:r>
            <a:endParaRPr sz="2700">
              <a:latin typeface="Helvetica Neue"/>
              <a:ea typeface="Helvetica Neue"/>
              <a:cs typeface="Helvetica Neue"/>
              <a:sym typeface="Helvetica Neue"/>
            </a:endParaRPr>
          </a:p>
        </p:txBody>
      </p:sp>
      <p:graphicFrame>
        <p:nvGraphicFramePr>
          <p:cNvPr id="970" name="Google Shape;970;g2d3a82ef00d_11_1479"/>
          <p:cNvGraphicFramePr/>
          <p:nvPr/>
        </p:nvGraphicFramePr>
        <p:xfrm>
          <a:off x="0" y="809817"/>
          <a:ext cx="3000000" cy="3000000"/>
        </p:xfrm>
        <a:graphic>
          <a:graphicData uri="http://schemas.openxmlformats.org/drawingml/2006/table">
            <a:tbl>
              <a:tblPr bandRow="1" firstRow="1">
                <a:noFill/>
                <a:tableStyleId>{2123EC9F-B434-4D28-8D55-F346F87FAE27}</a:tableStyleId>
              </a:tblPr>
              <a:tblGrid>
                <a:gridCol w="1651000"/>
                <a:gridCol w="10541050"/>
              </a:tblGrid>
              <a:tr h="6404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Provision of Open Government dataset(s) on HEALTH/ EDUCATION/ EMPLOYMENT/ SOCIAL PROTECTION/ENVIRONMENT/ JUSTICE in either i) Not machine-readable (PDF, scanned files etc.) or ii) Machine-readable (CSV, JSON, XML etc.)</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406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t>Essential for promoting transparency and enabling data-driven decision-making by providing access to information in both machine-readable and non-machine-readable formats.</a:t>
                      </a:r>
                      <a:endParaRPr sz="1700"/>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30370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Identify Relevant Datasets: </a:t>
                      </a:r>
                      <a:endParaRPr b="1" sz="1700"/>
                    </a:p>
                    <a:p>
                      <a:pPr indent="-323850" lvl="1" marL="914400" rtl="0" algn="l">
                        <a:spcBef>
                          <a:spcPts val="0"/>
                        </a:spcBef>
                        <a:spcAft>
                          <a:spcPts val="0"/>
                        </a:spcAft>
                        <a:buSzPts val="1700"/>
                        <a:buFont typeface="Calibri"/>
                        <a:buAutoNum type="alphaLcPeriod"/>
                      </a:pPr>
                      <a:r>
                        <a:rPr lang="en-GB" sz="1700"/>
                        <a:t>Determine which datasets related to health, education, employment, social protection, environment, and justice are crucial for public access and decision-making.</a:t>
                      </a:r>
                      <a:endParaRPr sz="1700"/>
                    </a:p>
                    <a:p>
                      <a:pPr indent="-323850" lvl="0" marL="457200" rtl="0" algn="l">
                        <a:spcBef>
                          <a:spcPts val="0"/>
                        </a:spcBef>
                        <a:spcAft>
                          <a:spcPts val="0"/>
                        </a:spcAft>
                        <a:buSzPts val="1700"/>
                        <a:buFont typeface="Calibri"/>
                        <a:buAutoNum type="arabicPeriod"/>
                      </a:pPr>
                      <a:r>
                        <a:rPr b="1" lang="en-GB" sz="1700"/>
                        <a:t>Convert to Machine-Readable Formats: </a:t>
                      </a:r>
                      <a:endParaRPr b="1" sz="1700"/>
                    </a:p>
                    <a:p>
                      <a:pPr indent="-323850" lvl="1" marL="914400" rtl="0" algn="l">
                        <a:spcBef>
                          <a:spcPts val="0"/>
                        </a:spcBef>
                        <a:spcAft>
                          <a:spcPts val="0"/>
                        </a:spcAft>
                        <a:buSzPts val="1700"/>
                        <a:buFont typeface="Calibri"/>
                        <a:buAutoNum type="alphaLcPeriod"/>
                      </a:pPr>
                      <a:r>
                        <a:rPr lang="en-GB" sz="1700"/>
                        <a:t>Convert non-machine-readable datasets, such as PDFs or scanned files, into machine-readable formats like CSV, JSON, or XML for enhanced accessibility and usability.</a:t>
                      </a:r>
                      <a:endParaRPr sz="1700"/>
                    </a:p>
                    <a:p>
                      <a:pPr indent="-323850" lvl="0" marL="457200" rtl="0" algn="l">
                        <a:spcBef>
                          <a:spcPts val="0"/>
                        </a:spcBef>
                        <a:spcAft>
                          <a:spcPts val="0"/>
                        </a:spcAft>
                        <a:buSzPts val="1700"/>
                        <a:buFont typeface="Calibri"/>
                        <a:buAutoNum type="arabicPeriod"/>
                      </a:pPr>
                      <a:r>
                        <a:rPr b="1" lang="en-GB" sz="1700"/>
                        <a:t>Develop Data Repository: </a:t>
                      </a:r>
                      <a:endParaRPr b="1" sz="1700"/>
                    </a:p>
                    <a:p>
                      <a:pPr indent="-323850" lvl="1" marL="914400" rtl="0" algn="l">
                        <a:spcBef>
                          <a:spcPts val="0"/>
                        </a:spcBef>
                        <a:spcAft>
                          <a:spcPts val="0"/>
                        </a:spcAft>
                        <a:buSzPts val="1700"/>
                        <a:buFont typeface="Calibri"/>
                        <a:buAutoNum type="alphaLcPeriod"/>
                      </a:pPr>
                      <a:r>
                        <a:rPr lang="en-GB" sz="1700"/>
                        <a:t>Establish a centralized data repository within the government portal to host and manage the open government datasets.</a:t>
                      </a:r>
                      <a:endParaRPr sz="1700"/>
                    </a:p>
                    <a:p>
                      <a:pPr indent="-323850" lvl="0" marL="457200" rtl="0" algn="l">
                        <a:spcBef>
                          <a:spcPts val="0"/>
                        </a:spcBef>
                        <a:spcAft>
                          <a:spcPts val="0"/>
                        </a:spcAft>
                        <a:buSzPts val="1700"/>
                        <a:buFont typeface="Calibri"/>
                        <a:buAutoNum type="arabicPeriod"/>
                      </a:pPr>
                      <a:r>
                        <a:rPr b="1" lang="en-GB" sz="1700"/>
                        <a:t>Ensure Data Integrity: </a:t>
                      </a:r>
                      <a:endParaRPr b="1" sz="1700"/>
                    </a:p>
                    <a:p>
                      <a:pPr indent="-323850" lvl="1" marL="914400" rtl="0" algn="l">
                        <a:spcBef>
                          <a:spcPts val="0"/>
                        </a:spcBef>
                        <a:spcAft>
                          <a:spcPts val="0"/>
                        </a:spcAft>
                        <a:buSzPts val="1700"/>
                        <a:buFont typeface="Calibri"/>
                        <a:buAutoNum type="alphaLcPeriod"/>
                      </a:pPr>
                      <a:r>
                        <a:rPr lang="en-GB" sz="1700"/>
                        <a:t>Implement measures to ensure the accuracy, completeness, and security of the datasets.</a:t>
                      </a:r>
                      <a:endParaRPr sz="1700"/>
                    </a:p>
                    <a:p>
                      <a:pPr indent="-323850" lvl="0" marL="457200" rtl="0" algn="l">
                        <a:spcBef>
                          <a:spcPts val="0"/>
                        </a:spcBef>
                        <a:spcAft>
                          <a:spcPts val="0"/>
                        </a:spcAft>
                        <a:buSzPts val="1700"/>
                        <a:buFont typeface="Calibri"/>
                        <a:buAutoNum type="arabicPeriod"/>
                      </a:pPr>
                      <a:r>
                        <a:rPr b="1" lang="en-GB" sz="1700"/>
                        <a:t>Promote Accessibility: </a:t>
                      </a:r>
                      <a:endParaRPr b="1" sz="1700"/>
                    </a:p>
                    <a:p>
                      <a:pPr indent="-323850" lvl="1" marL="914400" rtl="0" algn="l">
                        <a:spcBef>
                          <a:spcPts val="0"/>
                        </a:spcBef>
                        <a:spcAft>
                          <a:spcPts val="0"/>
                        </a:spcAft>
                        <a:buSzPts val="1700"/>
                        <a:buFont typeface="Calibri"/>
                        <a:buAutoNum type="alphaLcPeriod"/>
                      </a:pPr>
                      <a:r>
                        <a:rPr lang="en-GB" sz="1700"/>
                        <a:t>Facilitate easy access to the datasets by organizing them logically, and offering clear instructions.</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58547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Kazakhstan's</a:t>
                      </a:r>
                      <a:r>
                        <a:rPr lang="en-GB" sz="1700"/>
                        <a:t> open government datasets filterable per section</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71" name="Google Shape;971;g2d3a82ef00d_11_1479"/>
          <p:cNvPicPr preferRelativeResize="0"/>
          <p:nvPr/>
        </p:nvPicPr>
        <p:blipFill rotWithShape="1">
          <a:blip r:embed="rId6">
            <a:alphaModFix/>
          </a:blip>
          <a:srcRect b="0" l="0" r="0" t="0"/>
          <a:stretch/>
        </p:blipFill>
        <p:spPr>
          <a:xfrm>
            <a:off x="285905" y="6184491"/>
            <a:ext cx="934212" cy="46786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g2d3a82ef00d_11_1485"/>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977" name="Google Shape;977;g2d3a82ef00d_11_1485"/>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12. Labor laws violation report (#131)</a:t>
            </a:r>
            <a:endParaRPr sz="2700">
              <a:latin typeface="Helvetica Neue"/>
              <a:ea typeface="Helvetica Neue"/>
              <a:cs typeface="Helvetica Neue"/>
              <a:sym typeface="Helvetica Neue"/>
            </a:endParaRPr>
          </a:p>
        </p:txBody>
      </p:sp>
      <p:graphicFrame>
        <p:nvGraphicFramePr>
          <p:cNvPr id="978" name="Google Shape;978;g2d3a82ef00d_11_1485"/>
          <p:cNvGraphicFramePr/>
          <p:nvPr/>
        </p:nvGraphicFramePr>
        <p:xfrm>
          <a:off x="-17" y="709525"/>
          <a:ext cx="3000000" cy="3000000"/>
        </p:xfrm>
        <a:graphic>
          <a:graphicData uri="http://schemas.openxmlformats.org/drawingml/2006/table">
            <a:tbl>
              <a:tblPr bandRow="1" firstRow="1">
                <a:noFill/>
                <a:tableStyleId>{2123EC9F-B434-4D28-8D55-F346F87FAE27}</a:tableStyleId>
              </a:tblPr>
              <a:tblGrid>
                <a:gridCol w="1580425"/>
                <a:gridCol w="10611625"/>
              </a:tblGrid>
              <a:tr h="6404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Governments are encouraged to maintain a safe, secure, and inclusive work environment for all groups, including migrants, women, youth, and people of disabilities. Evidence on a government website emphasizing decent work and inclusive work environment, and of gathering information, complaint process, and investigation procedures</a:t>
                      </a:r>
                      <a:endParaRPr sz="1700">
                        <a:solidFill>
                          <a:srgbClr val="FFFFFF"/>
                        </a:solidFill>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406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t>Ensures transparency and accountability in promoting decent work conditions and addressing grievances effectively for all demographics, including migrants, women, youth, and people with disabilities.</a:t>
                      </a:r>
                      <a:endParaRPr sz="1700"/>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30370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Establish a Dedicated Section:</a:t>
                      </a:r>
                      <a:endParaRPr b="1" sz="1700"/>
                    </a:p>
                    <a:p>
                      <a:pPr indent="-323850" lvl="1" marL="914400" rtl="0" algn="l">
                        <a:spcBef>
                          <a:spcPts val="0"/>
                        </a:spcBef>
                        <a:spcAft>
                          <a:spcPts val="0"/>
                        </a:spcAft>
                        <a:buSzPts val="1700"/>
                        <a:buFont typeface="Calibri"/>
                        <a:buAutoNum type="alphaLcPeriod"/>
                      </a:pPr>
                      <a:r>
                        <a:rPr lang="en-GB" sz="1700"/>
                        <a:t>Create a distinct section on the government portal specifically addressing workplace safety and inclusivity.</a:t>
                      </a:r>
                      <a:endParaRPr sz="1700"/>
                    </a:p>
                    <a:p>
                      <a:pPr indent="-323850" lvl="0" marL="457200" rtl="0" algn="l">
                        <a:spcBef>
                          <a:spcPts val="0"/>
                        </a:spcBef>
                        <a:spcAft>
                          <a:spcPts val="0"/>
                        </a:spcAft>
                        <a:buSzPts val="1700"/>
                        <a:buFont typeface="Calibri"/>
                        <a:buAutoNum type="arabicPeriod"/>
                      </a:pPr>
                      <a:r>
                        <a:rPr b="1" lang="en-GB" sz="1700"/>
                        <a:t>Provide Legal and Procedural Information:</a:t>
                      </a:r>
                      <a:endParaRPr b="1" sz="1700"/>
                    </a:p>
                    <a:p>
                      <a:pPr indent="-323850" lvl="1" marL="914400" rtl="0" algn="l">
                        <a:spcBef>
                          <a:spcPts val="0"/>
                        </a:spcBef>
                        <a:spcAft>
                          <a:spcPts val="0"/>
                        </a:spcAft>
                        <a:buSzPts val="1700"/>
                        <a:buFont typeface="Calibri"/>
                        <a:buAutoNum type="alphaLcPeriod"/>
                      </a:pPr>
                      <a:r>
                        <a:rPr lang="en-GB" sz="1700"/>
                        <a:t>Offer detailed information on relevant laws, policies, and procedures governing workplace grievances and inclusivity measures.</a:t>
                      </a:r>
                      <a:endParaRPr sz="1700"/>
                    </a:p>
                    <a:p>
                      <a:pPr indent="-323850" lvl="0" marL="457200" rtl="0" algn="l">
                        <a:spcBef>
                          <a:spcPts val="0"/>
                        </a:spcBef>
                        <a:spcAft>
                          <a:spcPts val="0"/>
                        </a:spcAft>
                        <a:buSzPts val="1700"/>
                        <a:buFont typeface="Calibri"/>
                        <a:buAutoNum type="arabicPeriod"/>
                      </a:pPr>
                      <a:r>
                        <a:rPr b="1" lang="en-GB" sz="1700"/>
                        <a:t>Offer Training and Awareness Resources:</a:t>
                      </a:r>
                      <a:endParaRPr b="1" sz="1700"/>
                    </a:p>
                    <a:p>
                      <a:pPr indent="-323850" lvl="1" marL="914400" rtl="0" algn="l">
                        <a:spcBef>
                          <a:spcPts val="0"/>
                        </a:spcBef>
                        <a:spcAft>
                          <a:spcPts val="0"/>
                        </a:spcAft>
                        <a:buSzPts val="1700"/>
                        <a:buFont typeface="Calibri"/>
                        <a:buAutoNum type="alphaLcPeriod"/>
                      </a:pPr>
                      <a:r>
                        <a:rPr lang="en-GB" sz="1700"/>
                        <a:t>Include resources like training and awareness campaigns to promote diversity, inclusion in the workplace.</a:t>
                      </a:r>
                      <a:endParaRPr sz="1700"/>
                    </a:p>
                    <a:p>
                      <a:pPr indent="-323850" lvl="0" marL="457200" rtl="0" algn="l">
                        <a:spcBef>
                          <a:spcPts val="0"/>
                        </a:spcBef>
                        <a:spcAft>
                          <a:spcPts val="0"/>
                        </a:spcAft>
                        <a:buSzPts val="1700"/>
                        <a:buFont typeface="Calibri"/>
                        <a:buAutoNum type="arabicPeriod"/>
                      </a:pPr>
                      <a:r>
                        <a:rPr b="1" lang="en-GB" sz="1700"/>
                        <a:t>Implement Feedback Mechanisms:</a:t>
                      </a:r>
                      <a:endParaRPr b="1" sz="1700"/>
                    </a:p>
                    <a:p>
                      <a:pPr indent="-323850" lvl="1" marL="914400" rtl="0" algn="l">
                        <a:spcBef>
                          <a:spcPts val="0"/>
                        </a:spcBef>
                        <a:spcAft>
                          <a:spcPts val="0"/>
                        </a:spcAft>
                        <a:buSzPts val="1700"/>
                        <a:buFont typeface="Calibri"/>
                        <a:buAutoNum type="alphaLcPeriod"/>
                      </a:pPr>
                      <a:r>
                        <a:rPr lang="en-GB" sz="1700"/>
                        <a:t>Set up feedback mechanism allowing users to submit complaints or provide feedback on workplace issues.</a:t>
                      </a:r>
                      <a:endParaRPr sz="1700"/>
                    </a:p>
                    <a:p>
                      <a:pPr indent="-323850" lvl="0" marL="457200" rtl="0" algn="l">
                        <a:spcBef>
                          <a:spcPts val="0"/>
                        </a:spcBef>
                        <a:spcAft>
                          <a:spcPts val="0"/>
                        </a:spcAft>
                        <a:buSzPts val="1700"/>
                        <a:buFont typeface="Calibri"/>
                        <a:buAutoNum type="arabicPeriod"/>
                      </a:pPr>
                      <a:r>
                        <a:rPr b="1" lang="en-GB" sz="1700"/>
                        <a:t>Regular Updates and Reporting:</a:t>
                      </a:r>
                      <a:endParaRPr b="1" sz="1700"/>
                    </a:p>
                    <a:p>
                      <a:pPr indent="-323850" lvl="1" marL="914400" rtl="0" algn="l">
                        <a:spcBef>
                          <a:spcPts val="0"/>
                        </a:spcBef>
                        <a:spcAft>
                          <a:spcPts val="0"/>
                        </a:spcAft>
                        <a:buSzPts val="1700"/>
                        <a:buFont typeface="Calibri"/>
                        <a:buAutoNum type="alphaLcPeriod"/>
                      </a:pPr>
                      <a:r>
                        <a:rPr lang="en-GB" sz="1700"/>
                        <a:t>Ensure regular updates on the portal with statistics, reports, and initiatives highlighting efforts toward maintaining a safe and inclusive work environment.</a:t>
                      </a:r>
                      <a:endParaRPr sz="1700"/>
                    </a:p>
                    <a:p>
                      <a:pPr indent="0" lvl="0" marL="0" rtl="0" algn="l">
                        <a:spcBef>
                          <a:spcPts val="0"/>
                        </a:spcBef>
                        <a:spcAft>
                          <a:spcPts val="0"/>
                        </a:spcAft>
                        <a:buNone/>
                      </a:pPr>
                      <a:r>
                        <a:rPr lang="en-GB" sz="1700"/>
                        <a:t>For more info, check out </a:t>
                      </a:r>
                      <a:r>
                        <a:rPr lang="en-GB" sz="1700" u="sng">
                          <a:solidFill>
                            <a:schemeClr val="hlink"/>
                          </a:solidFill>
                          <a:hlinkClick r:id="rId4"/>
                        </a:rPr>
                        <a:t>ILO’s</a:t>
                      </a:r>
                      <a:r>
                        <a:rPr lang="en-GB" sz="1700"/>
                        <a:t> International Labour Standards on Employment security </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58547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the </a:t>
                      </a:r>
                      <a:r>
                        <a:rPr lang="en-GB" sz="1700" u="sng">
                          <a:solidFill>
                            <a:schemeClr val="hlink"/>
                          </a:solidFill>
                          <a:hlinkClick r:id="rId5"/>
                        </a:rPr>
                        <a:t>United States</a:t>
                      </a:r>
                      <a:r>
                        <a:rPr lang="en-GB" sz="1700"/>
                        <a:t>’ portal for labor laws reporting</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79" name="Google Shape;979;g2d3a82ef00d_11_1485"/>
          <p:cNvPicPr preferRelativeResize="0"/>
          <p:nvPr/>
        </p:nvPicPr>
        <p:blipFill rotWithShape="1">
          <a:blip r:embed="rId7">
            <a:alphaModFix/>
          </a:blip>
          <a:srcRect b="0" l="0" r="0" t="0"/>
          <a:stretch/>
        </p:blipFill>
        <p:spPr>
          <a:xfrm>
            <a:off x="206855" y="6233169"/>
            <a:ext cx="1194816" cy="624839"/>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pic>
        <p:nvPicPr>
          <p:cNvPr id="984" name="Google Shape;984;g2d3a82ef00d_11_1491"/>
          <p:cNvPicPr preferRelativeResize="0"/>
          <p:nvPr/>
        </p:nvPicPr>
        <p:blipFill rotWithShape="1">
          <a:blip r:embed="rId3">
            <a:alphaModFix/>
          </a:blip>
          <a:srcRect b="0" l="0" r="0" t="0"/>
          <a:stretch/>
        </p:blipFill>
        <p:spPr>
          <a:xfrm>
            <a:off x="140648" y="148245"/>
            <a:ext cx="2719724" cy="493003"/>
          </a:xfrm>
          <a:prstGeom prst="rect">
            <a:avLst/>
          </a:prstGeom>
          <a:noFill/>
          <a:ln>
            <a:noFill/>
          </a:ln>
        </p:spPr>
      </p:pic>
      <p:sp>
        <p:nvSpPr>
          <p:cNvPr id="985" name="Google Shape;985;g2d3a82ef00d_11_1491"/>
          <p:cNvSpPr txBox="1"/>
          <p:nvPr/>
        </p:nvSpPr>
        <p:spPr>
          <a:xfrm>
            <a:off x="2860372" y="-6827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13. Participatory budgeting (#193)</a:t>
            </a:r>
            <a:endParaRPr sz="2700">
              <a:latin typeface="Helvetica Neue"/>
              <a:ea typeface="Helvetica Neue"/>
              <a:cs typeface="Helvetica Neue"/>
              <a:sym typeface="Helvetica Neue"/>
            </a:endParaRPr>
          </a:p>
        </p:txBody>
      </p:sp>
      <p:graphicFrame>
        <p:nvGraphicFramePr>
          <p:cNvPr id="986" name="Google Shape;986;g2d3a82ef00d_11_1491"/>
          <p:cNvGraphicFramePr/>
          <p:nvPr/>
        </p:nvGraphicFramePr>
        <p:xfrm>
          <a:off x="-25" y="641242"/>
          <a:ext cx="3000000" cy="3000000"/>
        </p:xfrm>
        <a:graphic>
          <a:graphicData uri="http://schemas.openxmlformats.org/drawingml/2006/table">
            <a:tbl>
              <a:tblPr bandRow="1" firstRow="1">
                <a:noFill/>
                <a:tableStyleId>{2123EC9F-B434-4D28-8D55-F346F87FAE27}</a:tableStyleId>
              </a:tblPr>
              <a:tblGrid>
                <a:gridCol w="1636850"/>
                <a:gridCol w="10555200"/>
              </a:tblGrid>
              <a:tr h="6404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latin typeface="Calibri"/>
                          <a:ea typeface="Calibri"/>
                          <a:cs typeface="Calibri"/>
                          <a:sym typeface="Calibri"/>
                        </a:rPr>
                        <a:t>The provision of participation possibility to the user regarding participatory budgeting or similar mechanism</a:t>
                      </a:r>
                      <a:r>
                        <a:rPr lang="en-GB" sz="1700">
                          <a:solidFill>
                            <a:srgbClr val="FFFFFF"/>
                          </a:solidFill>
                        </a:rPr>
                        <a:t>. </a:t>
                      </a:r>
                      <a:r>
                        <a:rPr lang="en-GB" sz="1700">
                          <a:solidFill>
                            <a:srgbClr val="FFFFFF"/>
                          </a:solidFill>
                          <a:latin typeface="Calibri"/>
                          <a:ea typeface="Calibri"/>
                          <a:cs typeface="Calibri"/>
                          <a:sym typeface="Calibri"/>
                        </a:rPr>
                        <a:t>Many </a:t>
                      </a:r>
                      <a:r>
                        <a:rPr lang="en-GB" sz="1700">
                          <a:solidFill>
                            <a:srgbClr val="FFFFFF"/>
                          </a:solidFill>
                        </a:rPr>
                        <a:t>countries</a:t>
                      </a:r>
                      <a:r>
                        <a:rPr lang="en-GB" sz="1700">
                          <a:solidFill>
                            <a:srgbClr val="FFFFFF"/>
                          </a:solidFill>
                          <a:latin typeface="Calibri"/>
                          <a:ea typeface="Calibri"/>
                          <a:cs typeface="Calibri"/>
                          <a:sym typeface="Calibri"/>
                        </a:rPr>
                        <a:t> around the world are starting to engage </a:t>
                      </a:r>
                      <a:r>
                        <a:rPr lang="en-GB" sz="1700">
                          <a:solidFill>
                            <a:srgbClr val="FFFFFF"/>
                          </a:solidFill>
                        </a:rPr>
                        <a:t>the people</a:t>
                      </a:r>
                      <a:r>
                        <a:rPr lang="en-GB" sz="1700">
                          <a:solidFill>
                            <a:srgbClr val="FFFFFF"/>
                          </a:solidFill>
                          <a:latin typeface="Calibri"/>
                          <a:ea typeface="Calibri"/>
                          <a:cs typeface="Calibri"/>
                          <a:sym typeface="Calibri"/>
                        </a:rPr>
                        <a:t> in the discussion of the </a:t>
                      </a:r>
                      <a:r>
                        <a:rPr lang="en-GB" sz="1700">
                          <a:solidFill>
                            <a:srgbClr val="FFFFFF"/>
                          </a:solidFill>
                        </a:rPr>
                        <a:t>country’s</a:t>
                      </a:r>
                      <a:r>
                        <a:rPr lang="en-GB" sz="1700">
                          <a:solidFill>
                            <a:srgbClr val="FFFFFF"/>
                          </a:solidFill>
                          <a:latin typeface="Calibri"/>
                          <a:ea typeface="Calibri"/>
                          <a:cs typeface="Calibri"/>
                          <a:sym typeface="Calibri"/>
                        </a:rPr>
                        <a:t> budget, known as "participatory budgeting".</a:t>
                      </a:r>
                      <a:endParaRPr sz="1700">
                        <a:solidFill>
                          <a:srgbClr val="FFFFFF"/>
                        </a:solidFill>
                        <a:latin typeface="Calibri"/>
                        <a:ea typeface="Calibri"/>
                        <a:cs typeface="Calibri"/>
                        <a:sym typeface="Calibri"/>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4406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latin typeface="Calibri"/>
                          <a:ea typeface="Calibri"/>
                          <a:cs typeface="Calibri"/>
                          <a:sym typeface="Calibri"/>
                        </a:rPr>
                        <a:t>Empowers </a:t>
                      </a:r>
                      <a:r>
                        <a:rPr lang="en-GB" sz="1700"/>
                        <a:t>people</a:t>
                      </a:r>
                      <a:r>
                        <a:rPr lang="en-GB" sz="1700">
                          <a:latin typeface="Calibri"/>
                          <a:ea typeface="Calibri"/>
                          <a:cs typeface="Calibri"/>
                          <a:sym typeface="Calibri"/>
                        </a:rPr>
                        <a:t> to engage in crucial discussions about the </a:t>
                      </a:r>
                      <a:r>
                        <a:rPr lang="en-GB" sz="1700"/>
                        <a:t>country’s</a:t>
                      </a:r>
                      <a:r>
                        <a:rPr lang="en-GB" sz="1700">
                          <a:latin typeface="Calibri"/>
                          <a:ea typeface="Calibri"/>
                          <a:cs typeface="Calibri"/>
                          <a:sym typeface="Calibri"/>
                        </a:rPr>
                        <a:t> financial allocations, fostering transparency, democratic decision-making, and </a:t>
                      </a:r>
                      <a:r>
                        <a:rPr lang="en-GB" sz="1700"/>
                        <a:t>people</a:t>
                      </a:r>
                      <a:r>
                        <a:rPr lang="en-GB" sz="1700">
                          <a:latin typeface="Calibri"/>
                          <a:ea typeface="Calibri"/>
                          <a:cs typeface="Calibri"/>
                          <a:sym typeface="Calibri"/>
                        </a:rPr>
                        <a:t>-driven development.</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30370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User-Friendly Interface:</a:t>
                      </a:r>
                      <a:endParaRPr b="1" sz="1700">
                        <a:latin typeface="Calibri"/>
                        <a:ea typeface="Calibri"/>
                        <a:cs typeface="Calibri"/>
                        <a:sym typeface="Calibri"/>
                      </a:endParaRPr>
                    </a:p>
                    <a:p>
                      <a:pPr indent="-323850" lvl="0" marL="914400" rtl="0" algn="l">
                        <a:lnSpc>
                          <a:spcPct val="100000"/>
                        </a:lnSpc>
                        <a:spcBef>
                          <a:spcPts val="0"/>
                        </a:spcBef>
                        <a:spcAft>
                          <a:spcPts val="0"/>
                        </a:spcAft>
                        <a:buSzPts val="1700"/>
                        <a:buFont typeface="Calibri"/>
                        <a:buAutoNum type="alphaLcPeriod"/>
                      </a:pPr>
                      <a:r>
                        <a:rPr lang="en-GB" sz="1700">
                          <a:latin typeface="Calibri"/>
                          <a:ea typeface="Calibri"/>
                          <a:cs typeface="Calibri"/>
                          <a:sym typeface="Calibri"/>
                        </a:rPr>
                        <a:t>Design an intuitive online platform where </a:t>
                      </a:r>
                      <a:r>
                        <a:rPr lang="en-GB" sz="1700"/>
                        <a:t>people</a:t>
                      </a:r>
                      <a:r>
                        <a:rPr lang="en-GB" sz="1700">
                          <a:latin typeface="Calibri"/>
                          <a:ea typeface="Calibri"/>
                          <a:cs typeface="Calibri"/>
                          <a:sym typeface="Calibri"/>
                        </a:rPr>
                        <a:t> can easily access budget-related documents.</a:t>
                      </a:r>
                      <a:endParaRPr sz="1700"/>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Transparency</a:t>
                      </a:r>
                      <a:r>
                        <a:rPr lang="en-GB" sz="1700">
                          <a:latin typeface="Calibri"/>
                          <a:ea typeface="Calibri"/>
                          <a:cs typeface="Calibri"/>
                          <a:sym typeface="Calibri"/>
                        </a:rPr>
                        <a:t>:</a:t>
                      </a:r>
                      <a:endParaRPr sz="1700">
                        <a:latin typeface="Calibri"/>
                        <a:ea typeface="Calibri"/>
                        <a:cs typeface="Calibri"/>
                        <a:sym typeface="Calibri"/>
                      </a:endParaRPr>
                    </a:p>
                    <a:p>
                      <a:pPr indent="-323850" lvl="0" marL="914400" rtl="0" algn="l">
                        <a:lnSpc>
                          <a:spcPct val="100000"/>
                        </a:lnSpc>
                        <a:spcBef>
                          <a:spcPts val="0"/>
                        </a:spcBef>
                        <a:spcAft>
                          <a:spcPts val="0"/>
                        </a:spcAft>
                        <a:buSzPts val="1700"/>
                        <a:buFont typeface="Calibri"/>
                        <a:buAutoNum type="alphaLcPeriod"/>
                      </a:pPr>
                      <a:r>
                        <a:rPr lang="en-GB" sz="1700">
                          <a:latin typeface="Calibri"/>
                          <a:ea typeface="Calibri"/>
                          <a:cs typeface="Calibri"/>
                          <a:sym typeface="Calibri"/>
                        </a:rPr>
                        <a:t>Display the current budget, financial reports, and any proposed projects or initiatives.</a:t>
                      </a:r>
                      <a:endParaRPr sz="1700">
                        <a:latin typeface="Calibri"/>
                        <a:ea typeface="Calibri"/>
                        <a:cs typeface="Calibri"/>
                        <a:sym typeface="Calibri"/>
                      </a:endParaRPr>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Engagement through Social Media:</a:t>
                      </a:r>
                      <a:endParaRPr b="1" sz="1700">
                        <a:latin typeface="Calibri"/>
                        <a:ea typeface="Calibri"/>
                        <a:cs typeface="Calibri"/>
                        <a:sym typeface="Calibri"/>
                      </a:endParaRPr>
                    </a:p>
                    <a:p>
                      <a:pPr indent="-323850" lvl="0" marL="914400" rtl="0" algn="l">
                        <a:lnSpc>
                          <a:spcPct val="100000"/>
                        </a:lnSpc>
                        <a:spcBef>
                          <a:spcPts val="0"/>
                        </a:spcBef>
                        <a:spcAft>
                          <a:spcPts val="0"/>
                        </a:spcAft>
                        <a:buSzPts val="1700"/>
                        <a:buFont typeface="Calibri"/>
                        <a:buAutoNum type="alphaLcPeriod"/>
                      </a:pPr>
                      <a:r>
                        <a:rPr lang="en-GB" sz="1700">
                          <a:latin typeface="Calibri"/>
                          <a:ea typeface="Calibri"/>
                          <a:cs typeface="Calibri"/>
                          <a:sym typeface="Calibri"/>
                        </a:rPr>
                        <a:t>Integrate social media platforms to create awareness about participatory budgeting events.</a:t>
                      </a:r>
                      <a:endParaRPr sz="1700">
                        <a:latin typeface="Calibri"/>
                        <a:ea typeface="Calibri"/>
                        <a:cs typeface="Calibri"/>
                        <a:sym typeface="Calibri"/>
                      </a:endParaRPr>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Online Surveys and Feedback Forms:</a:t>
                      </a:r>
                      <a:endParaRPr b="1" sz="1700">
                        <a:latin typeface="Calibri"/>
                        <a:ea typeface="Calibri"/>
                        <a:cs typeface="Calibri"/>
                        <a:sym typeface="Calibri"/>
                      </a:endParaRPr>
                    </a:p>
                    <a:p>
                      <a:pPr indent="-323850" lvl="0" marL="914400" rtl="0" algn="l">
                        <a:lnSpc>
                          <a:spcPct val="100000"/>
                        </a:lnSpc>
                        <a:spcBef>
                          <a:spcPts val="0"/>
                        </a:spcBef>
                        <a:spcAft>
                          <a:spcPts val="0"/>
                        </a:spcAft>
                        <a:buSzPts val="1700"/>
                        <a:buFont typeface="Calibri"/>
                        <a:buAutoNum type="alphaLcPeriod"/>
                      </a:pPr>
                      <a:r>
                        <a:rPr lang="en-GB" sz="1700">
                          <a:latin typeface="Calibri"/>
                          <a:ea typeface="Calibri"/>
                          <a:cs typeface="Calibri"/>
                          <a:sym typeface="Calibri"/>
                        </a:rPr>
                        <a:t>Use online surveys and feedback forms to gather opinions and suggestions from </a:t>
                      </a:r>
                      <a:r>
                        <a:rPr lang="en-GB" sz="1700"/>
                        <a:t>people</a:t>
                      </a:r>
                      <a:r>
                        <a:rPr lang="en-GB" sz="1700">
                          <a:latin typeface="Calibri"/>
                          <a:ea typeface="Calibri"/>
                          <a:cs typeface="Calibri"/>
                          <a:sym typeface="Calibri"/>
                        </a:rPr>
                        <a:t>.</a:t>
                      </a:r>
                      <a:endParaRPr sz="1700">
                        <a:latin typeface="Calibri"/>
                        <a:ea typeface="Calibri"/>
                        <a:cs typeface="Calibri"/>
                        <a:sym typeface="Calibri"/>
                      </a:endParaRPr>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Clear Timelines:</a:t>
                      </a:r>
                      <a:endParaRPr b="1" sz="1700">
                        <a:latin typeface="Calibri"/>
                        <a:ea typeface="Calibri"/>
                        <a:cs typeface="Calibri"/>
                        <a:sym typeface="Calibri"/>
                      </a:endParaRPr>
                    </a:p>
                    <a:p>
                      <a:pPr indent="-323850" lvl="0" marL="914400" rtl="0" algn="l">
                        <a:lnSpc>
                          <a:spcPct val="100000"/>
                        </a:lnSpc>
                        <a:spcBef>
                          <a:spcPts val="0"/>
                        </a:spcBef>
                        <a:spcAft>
                          <a:spcPts val="0"/>
                        </a:spcAft>
                        <a:buSzPts val="1700"/>
                        <a:buFont typeface="Calibri"/>
                        <a:buAutoNum type="alphaLcPeriod"/>
                      </a:pPr>
                      <a:r>
                        <a:rPr lang="en-GB" sz="1700">
                          <a:latin typeface="Calibri"/>
                          <a:ea typeface="Calibri"/>
                          <a:cs typeface="Calibri"/>
                          <a:sym typeface="Calibri"/>
                        </a:rPr>
                        <a:t>Publish clear timelines for the participatory budgeting process.</a:t>
                      </a:r>
                      <a:endParaRPr sz="1700">
                        <a:latin typeface="Calibri"/>
                        <a:ea typeface="Calibri"/>
                        <a:cs typeface="Calibri"/>
                        <a:sym typeface="Calibri"/>
                      </a:endParaRPr>
                    </a:p>
                    <a:p>
                      <a:pPr indent="-323850" lvl="0" marL="457200" rtl="0" algn="l">
                        <a:lnSpc>
                          <a:spcPct val="100000"/>
                        </a:lnSpc>
                        <a:spcBef>
                          <a:spcPts val="0"/>
                        </a:spcBef>
                        <a:spcAft>
                          <a:spcPts val="0"/>
                        </a:spcAft>
                        <a:buSzPts val="1700"/>
                        <a:buFont typeface="Calibri"/>
                        <a:buAutoNum type="arabicPeriod"/>
                      </a:pPr>
                      <a:r>
                        <a:rPr b="1" lang="en-GB" sz="1700">
                          <a:latin typeface="Calibri"/>
                          <a:ea typeface="Calibri"/>
                          <a:cs typeface="Calibri"/>
                          <a:sym typeface="Calibri"/>
                        </a:rPr>
                        <a:t>Regular Updates:</a:t>
                      </a:r>
                      <a:endParaRPr b="1" sz="1700">
                        <a:latin typeface="Calibri"/>
                        <a:ea typeface="Calibri"/>
                        <a:cs typeface="Calibri"/>
                        <a:sym typeface="Calibri"/>
                      </a:endParaRPr>
                    </a:p>
                    <a:p>
                      <a:pPr indent="-323850" lvl="0" marL="914400" rtl="0" algn="l">
                        <a:lnSpc>
                          <a:spcPct val="100000"/>
                        </a:lnSpc>
                        <a:spcBef>
                          <a:spcPts val="0"/>
                        </a:spcBef>
                        <a:spcAft>
                          <a:spcPts val="0"/>
                        </a:spcAft>
                        <a:buSzPts val="1700"/>
                        <a:buFont typeface="Calibri"/>
                        <a:buAutoNum type="alphaLcPeriod"/>
                      </a:pPr>
                      <a:r>
                        <a:rPr lang="en-GB" sz="1700">
                          <a:latin typeface="Calibri"/>
                          <a:ea typeface="Calibri"/>
                          <a:cs typeface="Calibri"/>
                          <a:sym typeface="Calibri"/>
                        </a:rPr>
                        <a:t>Keep the website updated with progress reports, outcomes of participatory budgeting initiatives..</a:t>
                      </a:r>
                      <a:endParaRPr sz="1700">
                        <a:latin typeface="Calibri"/>
                        <a:ea typeface="Calibri"/>
                        <a:cs typeface="Calibri"/>
                        <a:sym typeface="Calibri"/>
                      </a:endParaRPr>
                    </a:p>
                    <a:p>
                      <a:pPr indent="0" lvl="0" marL="0" rtl="0" algn="l">
                        <a:lnSpc>
                          <a:spcPct val="100000"/>
                        </a:lnSpc>
                        <a:spcBef>
                          <a:spcPts val="0"/>
                        </a:spcBef>
                        <a:spcAft>
                          <a:spcPts val="0"/>
                        </a:spcAft>
                        <a:buNone/>
                      </a:pPr>
                      <a:r>
                        <a:rPr lang="en-GB" sz="1700">
                          <a:latin typeface="Calibri"/>
                          <a:ea typeface="Calibri"/>
                          <a:cs typeface="Calibri"/>
                          <a:sym typeface="Calibri"/>
                        </a:rPr>
                        <a:t>Check out</a:t>
                      </a:r>
                      <a:r>
                        <a:rPr lang="en-GB" sz="1700">
                          <a:uFill>
                            <a:noFill/>
                          </a:uFill>
                          <a:latin typeface="Calibri"/>
                          <a:ea typeface="Calibri"/>
                          <a:cs typeface="Calibri"/>
                          <a:sym typeface="Calibri"/>
                          <a:hlinkClick r:id="rId4"/>
                        </a:rPr>
                        <a:t> </a:t>
                      </a:r>
                      <a:r>
                        <a:rPr lang="en-GB" sz="1700" u="sng">
                          <a:solidFill>
                            <a:schemeClr val="hlink"/>
                          </a:solidFill>
                          <a:latin typeface="Calibri"/>
                          <a:ea typeface="Calibri"/>
                          <a:cs typeface="Calibri"/>
                          <a:sym typeface="Calibri"/>
                          <a:hlinkClick r:id="rId5"/>
                        </a:rPr>
                        <a:t>People Powered’s guide</a:t>
                      </a:r>
                      <a:r>
                        <a:rPr lang="en-GB" sz="1700" u="sng">
                          <a:solidFill>
                            <a:schemeClr val="hlink"/>
                          </a:solidFill>
                          <a:latin typeface="Calibri"/>
                          <a:ea typeface="Calibri"/>
                          <a:cs typeface="Calibri"/>
                          <a:sym typeface="Calibri"/>
                        </a:rPr>
                        <a:t> </a:t>
                      </a:r>
                      <a:r>
                        <a:rPr lang="en-GB" sz="1700">
                          <a:latin typeface="Calibri"/>
                          <a:ea typeface="Calibri"/>
                          <a:cs typeface="Calibri"/>
                          <a:sym typeface="Calibri"/>
                        </a:rPr>
                        <a:t>or</a:t>
                      </a:r>
                      <a:r>
                        <a:rPr lang="en-GB" sz="1700">
                          <a:uFill>
                            <a:noFill/>
                          </a:uFill>
                          <a:latin typeface="Calibri"/>
                          <a:ea typeface="Calibri"/>
                          <a:cs typeface="Calibri"/>
                          <a:sym typeface="Calibri"/>
                          <a:hlinkClick r:id="rId6"/>
                        </a:rPr>
                        <a:t> </a:t>
                      </a:r>
                      <a:r>
                        <a:rPr lang="en-GB" sz="1700" u="sng">
                          <a:solidFill>
                            <a:schemeClr val="hlink"/>
                          </a:solidFill>
                          <a:latin typeface="Calibri"/>
                          <a:ea typeface="Calibri"/>
                          <a:cs typeface="Calibri"/>
                          <a:sym typeface="Calibri"/>
                          <a:hlinkClick r:id="rId7"/>
                        </a:rPr>
                        <a:t>Democratic Society’s</a:t>
                      </a:r>
                      <a:endParaRPr sz="1700" u="sng">
                        <a:solidFill>
                          <a:schemeClr val="hlink"/>
                        </a:solidFill>
                        <a:latin typeface="Calibri"/>
                        <a:ea typeface="Calibri"/>
                        <a:cs typeface="Calibri"/>
                        <a:sym typeface="Calibri"/>
                      </a:endParaRPr>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58547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8"/>
                        </a:rPr>
                        <a:t>Mauritius</a:t>
                      </a:r>
                      <a:r>
                        <a:rPr lang="en-GB" sz="1700"/>
                        <a:t> Pre Budget Consultation mechanism</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9"/>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87" name="Google Shape;987;g2d3a82ef00d_11_1491"/>
          <p:cNvPicPr preferRelativeResize="0"/>
          <p:nvPr/>
        </p:nvPicPr>
        <p:blipFill>
          <a:blip r:embed="rId10">
            <a:alphaModFix/>
          </a:blip>
          <a:stretch>
            <a:fillRect/>
          </a:stretch>
        </p:blipFill>
        <p:spPr>
          <a:xfrm>
            <a:off x="434625" y="5997225"/>
            <a:ext cx="778925" cy="778925"/>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id="992" name="Google Shape;992;g2d3a82ef00d_11_1497"/>
          <p:cNvPicPr preferRelativeResize="0"/>
          <p:nvPr/>
        </p:nvPicPr>
        <p:blipFill rotWithShape="1">
          <a:blip r:embed="rId3">
            <a:alphaModFix/>
          </a:blip>
          <a:srcRect b="0" l="0" r="0" t="0"/>
          <a:stretch/>
        </p:blipFill>
        <p:spPr>
          <a:xfrm>
            <a:off x="140648" y="117745"/>
            <a:ext cx="2719724" cy="493003"/>
          </a:xfrm>
          <a:prstGeom prst="rect">
            <a:avLst/>
          </a:prstGeom>
          <a:noFill/>
          <a:ln>
            <a:noFill/>
          </a:ln>
        </p:spPr>
      </p:pic>
      <p:sp>
        <p:nvSpPr>
          <p:cNvPr id="993" name="Google Shape;993;g2d3a82ef00d_11_1497"/>
          <p:cNvSpPr txBox="1"/>
          <p:nvPr/>
        </p:nvSpPr>
        <p:spPr>
          <a:xfrm>
            <a:off x="2860372"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14. E-participation portal(s) (#302)</a:t>
            </a:r>
            <a:endParaRPr sz="2700">
              <a:latin typeface="Helvetica Neue"/>
              <a:ea typeface="Helvetica Neue"/>
              <a:cs typeface="Helvetica Neue"/>
              <a:sym typeface="Helvetica Neue"/>
            </a:endParaRPr>
          </a:p>
        </p:txBody>
      </p:sp>
      <p:graphicFrame>
        <p:nvGraphicFramePr>
          <p:cNvPr id="994" name="Google Shape;994;g2d3a82ef00d_11_1497"/>
          <p:cNvGraphicFramePr/>
          <p:nvPr/>
        </p:nvGraphicFramePr>
        <p:xfrm>
          <a:off x="0" y="709517"/>
          <a:ext cx="3000000" cy="3000000"/>
        </p:xfrm>
        <a:graphic>
          <a:graphicData uri="http://schemas.openxmlformats.org/drawingml/2006/table">
            <a:tbl>
              <a:tblPr bandRow="1" firstRow="1">
                <a:noFill/>
                <a:tableStyleId>{2123EC9F-B434-4D28-8D55-F346F87FAE27}</a:tableStyleId>
              </a:tblPr>
              <a:tblGrid>
                <a:gridCol w="1651000"/>
                <a:gridCol w="10541050"/>
              </a:tblGrid>
              <a:tr h="5803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latin typeface="Calibri"/>
                          <a:ea typeface="Calibri"/>
                          <a:cs typeface="Calibri"/>
                          <a:sym typeface="Calibri"/>
                        </a:rPr>
                        <a:t>The provision of </a:t>
                      </a:r>
                      <a:r>
                        <a:rPr lang="en-GB" sz="1700">
                          <a:solidFill>
                            <a:srgbClr val="FFFFFF"/>
                          </a:solidFill>
                        </a:rPr>
                        <a:t>a dedicated e-participation portal available on any government website. This portal serves as a centralized hub where individuals can access information about ongoing consultations, provide feedback on policies and initiatives, participate in surveys or polls, and submit suggestions or ideas directly to government officials.</a:t>
                      </a:r>
                      <a:endParaRPr sz="1700">
                        <a:solidFill>
                          <a:srgbClr val="FFFFFF"/>
                        </a:solidFill>
                        <a:latin typeface="Calibri"/>
                        <a:ea typeface="Calibri"/>
                        <a:cs typeface="Calibri"/>
                        <a:sym typeface="Calibri"/>
                      </a:endParaRPr>
                    </a:p>
                  </a:txBody>
                  <a:tcPr marT="28325" marB="28325" marR="56675" marL="566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071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Promotes transparency, accountability, and democratic governance by direct citizen involvement in public affairs.</a:t>
                      </a:r>
                      <a:endParaRPr sz="1700">
                        <a:latin typeface="Calibri"/>
                        <a:ea typeface="Calibri"/>
                        <a:cs typeface="Calibri"/>
                        <a:sym typeface="Calibri"/>
                      </a:endParaRPr>
                    </a:p>
                  </a:txBody>
                  <a:tcPr marT="28325" marB="28325" marR="56675" marL="56675"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5714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latin typeface="Calibri"/>
                          <a:ea typeface="Calibri"/>
                          <a:cs typeface="Calibri"/>
                          <a:sym typeface="Calibri"/>
                        </a:rPr>
                        <a:t>Indicative steps:</a:t>
                      </a:r>
                      <a:endParaRPr b="1" sz="1700">
                        <a:latin typeface="Calibri"/>
                        <a:ea typeface="Calibri"/>
                        <a:cs typeface="Calibri"/>
                        <a:sym typeface="Calibri"/>
                      </a:endParaRPr>
                    </a:p>
                    <a:p>
                      <a:pPr indent="-323850" lvl="0" marL="457200" rtl="0" algn="l">
                        <a:spcBef>
                          <a:spcPts val="0"/>
                        </a:spcBef>
                        <a:spcAft>
                          <a:spcPts val="0"/>
                        </a:spcAft>
                        <a:buSzPts val="1700"/>
                        <a:buFont typeface="Calibri"/>
                        <a:buAutoNum type="arabicPeriod"/>
                      </a:pPr>
                      <a:r>
                        <a:rPr b="1" lang="en-GB" sz="1700"/>
                        <a:t>Establishment of a dedicated portal: </a:t>
                      </a:r>
                      <a:endParaRPr b="1" sz="1700"/>
                    </a:p>
                    <a:p>
                      <a:pPr indent="-323850" lvl="1" marL="914400" rtl="0" algn="l">
                        <a:spcBef>
                          <a:spcPts val="0"/>
                        </a:spcBef>
                        <a:spcAft>
                          <a:spcPts val="0"/>
                        </a:spcAft>
                        <a:buSzPts val="1700"/>
                        <a:buFont typeface="Calibri"/>
                        <a:buAutoNum type="alphaLcPeriod"/>
                      </a:pPr>
                      <a:r>
                        <a:rPr lang="en-GB" sz="1700"/>
                        <a:t>Create a separate section within the government website specifically designated for e-participation.</a:t>
                      </a:r>
                      <a:endParaRPr sz="1700"/>
                    </a:p>
                    <a:p>
                      <a:pPr indent="-323850" lvl="0" marL="457200" rtl="0" algn="l">
                        <a:spcBef>
                          <a:spcPts val="0"/>
                        </a:spcBef>
                        <a:spcAft>
                          <a:spcPts val="0"/>
                        </a:spcAft>
                        <a:buSzPts val="1700"/>
                        <a:buFont typeface="Calibri"/>
                        <a:buAutoNum type="arabicPeriod"/>
                      </a:pPr>
                      <a:r>
                        <a:rPr b="1" lang="en-GB" sz="1700"/>
                        <a:t>Interactive features: </a:t>
                      </a:r>
                      <a:endParaRPr b="1" sz="1700"/>
                    </a:p>
                    <a:p>
                      <a:pPr indent="-323850" lvl="1" marL="914400" rtl="0" algn="l">
                        <a:spcBef>
                          <a:spcPts val="0"/>
                        </a:spcBef>
                        <a:spcAft>
                          <a:spcPts val="0"/>
                        </a:spcAft>
                        <a:buSzPts val="1700"/>
                        <a:buFont typeface="Calibri"/>
                        <a:buAutoNum type="alphaLcPeriod"/>
                      </a:pPr>
                      <a:r>
                        <a:rPr lang="en-GB" sz="1700"/>
                        <a:t>Integrate interactive features such as discussion forums, polls, surveys, and suggestion boxes to encourage citizen engagement.</a:t>
                      </a:r>
                      <a:endParaRPr sz="1700"/>
                    </a:p>
                    <a:p>
                      <a:pPr indent="-323850" lvl="0" marL="457200" rtl="0" algn="l">
                        <a:spcBef>
                          <a:spcPts val="0"/>
                        </a:spcBef>
                        <a:spcAft>
                          <a:spcPts val="0"/>
                        </a:spcAft>
                        <a:buSzPts val="1700"/>
                        <a:buFont typeface="Calibri"/>
                        <a:buAutoNum type="arabicPeriod"/>
                      </a:pPr>
                      <a:r>
                        <a:rPr b="1" lang="en-GB" sz="1700"/>
                        <a:t>Accessible information: </a:t>
                      </a:r>
                      <a:endParaRPr b="1" sz="1700"/>
                    </a:p>
                    <a:p>
                      <a:pPr indent="-323850" lvl="1" marL="914400" rtl="0" algn="l">
                        <a:spcBef>
                          <a:spcPts val="0"/>
                        </a:spcBef>
                        <a:spcAft>
                          <a:spcPts val="0"/>
                        </a:spcAft>
                        <a:buSzPts val="1700"/>
                        <a:buFont typeface="Calibri"/>
                        <a:buAutoNum type="alphaLcPeriod"/>
                      </a:pPr>
                      <a:r>
                        <a:rPr lang="en-GB" sz="1700"/>
                        <a:t>Ensure that the portal provides clear and comprehensive information about ongoing consultations, policies, and initiatives open for public input.</a:t>
                      </a:r>
                      <a:endParaRPr sz="1700"/>
                    </a:p>
                    <a:p>
                      <a:pPr indent="-323850" lvl="0" marL="457200" rtl="0" algn="l">
                        <a:spcBef>
                          <a:spcPts val="0"/>
                        </a:spcBef>
                        <a:spcAft>
                          <a:spcPts val="0"/>
                        </a:spcAft>
                        <a:buSzPts val="1700"/>
                        <a:buFont typeface="Calibri"/>
                        <a:buAutoNum type="arabicPeriod"/>
                      </a:pPr>
                      <a:r>
                        <a:rPr b="1" lang="en-GB" sz="1700"/>
                        <a:t>Notification system: </a:t>
                      </a:r>
                      <a:endParaRPr b="1" sz="1700"/>
                    </a:p>
                    <a:p>
                      <a:pPr indent="-323850" lvl="1" marL="914400" rtl="0" algn="l">
                        <a:spcBef>
                          <a:spcPts val="0"/>
                        </a:spcBef>
                        <a:spcAft>
                          <a:spcPts val="0"/>
                        </a:spcAft>
                        <a:buSzPts val="1700"/>
                        <a:buFont typeface="Calibri"/>
                        <a:buAutoNum type="alphaLcPeriod"/>
                      </a:pPr>
                      <a:r>
                        <a:rPr lang="en-GB" sz="1700"/>
                        <a:t>Implement a system to alert users about new consultations, updates, and opportunities for engagement.</a:t>
                      </a:r>
                      <a:endParaRPr sz="1700"/>
                    </a:p>
                    <a:p>
                      <a:pPr indent="-323850" lvl="0" marL="457200" rtl="0" algn="l">
                        <a:spcBef>
                          <a:spcPts val="0"/>
                        </a:spcBef>
                        <a:spcAft>
                          <a:spcPts val="0"/>
                        </a:spcAft>
                        <a:buSzPts val="1700"/>
                        <a:buFont typeface="Calibri"/>
                        <a:buAutoNum type="arabicPeriod"/>
                      </a:pPr>
                      <a:r>
                        <a:rPr b="1" lang="en-GB" sz="1700"/>
                        <a:t>Feedback mechanisms: </a:t>
                      </a:r>
                      <a:endParaRPr b="1" sz="1700"/>
                    </a:p>
                    <a:p>
                      <a:pPr indent="-323850" lvl="1" marL="914400" rtl="0" algn="l">
                        <a:spcBef>
                          <a:spcPts val="0"/>
                        </a:spcBef>
                        <a:spcAft>
                          <a:spcPts val="0"/>
                        </a:spcAft>
                        <a:buSzPts val="1700"/>
                        <a:buFont typeface="Calibri"/>
                        <a:buAutoNum type="alphaLcPeriod"/>
                      </a:pPr>
                      <a:r>
                        <a:rPr lang="en-GB" sz="1700"/>
                        <a:t>Develop mechanisms for people to provide feedback, suggestions, and comments on proposed policies and initiatives directly through the portal.</a:t>
                      </a:r>
                      <a:endParaRPr sz="1700"/>
                    </a:p>
                    <a:p>
                      <a:pPr indent="0" lvl="0" marL="0" rtl="0" algn="l">
                        <a:spcBef>
                          <a:spcPts val="0"/>
                        </a:spcBef>
                        <a:spcAft>
                          <a:spcPts val="0"/>
                        </a:spcAft>
                        <a:buNone/>
                      </a:pPr>
                      <a:r>
                        <a:rPr lang="en-GB" sz="1700"/>
                        <a:t>For more info, check </a:t>
                      </a:r>
                      <a:r>
                        <a:rPr lang="en-GB" sz="1700" u="sng">
                          <a:solidFill>
                            <a:schemeClr val="hlink"/>
                          </a:solidFill>
                          <a:hlinkClick r:id="rId4"/>
                        </a:rPr>
                        <a:t>UN DESA’</a:t>
                      </a:r>
                      <a:r>
                        <a:rPr lang="en-GB" sz="1700"/>
                        <a:t>s 2020 UN E-Government Survey, Chapter 5 on e-participation</a:t>
                      </a:r>
                      <a:endParaRPr sz="1700"/>
                    </a:p>
                  </a:txBody>
                  <a:tcPr marT="28325" marB="28325" marR="56675" marL="566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957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Spain’s</a:t>
                      </a:r>
                      <a:r>
                        <a:rPr lang="en-GB" sz="1700"/>
                        <a:t> dedicated e-participation portal</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995" name="Google Shape;995;g2d3a82ef00d_11_1497"/>
          <p:cNvPicPr preferRelativeResize="0"/>
          <p:nvPr/>
        </p:nvPicPr>
        <p:blipFill rotWithShape="1">
          <a:blip r:embed="rId7">
            <a:alphaModFix/>
          </a:blip>
          <a:srcRect b="0" l="0" r="0" t="0"/>
          <a:stretch/>
        </p:blipFill>
        <p:spPr>
          <a:xfrm>
            <a:off x="420079" y="6126700"/>
            <a:ext cx="813816" cy="539496"/>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pic>
        <p:nvPicPr>
          <p:cNvPr id="1000" name="Google Shape;1000;g2d3a82ef00d_11_1503"/>
          <p:cNvPicPr preferRelativeResize="0"/>
          <p:nvPr/>
        </p:nvPicPr>
        <p:blipFill rotWithShape="1">
          <a:blip r:embed="rId3">
            <a:alphaModFix/>
          </a:blip>
          <a:srcRect b="0" l="0" r="0" t="0"/>
          <a:stretch/>
        </p:blipFill>
        <p:spPr>
          <a:xfrm>
            <a:off x="-2" y="-5"/>
            <a:ext cx="2719724" cy="493003"/>
          </a:xfrm>
          <a:prstGeom prst="rect">
            <a:avLst/>
          </a:prstGeom>
          <a:noFill/>
          <a:ln>
            <a:noFill/>
          </a:ln>
        </p:spPr>
      </p:pic>
      <p:sp>
        <p:nvSpPr>
          <p:cNvPr id="1001" name="Google Shape;1001;g2d3a82ef00d_11_1503"/>
          <p:cNvSpPr txBox="1"/>
          <p:nvPr/>
        </p:nvSpPr>
        <p:spPr>
          <a:xfrm>
            <a:off x="2860372" y="-19255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15. Open data license (#303)</a:t>
            </a:r>
            <a:endParaRPr sz="2700">
              <a:latin typeface="Helvetica Neue"/>
              <a:ea typeface="Helvetica Neue"/>
              <a:cs typeface="Helvetica Neue"/>
              <a:sym typeface="Helvetica Neue"/>
            </a:endParaRPr>
          </a:p>
        </p:txBody>
      </p:sp>
      <p:graphicFrame>
        <p:nvGraphicFramePr>
          <p:cNvPr id="1002" name="Google Shape;1002;g2d3a82ef00d_11_1503"/>
          <p:cNvGraphicFramePr/>
          <p:nvPr/>
        </p:nvGraphicFramePr>
        <p:xfrm>
          <a:off x="-25" y="492992"/>
          <a:ext cx="3000000" cy="3000000"/>
        </p:xfrm>
        <a:graphic>
          <a:graphicData uri="http://schemas.openxmlformats.org/drawingml/2006/table">
            <a:tbl>
              <a:tblPr bandRow="1" firstRow="1">
                <a:noFill/>
                <a:tableStyleId>{2123EC9F-B434-4D28-8D55-F346F87FAE27}</a:tableStyleId>
              </a:tblPr>
              <a:tblGrid>
                <a:gridCol w="1679225"/>
                <a:gridCol w="10512825"/>
              </a:tblGrid>
              <a:tr h="5803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Evidence of information related to open data license on a national portal. A legal framework or agreement that governs the terms and conditions under which data can be accessed, used, and distributed. It outlines the rights and responsibilities of both data providers and users regarding the sharing and reuse of data. </a:t>
                      </a:r>
                      <a:endParaRPr sz="17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071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Crucial in promoting transparency, accountability, and innovation by facilitating the free flow of data while ensuring legal clarity and protection for all parties involved.</a:t>
                      </a:r>
                      <a:endParaRPr sz="17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5714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t>Indicative Steps:</a:t>
                      </a:r>
                      <a:endParaRPr b="1" sz="1700"/>
                    </a:p>
                    <a:p>
                      <a:pPr indent="-323850" lvl="0" marL="457200" rtl="0" algn="l">
                        <a:spcBef>
                          <a:spcPts val="0"/>
                        </a:spcBef>
                        <a:spcAft>
                          <a:spcPts val="0"/>
                        </a:spcAft>
                        <a:buSzPts val="1700"/>
                        <a:buAutoNum type="arabicPeriod"/>
                      </a:pPr>
                      <a:r>
                        <a:rPr b="1" lang="en-GB" sz="1700"/>
                        <a:t>Select Appropriate License: </a:t>
                      </a:r>
                      <a:endParaRPr b="1" sz="1700"/>
                    </a:p>
                    <a:p>
                      <a:pPr indent="-323850" lvl="1" marL="914400" rtl="0" algn="l">
                        <a:spcBef>
                          <a:spcPts val="0"/>
                        </a:spcBef>
                        <a:spcAft>
                          <a:spcPts val="0"/>
                        </a:spcAft>
                        <a:buSzPts val="1700"/>
                        <a:buAutoNum type="alphaLcPeriod"/>
                      </a:pPr>
                      <a:r>
                        <a:rPr lang="en-GB" sz="1700"/>
                        <a:t>Choose a widely recognized open data license e.g. Creative Commons licenses or Open Data Commons.</a:t>
                      </a:r>
                      <a:endParaRPr sz="1700"/>
                    </a:p>
                    <a:p>
                      <a:pPr indent="-323850" lvl="0" marL="457200" rtl="0" algn="l">
                        <a:spcBef>
                          <a:spcPts val="0"/>
                        </a:spcBef>
                        <a:spcAft>
                          <a:spcPts val="0"/>
                        </a:spcAft>
                        <a:buSzPts val="1700"/>
                        <a:buAutoNum type="arabicPeriod"/>
                      </a:pPr>
                      <a:r>
                        <a:rPr b="1" lang="en-GB" sz="1700"/>
                        <a:t>Clearly Display License: </a:t>
                      </a:r>
                      <a:endParaRPr b="1" sz="1700"/>
                    </a:p>
                    <a:p>
                      <a:pPr indent="-323850" lvl="1" marL="914400" rtl="0" algn="l">
                        <a:spcBef>
                          <a:spcPts val="0"/>
                        </a:spcBef>
                        <a:spcAft>
                          <a:spcPts val="0"/>
                        </a:spcAft>
                        <a:buSzPts val="1700"/>
                        <a:buAutoNum type="alphaLcPeriod"/>
                      </a:pPr>
                      <a:r>
                        <a:rPr lang="en-GB" sz="1700"/>
                        <a:t>Clearly display the chosen open data license alongside the datasets to inform users of their rights and obligations.</a:t>
                      </a:r>
                      <a:endParaRPr sz="1700"/>
                    </a:p>
                    <a:p>
                      <a:pPr indent="-323850" lvl="0" marL="457200" rtl="0" algn="l">
                        <a:spcBef>
                          <a:spcPts val="0"/>
                        </a:spcBef>
                        <a:spcAft>
                          <a:spcPts val="0"/>
                        </a:spcAft>
                        <a:buSzPts val="1700"/>
                        <a:buAutoNum type="arabicPeriod"/>
                      </a:pPr>
                      <a:r>
                        <a:rPr b="1" lang="en-GB" sz="1700"/>
                        <a:t>Provide License Details: </a:t>
                      </a:r>
                      <a:endParaRPr b="1" sz="1700"/>
                    </a:p>
                    <a:p>
                      <a:pPr indent="-323850" lvl="1" marL="914400" rtl="0" algn="l">
                        <a:spcBef>
                          <a:spcPts val="0"/>
                        </a:spcBef>
                        <a:spcAft>
                          <a:spcPts val="0"/>
                        </a:spcAft>
                        <a:buSzPts val="1700"/>
                        <a:buAutoNum type="alphaLcPeriod"/>
                      </a:pPr>
                      <a:r>
                        <a:rPr lang="en-GB" sz="1700"/>
                        <a:t>Include detailed information about the terms and conditions of the open data license, such as permitted uses, attribution requirements, and any restrictions.</a:t>
                      </a:r>
                      <a:endParaRPr sz="1700"/>
                    </a:p>
                    <a:p>
                      <a:pPr indent="-323850" lvl="0" marL="457200" rtl="0" algn="l">
                        <a:spcBef>
                          <a:spcPts val="0"/>
                        </a:spcBef>
                        <a:spcAft>
                          <a:spcPts val="0"/>
                        </a:spcAft>
                        <a:buSzPts val="1700"/>
                        <a:buAutoNum type="arabicPeriod"/>
                      </a:pPr>
                      <a:r>
                        <a:rPr b="1" lang="en-GB" sz="1700"/>
                        <a:t>Offer License Options: </a:t>
                      </a:r>
                      <a:endParaRPr b="1" sz="1700"/>
                    </a:p>
                    <a:p>
                      <a:pPr indent="-323850" lvl="1" marL="914400" rtl="0" algn="l">
                        <a:spcBef>
                          <a:spcPts val="0"/>
                        </a:spcBef>
                        <a:spcAft>
                          <a:spcPts val="0"/>
                        </a:spcAft>
                        <a:buSzPts val="1700"/>
                        <a:buAutoNum type="alphaLcPeriod"/>
                      </a:pPr>
                      <a:r>
                        <a:rPr lang="en-GB" sz="1700"/>
                        <a:t>Offer users the flexibility to select from different open data licenses based on their preferences and uses.</a:t>
                      </a:r>
                      <a:endParaRPr sz="1700"/>
                    </a:p>
                    <a:p>
                      <a:pPr indent="-323850" lvl="0" marL="457200" rtl="0" algn="l">
                        <a:spcBef>
                          <a:spcPts val="0"/>
                        </a:spcBef>
                        <a:spcAft>
                          <a:spcPts val="0"/>
                        </a:spcAft>
                        <a:buSzPts val="1700"/>
                        <a:buAutoNum type="arabicPeriod"/>
                      </a:pPr>
                      <a:r>
                        <a:rPr b="1" lang="en-GB" sz="1700"/>
                        <a:t>Ensure Compliance: </a:t>
                      </a:r>
                      <a:endParaRPr b="1" sz="1700"/>
                    </a:p>
                    <a:p>
                      <a:pPr indent="-323850" lvl="1" marL="914400" rtl="0" algn="l">
                        <a:spcBef>
                          <a:spcPts val="0"/>
                        </a:spcBef>
                        <a:spcAft>
                          <a:spcPts val="0"/>
                        </a:spcAft>
                        <a:buSzPts val="1700"/>
                        <a:buAutoNum type="alphaLcPeriod"/>
                      </a:pPr>
                      <a:r>
                        <a:rPr lang="en-GB" sz="1700"/>
                        <a:t>Regularly review and update datasets to ensure they comply with the chosen open data license.</a:t>
                      </a:r>
                      <a:endParaRPr sz="1700"/>
                    </a:p>
                    <a:p>
                      <a:pPr indent="0" lvl="0" marL="0" rtl="0" algn="l">
                        <a:lnSpc>
                          <a:spcPct val="100000"/>
                        </a:lnSpc>
                        <a:spcBef>
                          <a:spcPts val="0"/>
                        </a:spcBef>
                        <a:spcAft>
                          <a:spcPts val="0"/>
                        </a:spcAft>
                        <a:buNone/>
                      </a:pPr>
                      <a:r>
                        <a:rPr lang="en-GB" sz="1700"/>
                        <a:t>Check out</a:t>
                      </a:r>
                      <a:r>
                        <a:rPr lang="en-GB" sz="1700">
                          <a:uFill>
                            <a:noFill/>
                          </a:uFill>
                          <a:hlinkClick r:id="rId4"/>
                        </a:rPr>
                        <a:t> </a:t>
                      </a:r>
                      <a:r>
                        <a:rPr lang="en-GB" sz="1700" u="sng">
                          <a:solidFill>
                            <a:schemeClr val="hlink"/>
                          </a:solidFill>
                          <a:hlinkClick r:id="rId5"/>
                        </a:rPr>
                        <a:t>UNDP’s Open Government Data Policies and Practices</a:t>
                      </a:r>
                      <a:r>
                        <a:rPr lang="en-GB" sz="1700"/>
                        <a:t> with select country cases guide</a:t>
                      </a:r>
                      <a:endParaRPr sz="1700"/>
                    </a:p>
                  </a:txBody>
                  <a:tcPr marT="34575" marB="34575" marR="69100" marL="691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9575">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Estonia’s</a:t>
                      </a:r>
                      <a:r>
                        <a:rPr lang="en-GB" sz="1700"/>
                        <a:t> open data license page</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1003" name="Google Shape;1003;g2d3a82ef00d_11_1503"/>
          <p:cNvPicPr preferRelativeResize="0"/>
          <p:nvPr/>
        </p:nvPicPr>
        <p:blipFill rotWithShape="1">
          <a:blip r:embed="rId8">
            <a:alphaModFix/>
          </a:blip>
          <a:srcRect b="0" l="0" r="0" t="0"/>
          <a:stretch/>
        </p:blipFill>
        <p:spPr>
          <a:xfrm>
            <a:off x="363666" y="5979151"/>
            <a:ext cx="975359" cy="624839"/>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pic>
        <p:nvPicPr>
          <p:cNvPr id="1008" name="Google Shape;1008;g2d3a82ef00d_11_1509"/>
          <p:cNvPicPr preferRelativeResize="0"/>
          <p:nvPr/>
        </p:nvPicPr>
        <p:blipFill rotWithShape="1">
          <a:blip r:embed="rId3">
            <a:alphaModFix/>
          </a:blip>
          <a:srcRect b="0" l="0" r="0" t="0"/>
          <a:stretch/>
        </p:blipFill>
        <p:spPr>
          <a:xfrm>
            <a:off x="70098" y="23970"/>
            <a:ext cx="2719724" cy="493003"/>
          </a:xfrm>
          <a:prstGeom prst="rect">
            <a:avLst/>
          </a:prstGeom>
          <a:noFill/>
          <a:ln>
            <a:noFill/>
          </a:ln>
        </p:spPr>
      </p:pic>
      <p:sp>
        <p:nvSpPr>
          <p:cNvPr id="1009" name="Google Shape;1009;g2d3a82ef00d_11_1509"/>
          <p:cNvSpPr txBox="1"/>
          <p:nvPr/>
        </p:nvSpPr>
        <p:spPr>
          <a:xfrm>
            <a:off x="2860372" y="2397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16. Budget expenditure datasets for 6 sectors (</a:t>
            </a:r>
            <a:r>
              <a:rPr lang="en-GB" sz="2700">
                <a:solidFill>
                  <a:schemeClr val="dk1"/>
                </a:solidFill>
                <a:latin typeface="Helvetica Neue"/>
                <a:ea typeface="Helvetica Neue"/>
                <a:cs typeface="Helvetica Neue"/>
                <a:sym typeface="Helvetica Neue"/>
              </a:rPr>
              <a:t>#304,305,306,307,308,309)</a:t>
            </a:r>
            <a:endParaRPr sz="2700">
              <a:latin typeface="Helvetica Neue"/>
              <a:ea typeface="Helvetica Neue"/>
              <a:cs typeface="Helvetica Neue"/>
              <a:sym typeface="Helvetica Neue"/>
            </a:endParaRPr>
          </a:p>
        </p:txBody>
      </p:sp>
      <p:graphicFrame>
        <p:nvGraphicFramePr>
          <p:cNvPr id="1010" name="Google Shape;1010;g2d3a82ef00d_11_1509"/>
          <p:cNvGraphicFramePr/>
          <p:nvPr/>
        </p:nvGraphicFramePr>
        <p:xfrm>
          <a:off x="-25" y="902067"/>
          <a:ext cx="3000000" cy="3000000"/>
        </p:xfrm>
        <a:graphic>
          <a:graphicData uri="http://schemas.openxmlformats.org/drawingml/2006/table">
            <a:tbl>
              <a:tblPr bandRow="1" firstRow="1">
                <a:noFill/>
                <a:tableStyleId>{2123EC9F-B434-4D28-8D55-F346F87FAE27}</a:tableStyleId>
              </a:tblPr>
              <a:tblGrid>
                <a:gridCol w="1777975"/>
                <a:gridCol w="10414075"/>
              </a:tblGrid>
              <a:tr h="580375">
                <a:tc>
                  <a:txBody>
                    <a:bodyPr/>
                    <a:lstStyle/>
                    <a:p>
                      <a:pPr indent="0" lvl="0" marL="0" marR="0" rtl="0" algn="l">
                        <a:spcBef>
                          <a:spcPts val="0"/>
                        </a:spcBef>
                        <a:spcAft>
                          <a:spcPts val="0"/>
                        </a:spcAft>
                        <a:buNone/>
                      </a:pPr>
                      <a:r>
                        <a:rPr b="1" lang="en-GB" sz="2000"/>
                        <a:t>What </a:t>
                      </a:r>
                      <a:endParaRPr sz="15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900">
                          <a:solidFill>
                            <a:srgbClr val="FFFFFF"/>
                          </a:solidFill>
                        </a:rPr>
                        <a:t>Evidence of Open Government dataset(s) on budget/expenditure in EDUCATION/ EMPLOYMENT/ ENVIRONMENT/ HEALTH/ JUSTICE /SOCIAL PROTECTION, either i) Not machine-readable (PDF, scanned files etc.) or ii) Machine-readable (CSV, JSON, XML etc.)</a:t>
                      </a:r>
                      <a:endParaRPr sz="19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07175">
                <a:tc>
                  <a:txBody>
                    <a:bodyPr/>
                    <a:lstStyle/>
                    <a:p>
                      <a:pPr indent="0" lvl="0" marL="0" marR="0" rtl="0" algn="l">
                        <a:spcBef>
                          <a:spcPts val="0"/>
                        </a:spcBef>
                        <a:spcAft>
                          <a:spcPts val="0"/>
                        </a:spcAft>
                        <a:buNone/>
                      </a:pPr>
                      <a:r>
                        <a:rPr b="1" lang="en-GB" sz="2000"/>
                        <a:t>Why</a:t>
                      </a:r>
                      <a:endParaRPr sz="15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900"/>
                        <a:t>Vital in fostering transparency, accountability, &amp; informed decision-making with the national governance framework.</a:t>
                      </a:r>
                      <a:endParaRPr sz="19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571400">
                <a:tc>
                  <a:txBody>
                    <a:bodyPr/>
                    <a:lstStyle/>
                    <a:p>
                      <a:pPr indent="0" lvl="0" marL="0" marR="0" rtl="0" algn="l">
                        <a:spcBef>
                          <a:spcPts val="0"/>
                        </a:spcBef>
                        <a:spcAft>
                          <a:spcPts val="0"/>
                        </a:spcAft>
                        <a:buNone/>
                      </a:pPr>
                      <a:r>
                        <a:rPr b="1" lang="en-GB" sz="2000"/>
                        <a:t>How?</a:t>
                      </a:r>
                      <a:endParaRPr sz="15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900"/>
                        <a:t>Indicative Steps:</a:t>
                      </a:r>
                      <a:endParaRPr b="1" sz="1900"/>
                    </a:p>
                    <a:p>
                      <a:pPr indent="-336550" lvl="0" marL="457200" rtl="0" algn="l">
                        <a:spcBef>
                          <a:spcPts val="0"/>
                        </a:spcBef>
                        <a:spcAft>
                          <a:spcPts val="0"/>
                        </a:spcAft>
                        <a:buSzPts val="1900"/>
                        <a:buAutoNum type="arabicPeriod"/>
                      </a:pPr>
                      <a:r>
                        <a:rPr b="1" lang="en-GB" sz="1900"/>
                        <a:t>Identify relevant datasets: </a:t>
                      </a:r>
                      <a:endParaRPr b="1" sz="1900"/>
                    </a:p>
                    <a:p>
                      <a:pPr indent="-336550" lvl="1" marL="914400" rtl="0" algn="l">
                        <a:spcBef>
                          <a:spcPts val="0"/>
                        </a:spcBef>
                        <a:spcAft>
                          <a:spcPts val="0"/>
                        </a:spcAft>
                        <a:buSzPts val="1900"/>
                        <a:buAutoNum type="alphaLcPeriod"/>
                      </a:pPr>
                      <a:r>
                        <a:rPr lang="en-GB" sz="1900"/>
                        <a:t>Determine the specific budget and expenditure data relevant to each sector.</a:t>
                      </a:r>
                      <a:endParaRPr sz="1900"/>
                    </a:p>
                    <a:p>
                      <a:pPr indent="-336550" lvl="0" marL="457200" rtl="0" algn="l">
                        <a:spcBef>
                          <a:spcPts val="0"/>
                        </a:spcBef>
                        <a:spcAft>
                          <a:spcPts val="0"/>
                        </a:spcAft>
                        <a:buSzPts val="1900"/>
                        <a:buAutoNum type="arabicPeriod"/>
                      </a:pPr>
                      <a:r>
                        <a:rPr b="1" lang="en-GB" sz="1900"/>
                        <a:t>Ensure accessibility: </a:t>
                      </a:r>
                      <a:endParaRPr b="1" sz="1900"/>
                    </a:p>
                    <a:p>
                      <a:pPr indent="-336550" lvl="1" marL="914400" rtl="0" algn="l">
                        <a:spcBef>
                          <a:spcPts val="0"/>
                        </a:spcBef>
                        <a:spcAft>
                          <a:spcPts val="0"/>
                        </a:spcAft>
                        <a:buSzPts val="1900"/>
                        <a:buAutoNum type="alphaLcPeriod"/>
                      </a:pPr>
                      <a:r>
                        <a:rPr lang="en-GB" sz="1900"/>
                        <a:t>Make sure the datasets are accessible to the public via the government portal.</a:t>
                      </a:r>
                      <a:endParaRPr sz="1900"/>
                    </a:p>
                    <a:p>
                      <a:pPr indent="-336550" lvl="0" marL="457200" rtl="0" algn="l">
                        <a:spcBef>
                          <a:spcPts val="0"/>
                        </a:spcBef>
                        <a:spcAft>
                          <a:spcPts val="0"/>
                        </a:spcAft>
                        <a:buSzPts val="1900"/>
                        <a:buAutoNum type="arabicPeriod"/>
                      </a:pPr>
                      <a:r>
                        <a:rPr b="1" lang="en-GB" sz="1900"/>
                        <a:t>Choose appropriate formats: </a:t>
                      </a:r>
                      <a:endParaRPr b="1" sz="1900"/>
                    </a:p>
                    <a:p>
                      <a:pPr indent="-336550" lvl="1" marL="914400" rtl="0" algn="l">
                        <a:spcBef>
                          <a:spcPts val="0"/>
                        </a:spcBef>
                        <a:spcAft>
                          <a:spcPts val="0"/>
                        </a:spcAft>
                        <a:buSzPts val="1900"/>
                        <a:buAutoNum type="alphaLcPeriod"/>
                      </a:pPr>
                      <a:r>
                        <a:rPr lang="en-GB" sz="1900"/>
                        <a:t>Provide the data in both machine-readable and non-machine-readable formats to cater to different user needs.</a:t>
                      </a:r>
                      <a:endParaRPr sz="1900"/>
                    </a:p>
                    <a:p>
                      <a:pPr indent="-336550" lvl="0" marL="457200" rtl="0" algn="l">
                        <a:spcBef>
                          <a:spcPts val="0"/>
                        </a:spcBef>
                        <a:spcAft>
                          <a:spcPts val="0"/>
                        </a:spcAft>
                        <a:buSzPts val="1900"/>
                        <a:buAutoNum type="arabicPeriod"/>
                      </a:pPr>
                      <a:r>
                        <a:rPr b="1" lang="en-GB" sz="1900"/>
                        <a:t>Regular updates: </a:t>
                      </a:r>
                      <a:endParaRPr b="1" sz="1900"/>
                    </a:p>
                    <a:p>
                      <a:pPr indent="-336550" lvl="1" marL="914400" rtl="0" algn="l">
                        <a:spcBef>
                          <a:spcPts val="0"/>
                        </a:spcBef>
                        <a:spcAft>
                          <a:spcPts val="0"/>
                        </a:spcAft>
                        <a:buSzPts val="1900"/>
                        <a:buAutoNum type="alphaLcPeriod"/>
                      </a:pPr>
                      <a:r>
                        <a:rPr lang="en-GB" sz="1900"/>
                        <a:t>Ensure that the datasets are regularly updated to maintain accuracy and relevance.</a:t>
                      </a:r>
                      <a:endParaRPr sz="1900"/>
                    </a:p>
                  </a:txBody>
                  <a:tcPr marT="34575" marB="34575" marR="69100" marL="691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439575">
                <a:tc>
                  <a:txBody>
                    <a:bodyPr/>
                    <a:lstStyle/>
                    <a:p>
                      <a:pPr indent="0" lvl="0" marL="0" marR="0" rtl="0" algn="l">
                        <a:spcBef>
                          <a:spcPts val="0"/>
                        </a:spcBef>
                        <a:spcAft>
                          <a:spcPts val="0"/>
                        </a:spcAft>
                        <a:buNone/>
                      </a:pPr>
                      <a:r>
                        <a:rPr b="1" lang="en-GB" sz="2000"/>
                        <a:t>Case Examples</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4"/>
                        </a:rPr>
                        <a:t>Finland’s</a:t>
                      </a:r>
                      <a:r>
                        <a:rPr lang="en-GB" sz="1900"/>
                        <a:t> budget datasets for education, culture and science</a:t>
                      </a:r>
                      <a:endParaRPr sz="1900"/>
                    </a:p>
                    <a:p>
                      <a:pPr indent="0" lvl="0" marL="0" marR="0" rtl="0" algn="r">
                        <a:lnSpc>
                          <a:spcPct val="100000"/>
                        </a:lnSpc>
                        <a:spcBef>
                          <a:spcPts val="0"/>
                        </a:spcBef>
                        <a:spcAft>
                          <a:spcPts val="0"/>
                        </a:spcAft>
                        <a:buClr>
                          <a:srgbClr val="0070C0"/>
                        </a:buClr>
                        <a:buSzPts val="1900"/>
                        <a:buFont typeface="Helvetica Neue"/>
                        <a:buNone/>
                      </a:pPr>
                      <a:r>
                        <a:t/>
                      </a:r>
                      <a:endParaRPr sz="19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5"/>
                        </a:rPr>
                        <a:t>here</a:t>
                      </a:r>
                      <a:endParaRPr sz="15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1011" name="Google Shape;1011;g2d3a82ef00d_11_1509"/>
          <p:cNvPicPr preferRelativeResize="0"/>
          <p:nvPr/>
        </p:nvPicPr>
        <p:blipFill rotWithShape="1">
          <a:blip r:embed="rId6">
            <a:alphaModFix/>
          </a:blip>
          <a:srcRect b="0" l="0" r="0" t="0"/>
          <a:stretch/>
        </p:blipFill>
        <p:spPr>
          <a:xfrm>
            <a:off x="343854" y="5768554"/>
            <a:ext cx="1001268" cy="60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g2ba7bbf45a4_1_1699"/>
          <p:cNvPicPr preferRelativeResize="0"/>
          <p:nvPr/>
        </p:nvPicPr>
        <p:blipFill rotWithShape="1">
          <a:blip r:embed="rId3">
            <a:alphaModFix/>
          </a:blip>
          <a:srcRect b="0" l="0" r="0" t="0"/>
          <a:stretch/>
        </p:blipFill>
        <p:spPr>
          <a:xfrm>
            <a:off x="401267" y="0"/>
            <a:ext cx="12242678" cy="6868485"/>
          </a:xfrm>
          <a:prstGeom prst="rect">
            <a:avLst/>
          </a:prstGeom>
          <a:noFill/>
          <a:ln>
            <a:noFill/>
          </a:ln>
        </p:spPr>
      </p:pic>
      <p:sp>
        <p:nvSpPr>
          <p:cNvPr id="319" name="Google Shape;319;g2ba7bbf45a4_1_1699"/>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20" name="Google Shape;320;g2ba7bbf45a4_1_1699"/>
          <p:cNvPicPr preferRelativeResize="0"/>
          <p:nvPr/>
        </p:nvPicPr>
        <p:blipFill rotWithShape="1">
          <a:blip r:embed="rId4">
            <a:alphaModFix/>
          </a:blip>
          <a:srcRect b="0" l="0" r="0" t="0"/>
          <a:stretch/>
        </p:blipFill>
        <p:spPr>
          <a:xfrm>
            <a:off x="67856" y="280488"/>
            <a:ext cx="2719724" cy="493002"/>
          </a:xfrm>
          <a:prstGeom prst="rect">
            <a:avLst/>
          </a:prstGeom>
          <a:noFill/>
          <a:ln>
            <a:noFill/>
          </a:ln>
        </p:spPr>
      </p:pic>
      <p:sp>
        <p:nvSpPr>
          <p:cNvPr id="321" name="Google Shape;321;g2ba7bbf45a4_1_1699"/>
          <p:cNvSpPr txBox="1"/>
          <p:nvPr/>
        </p:nvSpPr>
        <p:spPr>
          <a:xfrm>
            <a:off x="2864748" y="99802"/>
            <a:ext cx="8925900" cy="877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Roboto"/>
              <a:buNone/>
            </a:pPr>
            <a:r>
              <a:rPr b="0" i="0" lang="en-GB" sz="4000" u="none" cap="none" strike="noStrike">
                <a:solidFill>
                  <a:schemeClr val="dk1"/>
                </a:solidFill>
                <a:latin typeface="Roboto"/>
                <a:ea typeface="Roboto"/>
                <a:cs typeface="Roboto"/>
                <a:sym typeface="Roboto"/>
              </a:rPr>
              <a:t>Importance of Measuring &amp; Evaluating</a:t>
            </a:r>
            <a:endParaRPr/>
          </a:p>
        </p:txBody>
      </p:sp>
      <p:grpSp>
        <p:nvGrpSpPr>
          <p:cNvPr id="322" name="Google Shape;322;g2ba7bbf45a4_1_1699"/>
          <p:cNvGrpSpPr/>
          <p:nvPr/>
        </p:nvGrpSpPr>
        <p:grpSpPr>
          <a:xfrm>
            <a:off x="98724" y="1739106"/>
            <a:ext cx="12039383" cy="3362841"/>
            <a:chOff x="44710" y="486881"/>
            <a:chExt cx="12039383" cy="3362841"/>
          </a:xfrm>
        </p:grpSpPr>
        <p:sp>
          <p:nvSpPr>
            <p:cNvPr id="323" name="Google Shape;323;g2ba7bbf45a4_1_1699"/>
            <p:cNvSpPr/>
            <p:nvPr/>
          </p:nvSpPr>
          <p:spPr>
            <a:xfrm>
              <a:off x="44710" y="848589"/>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ba7bbf45a4_1_1699"/>
            <p:cNvSpPr/>
            <p:nvPr/>
          </p:nvSpPr>
          <p:spPr>
            <a:xfrm>
              <a:off x="244659" y="1048538"/>
              <a:ext cx="552300" cy="5523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ba7bbf45a4_1_1699"/>
            <p:cNvSpPr/>
            <p:nvPr/>
          </p:nvSpPr>
          <p:spPr>
            <a:xfrm>
              <a:off x="1010897" y="827946"/>
              <a:ext cx="29487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ba7bbf45a4_1_1699"/>
            <p:cNvSpPr txBox="1"/>
            <p:nvPr/>
          </p:nvSpPr>
          <p:spPr>
            <a:xfrm>
              <a:off x="1010897" y="827946"/>
              <a:ext cx="29487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b="1" i="0" lang="en-GB" sz="1400" u="none" cap="none" strike="noStrike">
                  <a:solidFill>
                    <a:schemeClr val="dk1"/>
                  </a:solidFill>
                  <a:latin typeface="Calibri"/>
                  <a:ea typeface="Calibri"/>
                  <a:cs typeface="Calibri"/>
                  <a:sym typeface="Calibri"/>
                </a:rPr>
                <a:t>Accountability:</a:t>
              </a:r>
              <a:r>
                <a:rPr b="0" i="0" lang="en-GB" sz="1400" u="none" cap="none" strike="noStrike">
                  <a:solidFill>
                    <a:schemeClr val="dk1"/>
                  </a:solidFill>
                  <a:latin typeface="Calibri"/>
                  <a:ea typeface="Calibri"/>
                  <a:cs typeface="Calibri"/>
                  <a:sym typeface="Calibri"/>
                </a:rPr>
                <a:t> M&amp;E ensures that governments are accountable for their digital initiatives. By tracking progress and outcomes, it becomes evident whether public funds and resources are being used effectively and transparently, fostering public trust in governance.</a:t>
              </a:r>
              <a:endParaRPr/>
            </a:p>
            <a:p>
              <a:pPr indent="0" lvl="0" marL="0" marR="0" rtl="0" algn="l">
                <a:lnSpc>
                  <a:spcPct val="10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27" name="Google Shape;327;g2ba7bbf45a4_1_1699"/>
            <p:cNvSpPr/>
            <p:nvPr/>
          </p:nvSpPr>
          <p:spPr>
            <a:xfrm>
              <a:off x="4188489" y="848589"/>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ba7bbf45a4_1_1699"/>
            <p:cNvSpPr/>
            <p:nvPr/>
          </p:nvSpPr>
          <p:spPr>
            <a:xfrm>
              <a:off x="4388438" y="1048538"/>
              <a:ext cx="552300" cy="552300"/>
            </a:xfrm>
            <a:prstGeom prst="rect">
              <a:avLst/>
            </a:prstGeom>
            <a:blipFill rotWithShape="1">
              <a:blip r:embed="rId6">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ba7bbf45a4_1_1699"/>
            <p:cNvSpPr/>
            <p:nvPr/>
          </p:nvSpPr>
          <p:spPr>
            <a:xfrm>
              <a:off x="5324907" y="829670"/>
              <a:ext cx="29058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ba7bbf45a4_1_1699"/>
            <p:cNvSpPr txBox="1"/>
            <p:nvPr/>
          </p:nvSpPr>
          <p:spPr>
            <a:xfrm>
              <a:off x="5324907" y="829670"/>
              <a:ext cx="29058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b="1" i="0" lang="en-GB" sz="1400" u="none" cap="none" strike="noStrike">
                  <a:solidFill>
                    <a:schemeClr val="dk1"/>
                  </a:solidFill>
                  <a:latin typeface="Calibri"/>
                  <a:ea typeface="Calibri"/>
                  <a:cs typeface="Calibri"/>
                  <a:sym typeface="Calibri"/>
                </a:rPr>
                <a:t>Effectiveness Assessment:</a:t>
              </a:r>
              <a:r>
                <a:rPr b="0" i="0" lang="en-GB" sz="1400" u="none" cap="none" strike="noStrike">
                  <a:solidFill>
                    <a:schemeClr val="dk1"/>
                  </a:solidFill>
                  <a:latin typeface="Calibri"/>
                  <a:ea typeface="Calibri"/>
                  <a:cs typeface="Calibri"/>
                  <a:sym typeface="Calibri"/>
                </a:rPr>
                <a:t> M&amp;E allows governments to assess the effectiveness of digital programs and policies. It helps in understanding what works and what doesn't, enabling adjustments and improvements for future initiatives.</a:t>
              </a:r>
              <a:endParaRPr/>
            </a:p>
            <a:p>
              <a:pPr indent="0" lvl="0" marL="0" marR="0" rtl="0" algn="l">
                <a:lnSpc>
                  <a:spcPct val="100000"/>
                </a:lnSpc>
                <a:spcBef>
                  <a:spcPts val="49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331" name="Google Shape;331;g2ba7bbf45a4_1_1699"/>
            <p:cNvSpPr/>
            <p:nvPr/>
          </p:nvSpPr>
          <p:spPr>
            <a:xfrm>
              <a:off x="8192799" y="829594"/>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ba7bbf45a4_1_1699"/>
            <p:cNvSpPr/>
            <p:nvPr/>
          </p:nvSpPr>
          <p:spPr>
            <a:xfrm>
              <a:off x="8407496" y="983119"/>
              <a:ext cx="552300" cy="552300"/>
            </a:xfrm>
            <a:prstGeom prst="rect">
              <a:avLst/>
            </a:prstGeom>
            <a:blipFill rotWithShape="1">
              <a:blip r:embed="rId7">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ba7bbf45a4_1_1699"/>
            <p:cNvSpPr/>
            <p:nvPr/>
          </p:nvSpPr>
          <p:spPr>
            <a:xfrm>
              <a:off x="9183693" y="486881"/>
              <a:ext cx="2900400" cy="140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ba7bbf45a4_1_1699"/>
            <p:cNvSpPr txBox="1"/>
            <p:nvPr/>
          </p:nvSpPr>
          <p:spPr>
            <a:xfrm>
              <a:off x="9183693" y="486881"/>
              <a:ext cx="2900400" cy="1404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b="1" i="0" lang="en-GB" sz="1400" u="none" cap="none" strike="noStrike">
                  <a:solidFill>
                    <a:schemeClr val="dk1"/>
                  </a:solidFill>
                  <a:latin typeface="Calibri"/>
                  <a:ea typeface="Calibri"/>
                  <a:cs typeface="Calibri"/>
                  <a:sym typeface="Calibri"/>
                </a:rPr>
                <a:t>Resource Allocation:</a:t>
              </a:r>
              <a:r>
                <a:rPr b="0" i="0" lang="en-GB" sz="1400" u="none" cap="none" strike="noStrike">
                  <a:solidFill>
                    <a:schemeClr val="dk1"/>
                  </a:solidFill>
                  <a:latin typeface="Calibri"/>
                  <a:ea typeface="Calibri"/>
                  <a:cs typeface="Calibri"/>
                  <a:sym typeface="Calibri"/>
                </a:rPr>
                <a:t> Through M&amp;E,</a:t>
              </a:r>
              <a:r>
                <a:rPr lang="en-GB">
                  <a:solidFill>
                    <a:schemeClr val="dk1"/>
                  </a:solidFill>
                  <a:latin typeface="Calibri"/>
                  <a:ea typeface="Calibri"/>
                  <a:cs typeface="Calibri"/>
                  <a:sym typeface="Calibri"/>
                </a:rPr>
                <a:t> </a:t>
              </a:r>
              <a:r>
                <a:rPr b="0" i="0" lang="en-GB" sz="1400" u="none" cap="none" strike="noStrike">
                  <a:solidFill>
                    <a:schemeClr val="dk1"/>
                  </a:solidFill>
                  <a:latin typeface="Calibri"/>
                  <a:ea typeface="Calibri"/>
                  <a:cs typeface="Calibri"/>
                  <a:sym typeface="Calibri"/>
                </a:rPr>
                <a:t>governments can identify successful digital projects and allocate resources strategically. By focusing on initiatives that yield positive results, resources can be optimized, ensuring maximum impact with limited budgets.</a:t>
              </a:r>
              <a:endParaRPr b="0" i="0" sz="1400" u="none" cap="none" strike="noStrike">
                <a:solidFill>
                  <a:schemeClr val="dk1"/>
                </a:solidFill>
                <a:latin typeface="Calibri"/>
                <a:ea typeface="Calibri"/>
                <a:cs typeface="Calibri"/>
                <a:sym typeface="Calibri"/>
              </a:endParaRPr>
            </a:p>
          </p:txBody>
        </p:sp>
        <p:sp>
          <p:nvSpPr>
            <p:cNvPr id="335" name="Google Shape;335;g2ba7bbf45a4_1_1699"/>
            <p:cNvSpPr/>
            <p:nvPr/>
          </p:nvSpPr>
          <p:spPr>
            <a:xfrm>
              <a:off x="44710" y="2764784"/>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ba7bbf45a4_1_1699"/>
            <p:cNvSpPr/>
            <p:nvPr/>
          </p:nvSpPr>
          <p:spPr>
            <a:xfrm>
              <a:off x="244659" y="2964734"/>
              <a:ext cx="552300" cy="552300"/>
            </a:xfrm>
            <a:prstGeom prst="rect">
              <a:avLst/>
            </a:prstGeom>
            <a:blipFill rotWithShape="1">
              <a:blip r:embed="rId8">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ba7bbf45a4_1_1699"/>
            <p:cNvSpPr/>
            <p:nvPr/>
          </p:nvSpPr>
          <p:spPr>
            <a:xfrm>
              <a:off x="975481" y="2794282"/>
              <a:ext cx="34029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ba7bbf45a4_1_1699"/>
            <p:cNvSpPr txBox="1"/>
            <p:nvPr/>
          </p:nvSpPr>
          <p:spPr>
            <a:xfrm>
              <a:off x="975481" y="2794282"/>
              <a:ext cx="34029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b="1" i="0" lang="en-GB" sz="1400" u="none" cap="none" strike="noStrike">
                  <a:solidFill>
                    <a:schemeClr val="dk1"/>
                  </a:solidFill>
                  <a:latin typeface="Calibri"/>
                  <a:ea typeface="Calibri"/>
                  <a:cs typeface="Calibri"/>
                  <a:sym typeface="Calibri"/>
                </a:rPr>
                <a:t>Data-Driven Decision Making:</a:t>
              </a:r>
              <a:r>
                <a:rPr b="0" i="0" lang="en-GB" sz="1400" u="none" cap="none" strike="noStrike">
                  <a:solidFill>
                    <a:schemeClr val="dk1"/>
                  </a:solidFill>
                  <a:latin typeface="Calibri"/>
                  <a:ea typeface="Calibri"/>
                  <a:cs typeface="Calibri"/>
                  <a:sym typeface="Calibri"/>
                </a:rPr>
                <a:t> M&amp;E provides valuable data and insights. </a:t>
              </a:r>
              <a:r>
                <a:rPr lang="en-GB">
                  <a:solidFill>
                    <a:schemeClr val="dk1"/>
                  </a:solidFill>
                  <a:latin typeface="Calibri"/>
                  <a:ea typeface="Calibri"/>
                  <a:cs typeface="Calibri"/>
                  <a:sym typeface="Calibri"/>
                </a:rPr>
                <a:t>G</a:t>
              </a:r>
              <a:r>
                <a:rPr b="0" i="0" lang="en-GB" sz="1400" u="none" cap="none" strike="noStrike">
                  <a:solidFill>
                    <a:schemeClr val="dk1"/>
                  </a:solidFill>
                  <a:latin typeface="Calibri"/>
                  <a:ea typeface="Calibri"/>
                  <a:cs typeface="Calibri"/>
                  <a:sym typeface="Calibri"/>
                </a:rPr>
                <a:t>overnments can use this data to make informed decisions, identifying trends, understanding citizen needs, and shaping future digital strategies based on evidence and real-world outcomes.</a:t>
              </a:r>
              <a:endParaRPr b="0" i="0" sz="1400" u="none" cap="none" strike="noStrike">
                <a:solidFill>
                  <a:schemeClr val="dk1"/>
                </a:solidFill>
                <a:latin typeface="Calibri"/>
                <a:ea typeface="Calibri"/>
                <a:cs typeface="Calibri"/>
                <a:sym typeface="Calibri"/>
              </a:endParaRPr>
            </a:p>
          </p:txBody>
        </p:sp>
        <p:sp>
          <p:nvSpPr>
            <p:cNvPr id="339" name="Google Shape;339;g2ba7bbf45a4_1_1699"/>
            <p:cNvSpPr/>
            <p:nvPr/>
          </p:nvSpPr>
          <p:spPr>
            <a:xfrm>
              <a:off x="4415614" y="2764784"/>
              <a:ext cx="952200" cy="952200"/>
            </a:xfrm>
            <a:prstGeom prst="ellipse">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ba7bbf45a4_1_1699"/>
            <p:cNvSpPr/>
            <p:nvPr/>
          </p:nvSpPr>
          <p:spPr>
            <a:xfrm>
              <a:off x="4615564" y="2964734"/>
              <a:ext cx="552300" cy="552300"/>
            </a:xfrm>
            <a:prstGeom prst="rect">
              <a:avLst/>
            </a:prstGeom>
            <a:blipFill rotWithShape="1">
              <a:blip r:embed="rId9">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ba7bbf45a4_1_1699"/>
            <p:cNvSpPr/>
            <p:nvPr/>
          </p:nvSpPr>
          <p:spPr>
            <a:xfrm>
              <a:off x="5650245" y="2897522"/>
              <a:ext cx="2824800" cy="9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ba7bbf45a4_1_1699"/>
            <p:cNvSpPr txBox="1"/>
            <p:nvPr/>
          </p:nvSpPr>
          <p:spPr>
            <a:xfrm>
              <a:off x="5650245" y="2897522"/>
              <a:ext cx="2824800" cy="95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b="1" i="0" lang="en-GB" sz="1400" u="none" cap="none" strike="noStrike">
                  <a:solidFill>
                    <a:schemeClr val="dk1"/>
                  </a:solidFill>
                  <a:latin typeface="Calibri"/>
                  <a:ea typeface="Calibri"/>
                  <a:cs typeface="Calibri"/>
                  <a:sym typeface="Calibri"/>
                </a:rPr>
                <a:t>Quality Improvement:</a:t>
              </a:r>
              <a:r>
                <a:rPr b="0" i="0" lang="en-GB" sz="1400" u="none" cap="none" strike="noStrike">
                  <a:solidFill>
                    <a:schemeClr val="dk1"/>
                  </a:solidFill>
                  <a:latin typeface="Calibri"/>
                  <a:ea typeface="Calibri"/>
                  <a:cs typeface="Calibri"/>
                  <a:sym typeface="Calibri"/>
                </a:rPr>
                <a:t> Regular evaluation helps in identifying gaps and areas for improvement in digital services. Feedback gathered through M&amp;E mechanisms can be used to enhance the quality of services offered to </a:t>
              </a:r>
              <a:r>
                <a:rPr lang="en-GB">
                  <a:solidFill>
                    <a:schemeClr val="dk1"/>
                  </a:solidFill>
                  <a:latin typeface="Calibri"/>
                  <a:ea typeface="Calibri"/>
                  <a:cs typeface="Calibri"/>
                  <a:sym typeface="Calibri"/>
                </a:rPr>
                <a:t>people</a:t>
              </a:r>
              <a:r>
                <a:rPr b="0" i="0" lang="en-GB" sz="1400" u="none" cap="none" strike="noStrike">
                  <a:solidFill>
                    <a:schemeClr val="dk1"/>
                  </a:solidFill>
                  <a:latin typeface="Calibri"/>
                  <a:ea typeface="Calibri"/>
                  <a:cs typeface="Calibri"/>
                  <a:sym typeface="Calibri"/>
                </a:rPr>
                <a:t>, leading to better user experiences</a:t>
              </a:r>
              <a:endParaRPr b="0" i="0" sz="1400" u="none" cap="none" strike="noStrike">
                <a:solidFill>
                  <a:schemeClr val="dk1"/>
                </a:solidFill>
                <a:latin typeface="Calibri"/>
                <a:ea typeface="Calibri"/>
                <a:cs typeface="Calibri"/>
                <a:sym typeface="Calibri"/>
              </a:endParaRPr>
            </a:p>
          </p:txBody>
        </p:sp>
      </p:grpSp>
      <p:sp>
        <p:nvSpPr>
          <p:cNvPr id="343" name="Google Shape;343;g2ba7bbf45a4_1_1699"/>
          <p:cNvSpPr txBox="1"/>
          <p:nvPr/>
        </p:nvSpPr>
        <p:spPr>
          <a:xfrm>
            <a:off x="401267" y="989548"/>
            <a:ext cx="116223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Helvetica Neue"/>
              <a:buNone/>
            </a:pPr>
            <a:r>
              <a:rPr b="1" i="0" lang="en-GB" sz="1800" u="none" cap="none" strike="noStrike">
                <a:solidFill>
                  <a:schemeClr val="dk1"/>
                </a:solidFill>
                <a:latin typeface="Helvetica Neue"/>
                <a:ea typeface="Helvetica Neue"/>
                <a:cs typeface="Helvetica Neue"/>
                <a:sym typeface="Helvetica Neue"/>
              </a:rPr>
              <a:t>Measuring and Evaluating (M&amp;E) of government digitization efforts is crucial for several reasons: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pic>
        <p:nvPicPr>
          <p:cNvPr id="1016" name="Google Shape;1016;g2d3a82ef00d_11_1515"/>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1017" name="Google Shape;1017;g2d3a82ef00d_11_1515"/>
          <p:cNvSpPr txBox="1"/>
          <p:nvPr/>
        </p:nvSpPr>
        <p:spPr>
          <a:xfrm>
            <a:off x="2860372" y="10362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17. Real time open government datasets (#310)</a:t>
            </a:r>
            <a:endParaRPr sz="2700">
              <a:latin typeface="Helvetica Neue"/>
              <a:ea typeface="Helvetica Neue"/>
              <a:cs typeface="Helvetica Neue"/>
              <a:sym typeface="Helvetica Neue"/>
            </a:endParaRPr>
          </a:p>
        </p:txBody>
      </p:sp>
      <p:graphicFrame>
        <p:nvGraphicFramePr>
          <p:cNvPr id="1018" name="Google Shape;1018;g2d3a82ef00d_11_1515"/>
          <p:cNvGraphicFramePr/>
          <p:nvPr/>
        </p:nvGraphicFramePr>
        <p:xfrm>
          <a:off x="0" y="847767"/>
          <a:ext cx="3000000" cy="3000000"/>
        </p:xfrm>
        <a:graphic>
          <a:graphicData uri="http://schemas.openxmlformats.org/drawingml/2006/table">
            <a:tbl>
              <a:tblPr bandRow="1" firstRow="1">
                <a:noFill/>
                <a:tableStyleId>{2123EC9F-B434-4D28-8D55-F346F87FAE27}</a:tableStyleId>
              </a:tblPr>
              <a:tblGrid>
                <a:gridCol w="1763875"/>
                <a:gridCol w="10428175"/>
              </a:tblGrid>
              <a:tr h="5803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Evidence of real time open government dataset(s) in i) non-machine-readable (PDF, scanned files etc.) or ii) machine-readable (CSV, JSON, XML etc.). These datasets offer users timely insights into various aspects of government operations, policies, and services. </a:t>
                      </a:r>
                      <a:endParaRPr sz="17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071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Enables transparency, accountability, and informed decision-making by allowing stakeholders to access and analyze relevant data in formats suitable for their needs. </a:t>
                      </a:r>
                      <a:endParaRPr sz="17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FD5EA"/>
                    </a:solidFill>
                  </a:tcPr>
                </a:tc>
              </a:tr>
              <a:tr h="25714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t>Indicative Steps:</a:t>
                      </a:r>
                      <a:endParaRPr b="1" sz="1700"/>
                    </a:p>
                    <a:p>
                      <a:pPr indent="-323850" lvl="0" marL="457200" rtl="0" algn="l">
                        <a:spcBef>
                          <a:spcPts val="0"/>
                        </a:spcBef>
                        <a:spcAft>
                          <a:spcPts val="0"/>
                        </a:spcAft>
                        <a:buSzPts val="1700"/>
                        <a:buAutoNum type="arabicPeriod"/>
                      </a:pPr>
                      <a:r>
                        <a:rPr b="1" lang="en-GB" sz="1700"/>
                        <a:t>Establish Data Governance Framework: </a:t>
                      </a:r>
                      <a:endParaRPr b="1" sz="1700"/>
                    </a:p>
                    <a:p>
                      <a:pPr indent="-323850" lvl="1" marL="914400" rtl="0" algn="l">
                        <a:spcBef>
                          <a:spcPts val="0"/>
                        </a:spcBef>
                        <a:spcAft>
                          <a:spcPts val="0"/>
                        </a:spcAft>
                        <a:buSzPts val="1700"/>
                        <a:buAutoNum type="alphaLcPeriod"/>
                      </a:pPr>
                      <a:r>
                        <a:rPr lang="en-GB" sz="1700"/>
                        <a:t>Develop policies and procedures for managing real-time open government datasets.</a:t>
                      </a:r>
                      <a:endParaRPr sz="1700"/>
                    </a:p>
                    <a:p>
                      <a:pPr indent="-323850" lvl="0" marL="457200" rtl="0" algn="l">
                        <a:spcBef>
                          <a:spcPts val="0"/>
                        </a:spcBef>
                        <a:spcAft>
                          <a:spcPts val="0"/>
                        </a:spcAft>
                        <a:buSzPts val="1700"/>
                        <a:buAutoNum type="arabicPeriod"/>
                      </a:pPr>
                      <a:r>
                        <a:rPr b="1" lang="en-GB" sz="1700"/>
                        <a:t>Implement Data Integration Tools: </a:t>
                      </a:r>
                      <a:endParaRPr b="1" sz="1700"/>
                    </a:p>
                    <a:p>
                      <a:pPr indent="-323850" lvl="1" marL="914400" rtl="0" algn="l">
                        <a:spcBef>
                          <a:spcPts val="0"/>
                        </a:spcBef>
                        <a:spcAft>
                          <a:spcPts val="0"/>
                        </a:spcAft>
                        <a:buSzPts val="1700"/>
                        <a:buAutoNum type="alphaLcPeriod"/>
                      </a:pPr>
                      <a:r>
                        <a:rPr lang="en-GB" sz="1700"/>
                        <a:t>Utilize software tools and platforms to aggregate and integrate real-time data from various government sources into a centralized repository.</a:t>
                      </a:r>
                      <a:endParaRPr sz="1700"/>
                    </a:p>
                    <a:p>
                      <a:pPr indent="-323850" lvl="0" marL="457200" rtl="0" algn="l">
                        <a:spcBef>
                          <a:spcPts val="0"/>
                        </a:spcBef>
                        <a:spcAft>
                          <a:spcPts val="0"/>
                        </a:spcAft>
                        <a:buSzPts val="1700"/>
                        <a:buAutoNum type="arabicPeriod"/>
                      </a:pPr>
                      <a:r>
                        <a:rPr b="1" lang="en-GB" sz="1700"/>
                        <a:t>Ensure Data Accessibility: </a:t>
                      </a:r>
                      <a:endParaRPr b="1" sz="1700"/>
                    </a:p>
                    <a:p>
                      <a:pPr indent="-323850" lvl="1" marL="914400" rtl="0" algn="l">
                        <a:spcBef>
                          <a:spcPts val="0"/>
                        </a:spcBef>
                        <a:spcAft>
                          <a:spcPts val="0"/>
                        </a:spcAft>
                        <a:buSzPts val="1700"/>
                        <a:buAutoNum type="alphaLcPeriod"/>
                      </a:pPr>
                      <a:r>
                        <a:rPr lang="en-GB" sz="1700"/>
                        <a:t>Design user-friendly interfaces and access points on government portals to enable easy retrieval and exploration of real-time datasets by the public.</a:t>
                      </a:r>
                      <a:endParaRPr sz="1700"/>
                    </a:p>
                    <a:p>
                      <a:pPr indent="-323850" lvl="0" marL="457200" rtl="0" algn="l">
                        <a:spcBef>
                          <a:spcPts val="0"/>
                        </a:spcBef>
                        <a:spcAft>
                          <a:spcPts val="0"/>
                        </a:spcAft>
                        <a:buSzPts val="1700"/>
                        <a:buAutoNum type="arabicPeriod"/>
                      </a:pPr>
                      <a:r>
                        <a:rPr b="1" lang="en-GB" sz="1700"/>
                        <a:t>Provide Data Documentation: </a:t>
                      </a:r>
                      <a:endParaRPr b="1" sz="1700"/>
                    </a:p>
                    <a:p>
                      <a:pPr indent="-323850" lvl="1" marL="914400" rtl="0" algn="l">
                        <a:spcBef>
                          <a:spcPts val="0"/>
                        </a:spcBef>
                        <a:spcAft>
                          <a:spcPts val="0"/>
                        </a:spcAft>
                        <a:buSzPts val="1700"/>
                        <a:buAutoNum type="alphaLcPeriod"/>
                      </a:pPr>
                      <a:r>
                        <a:rPr lang="en-GB" sz="1700"/>
                        <a:t>Publish metadata and documentation alongside datasets to enhance understanding of data.</a:t>
                      </a:r>
                      <a:endParaRPr sz="1700"/>
                    </a:p>
                    <a:p>
                      <a:pPr indent="-323850" lvl="0" marL="457200" rtl="0" algn="l">
                        <a:spcBef>
                          <a:spcPts val="0"/>
                        </a:spcBef>
                        <a:spcAft>
                          <a:spcPts val="0"/>
                        </a:spcAft>
                        <a:buSzPts val="1700"/>
                        <a:buAutoNum type="arabicPeriod"/>
                      </a:pPr>
                      <a:r>
                        <a:rPr b="1" lang="en-GB" sz="1700"/>
                        <a:t>Promote Data Transparency: </a:t>
                      </a:r>
                      <a:endParaRPr b="1" sz="1700"/>
                    </a:p>
                    <a:p>
                      <a:pPr indent="-323850" lvl="1" marL="914400" rtl="0" algn="l">
                        <a:spcBef>
                          <a:spcPts val="0"/>
                        </a:spcBef>
                        <a:spcAft>
                          <a:spcPts val="0"/>
                        </a:spcAft>
                        <a:buSzPts val="1700"/>
                        <a:buAutoNum type="alphaLcPeriod"/>
                      </a:pPr>
                      <a:r>
                        <a:rPr lang="en-GB" sz="1700"/>
                        <a:t>Regularly update and maintain real-time datasets to ensure accuracy, reliability, and relevance.</a:t>
                      </a:r>
                      <a:endParaRPr sz="1700"/>
                    </a:p>
                  </a:txBody>
                  <a:tcPr marT="34575" marB="34575" marR="69100" marL="6910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9EBF5"/>
                    </a:solidFill>
                  </a:tcPr>
                </a:tc>
              </a:tr>
              <a:tr h="8652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Estonia’s</a:t>
                      </a:r>
                      <a:r>
                        <a:rPr lang="en-GB" sz="1700"/>
                        <a:t> real time open government datasets</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lnT cap="flat" cmpd="sng" w="9525">
                      <a:solidFill>
                        <a:srgbClr val="FFFFFF"/>
                      </a:solidFill>
                      <a:prstDash val="solid"/>
                      <a:round/>
                      <a:headEnd len="sm" w="sm" type="none"/>
                      <a:tailEnd len="sm" w="sm" type="none"/>
                    </a:lnT>
                  </a:tcPr>
                </a:tc>
              </a:tr>
            </a:tbl>
          </a:graphicData>
        </a:graphic>
      </p:graphicFrame>
      <p:pic>
        <p:nvPicPr>
          <p:cNvPr id="1019" name="Google Shape;1019;g2d3a82ef00d_11_1515"/>
          <p:cNvPicPr preferRelativeResize="0"/>
          <p:nvPr/>
        </p:nvPicPr>
        <p:blipFill rotWithShape="1">
          <a:blip r:embed="rId6">
            <a:alphaModFix/>
          </a:blip>
          <a:srcRect b="0" l="0" r="0" t="0"/>
          <a:stretch/>
        </p:blipFill>
        <p:spPr>
          <a:xfrm>
            <a:off x="335441" y="6049701"/>
            <a:ext cx="975359" cy="624839"/>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3" name="Shape 1023"/>
        <p:cNvGrpSpPr/>
        <p:nvPr/>
      </p:nvGrpSpPr>
      <p:grpSpPr>
        <a:xfrm>
          <a:off x="0" y="0"/>
          <a:ext cx="0" cy="0"/>
          <a:chOff x="0" y="0"/>
          <a:chExt cx="0" cy="0"/>
        </a:xfrm>
      </p:grpSpPr>
      <p:pic>
        <p:nvPicPr>
          <p:cNvPr id="1024" name="Google Shape;1024;g2d3a82ef00d_11_1521"/>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1025" name="Google Shape;1025;g2d3a82ef00d_11_1521"/>
          <p:cNvSpPr txBox="1"/>
          <p:nvPr/>
        </p:nvSpPr>
        <p:spPr>
          <a:xfrm>
            <a:off x="2860372" y="21652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18. Online services for rural areas (#313)</a:t>
            </a:r>
            <a:endParaRPr sz="2700">
              <a:latin typeface="Helvetica Neue"/>
              <a:ea typeface="Helvetica Neue"/>
              <a:cs typeface="Helvetica Neue"/>
              <a:sym typeface="Helvetica Neue"/>
            </a:endParaRPr>
          </a:p>
        </p:txBody>
      </p:sp>
      <p:graphicFrame>
        <p:nvGraphicFramePr>
          <p:cNvPr id="1026" name="Google Shape;1026;g2d3a82ef00d_11_1521"/>
          <p:cNvGraphicFramePr/>
          <p:nvPr/>
        </p:nvGraphicFramePr>
        <p:xfrm>
          <a:off x="0" y="847767"/>
          <a:ext cx="3000000" cy="3000000"/>
        </p:xfrm>
        <a:graphic>
          <a:graphicData uri="http://schemas.openxmlformats.org/drawingml/2006/table">
            <a:tbl>
              <a:tblPr bandRow="1" firstRow="1">
                <a:noFill/>
                <a:tableStyleId>{2123EC9F-B434-4D28-8D55-F346F87FAE27}</a:tableStyleId>
              </a:tblPr>
              <a:tblGrid>
                <a:gridCol w="1721525"/>
                <a:gridCol w="10470525"/>
              </a:tblGrid>
              <a:tr h="580375">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rPr>
                        <a:t>Evidence of online government service available to the people living in rural area with i) information, or ii) full online application at any of the government portal(s). Involves ensuring that people  in rural communities have access to essential government services through digital platforms such as applying for permits, licenses, or benefits, accessing healthcare information, or participating in government programs</a:t>
                      </a:r>
                      <a:endParaRPr sz="17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3071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Ensures equitable access to government services for rural residents, promoting inclusivity and bridging the urban-rural digital divide.</a:t>
                      </a:r>
                      <a:endParaRPr sz="17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CFD5EA"/>
                    </a:solidFill>
                  </a:tcPr>
                </a:tc>
              </a:tr>
              <a:tr h="2571400">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alpha val="0"/>
                        </a:srgbClr>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t>Indicative Steps:</a:t>
                      </a:r>
                      <a:endParaRPr b="1" sz="1700"/>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Identify Services:</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Determine essential government services needed by rural residents.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Develop Processes:</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Create user-friendly online application processes for identified services.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Provide Information:</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Ensure availability of information tailored to rural areas on government services.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Test Accessibility:</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Verify functionality and accessibility of online services in rural settings.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Promote Awareness:</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Conduct targeted outreach campaigns in rural communities to raise awareness of online services.</a:t>
                      </a:r>
                      <a:endParaRPr sz="1700">
                        <a:solidFill>
                          <a:srgbClr val="0D0D0D"/>
                        </a:solidFill>
                      </a:endParaRPr>
                    </a:p>
                    <a:p>
                      <a:pPr indent="0" lvl="0" marL="0" rtl="0" algn="l">
                        <a:lnSpc>
                          <a:spcPct val="100000"/>
                        </a:lnSpc>
                        <a:spcBef>
                          <a:spcPts val="0"/>
                        </a:spcBef>
                        <a:spcAft>
                          <a:spcPts val="0"/>
                        </a:spcAft>
                        <a:buNone/>
                      </a:pPr>
                      <a:r>
                        <a:rPr lang="en-GB" sz="1700">
                          <a:solidFill>
                            <a:srgbClr val="0D0D0D"/>
                          </a:solidFill>
                        </a:rPr>
                        <a:t>For more info, check out </a:t>
                      </a:r>
                      <a:r>
                        <a:rPr lang="en-GB" sz="1700" u="sng">
                          <a:solidFill>
                            <a:schemeClr val="hlink"/>
                          </a:solidFill>
                          <a:hlinkClick r:id="rId4"/>
                        </a:rPr>
                        <a:t>OECD’s</a:t>
                      </a:r>
                      <a:r>
                        <a:rPr lang="en-GB" sz="1700">
                          <a:solidFill>
                            <a:srgbClr val="0D0D0D"/>
                          </a:solidFill>
                        </a:rPr>
                        <a:t> Guide on Implementing the Rural Well-being Policy Framework</a:t>
                      </a:r>
                      <a:endParaRPr sz="1700">
                        <a:solidFill>
                          <a:srgbClr val="0D0D0D"/>
                        </a:solidFill>
                      </a:endParaRPr>
                    </a:p>
                  </a:txBody>
                  <a:tcPr marT="34575" marB="34575" marR="69100" marL="69100">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8652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Japan’s</a:t>
                      </a:r>
                      <a:r>
                        <a:rPr lang="en-GB" sz="1700"/>
                        <a:t> </a:t>
                      </a:r>
                      <a:r>
                        <a:rPr i="1" lang="en-GB" sz="1700"/>
                        <a:t>Join</a:t>
                      </a:r>
                      <a:r>
                        <a:rPr lang="en-GB" sz="1700"/>
                        <a:t> portal linking rural areas with city services</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lnT cap="flat" cmpd="sng" w="9525">
                      <a:solidFill>
                        <a:srgbClr val="FFFFFF">
                          <a:alpha val="0"/>
                        </a:srgbClr>
                      </a:solidFill>
                      <a:prstDash val="solid"/>
                      <a:round/>
                      <a:headEnd len="sm" w="sm" type="none"/>
                      <a:tailEnd len="sm" w="sm" type="none"/>
                    </a:lnT>
                  </a:tcPr>
                </a:tc>
              </a:tr>
            </a:tbl>
          </a:graphicData>
        </a:graphic>
      </p:graphicFrame>
      <p:pic>
        <p:nvPicPr>
          <p:cNvPr id="1027" name="Google Shape;1027;g2d3a82ef00d_11_1521"/>
          <p:cNvPicPr preferRelativeResize="0"/>
          <p:nvPr/>
        </p:nvPicPr>
        <p:blipFill rotWithShape="1">
          <a:blip r:embed="rId7">
            <a:alphaModFix/>
          </a:blip>
          <a:srcRect b="0" l="0" r="0" t="0"/>
          <a:stretch/>
        </p:blipFill>
        <p:spPr>
          <a:xfrm>
            <a:off x="520761" y="6193982"/>
            <a:ext cx="829055" cy="55016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pic>
        <p:nvPicPr>
          <p:cNvPr id="1032" name="Google Shape;1032;g2d3a82ef00d_11_1527"/>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1033" name="Google Shape;1033;g2d3a82ef00d_11_1527"/>
          <p:cNvSpPr txBox="1"/>
          <p:nvPr/>
        </p:nvSpPr>
        <p:spPr>
          <a:xfrm>
            <a:off x="2860372" y="2412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19. E-petition (#323)</a:t>
            </a:r>
            <a:endParaRPr sz="2700">
              <a:latin typeface="Helvetica Neue"/>
              <a:ea typeface="Helvetica Neue"/>
              <a:cs typeface="Helvetica Neue"/>
              <a:sym typeface="Helvetica Neue"/>
            </a:endParaRPr>
          </a:p>
        </p:txBody>
      </p:sp>
      <p:graphicFrame>
        <p:nvGraphicFramePr>
          <p:cNvPr id="1034" name="Google Shape;1034;g2d3a82ef00d_11_1527"/>
          <p:cNvGraphicFramePr/>
          <p:nvPr/>
        </p:nvGraphicFramePr>
        <p:xfrm>
          <a:off x="0" y="769967"/>
          <a:ext cx="3000000" cy="3000000"/>
        </p:xfrm>
        <a:graphic>
          <a:graphicData uri="http://schemas.openxmlformats.org/drawingml/2006/table">
            <a:tbl>
              <a:tblPr bandRow="1" firstRow="1">
                <a:noFill/>
                <a:tableStyleId>{2123EC9F-B434-4D28-8D55-F346F87FAE27}</a:tableStyleId>
              </a:tblPr>
              <a:tblGrid>
                <a:gridCol w="1693325"/>
                <a:gridCol w="10498725"/>
              </a:tblGrid>
              <a:tr h="7715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solidFill>
                            <a:srgbClr val="FFFFFF"/>
                          </a:solidFill>
                        </a:rPr>
                        <a:t>Evidence of e-petition or similar mechanism providing users with the opportunity to submit petitions, grievances, or requests for action electronically. These platforms allow people to voice their concerns, propose changes, or advocate for specific policies or initiatives directly to the government.</a:t>
                      </a:r>
                      <a:endParaRPr sz="17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5342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Promotes citizen engagement, transparency, and accountability by facilitating direct communication between the government and its constituents in a digital environment.</a:t>
                      </a:r>
                      <a:endParaRPr sz="17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CFD5EA"/>
                    </a:solidFill>
                  </a:tcPr>
                </a:tc>
              </a:tr>
              <a:tr h="33219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alpha val="0"/>
                        </a:srgbClr>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t>Indicative Steps:</a:t>
                      </a:r>
                      <a:endParaRPr b="1" sz="1700"/>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Designing User-Friendly Interface:</a:t>
                      </a:r>
                      <a:endParaRPr b="1" sz="1700">
                        <a:solidFill>
                          <a:srgbClr val="0D0D0D"/>
                        </a:solidFill>
                      </a:endParaRPr>
                    </a:p>
                    <a:p>
                      <a:pPr indent="-323850" lvl="1" marL="914400" rtl="0" algn="l">
                        <a:lnSpc>
                          <a:spcPct val="100000"/>
                        </a:lnSpc>
                        <a:spcBef>
                          <a:spcPts val="0"/>
                        </a:spcBef>
                        <a:spcAft>
                          <a:spcPts val="0"/>
                        </a:spcAft>
                        <a:buClr>
                          <a:srgbClr val="0D0D0D"/>
                        </a:buClr>
                        <a:buSzPts val="1700"/>
                        <a:buFont typeface="Calibri"/>
                        <a:buAutoNum type="alphaLcPeriod"/>
                      </a:pPr>
                      <a:r>
                        <a:rPr lang="en-GB" sz="1700">
                          <a:solidFill>
                            <a:srgbClr val="0D0D0D"/>
                          </a:solidFill>
                        </a:rPr>
                        <a:t>Create an accessible and intuitive platform for submitting petitions.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Implementing Verification Measures:</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Establish robust procedures to verify the authenticity of petitions and petitioners.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Setting Clear Guidelines:</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Define eligibility criteria and formatting standards for submitting petitions.</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Promoting Transparency:</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Ensure public visibility of submitted petitions to encourage community engagement.</a:t>
                      </a:r>
                      <a:endParaRPr sz="1700">
                        <a:solidFill>
                          <a:srgbClr val="0D0D0D"/>
                        </a:solidFill>
                      </a:endParaRPr>
                    </a:p>
                    <a:p>
                      <a:pPr indent="-323850" lvl="0" marL="457200" rtl="0" algn="l">
                        <a:lnSpc>
                          <a:spcPct val="100000"/>
                        </a:lnSpc>
                        <a:spcBef>
                          <a:spcPts val="0"/>
                        </a:spcBef>
                        <a:spcAft>
                          <a:spcPts val="0"/>
                        </a:spcAft>
                        <a:buClr>
                          <a:srgbClr val="0D0D0D"/>
                        </a:buClr>
                        <a:buSzPts val="1700"/>
                        <a:buFont typeface="Calibri"/>
                        <a:buAutoNum type="arabicPeriod"/>
                      </a:pPr>
                      <a:r>
                        <a:rPr b="1" lang="en-GB" sz="1700">
                          <a:solidFill>
                            <a:srgbClr val="0D0D0D"/>
                          </a:solidFill>
                        </a:rPr>
                        <a:t>Structuring Review Process:</a:t>
                      </a:r>
                      <a:endParaRPr b="1" sz="1700">
                        <a:solidFill>
                          <a:srgbClr val="0D0D0D"/>
                        </a:solidFill>
                      </a:endParaRPr>
                    </a:p>
                    <a:p>
                      <a:pPr indent="-323850" lvl="1" marL="914400" rtl="0" algn="l">
                        <a:lnSpc>
                          <a:spcPct val="115000"/>
                        </a:lnSpc>
                        <a:spcBef>
                          <a:spcPts val="0"/>
                        </a:spcBef>
                        <a:spcAft>
                          <a:spcPts val="0"/>
                        </a:spcAft>
                        <a:buClr>
                          <a:srgbClr val="0D0D0D"/>
                        </a:buClr>
                        <a:buSzPts val="1700"/>
                        <a:buFont typeface="Calibri"/>
                        <a:buAutoNum type="alphaLcPeriod"/>
                      </a:pPr>
                      <a:r>
                        <a:rPr lang="en-GB" sz="1700">
                          <a:solidFill>
                            <a:srgbClr val="0D0D0D"/>
                          </a:solidFill>
                        </a:rPr>
                        <a:t>Develop a structured process for reviewing and responding to petitions, including acknowledgment and feedback timelines.</a:t>
                      </a:r>
                      <a:endParaRPr sz="1700">
                        <a:solidFill>
                          <a:srgbClr val="0D0D0D"/>
                        </a:solidFill>
                      </a:endParaRPr>
                    </a:p>
                    <a:p>
                      <a:pPr indent="0" lvl="0" marL="0" rtl="0" algn="l">
                        <a:lnSpc>
                          <a:spcPct val="100000"/>
                        </a:lnSpc>
                        <a:spcBef>
                          <a:spcPts val="0"/>
                        </a:spcBef>
                        <a:spcAft>
                          <a:spcPts val="0"/>
                        </a:spcAft>
                        <a:buNone/>
                      </a:pPr>
                      <a:r>
                        <a:rPr lang="en-GB" sz="1700"/>
                        <a:t>Check out</a:t>
                      </a:r>
                      <a:r>
                        <a:rPr lang="en-GB" sz="1700">
                          <a:uFill>
                            <a:noFill/>
                          </a:uFill>
                          <a:hlinkClick r:id="rId4"/>
                        </a:rPr>
                        <a:t> </a:t>
                      </a:r>
                      <a:r>
                        <a:rPr lang="en-GB" sz="1700" u="sng">
                          <a:solidFill>
                            <a:schemeClr val="hlink"/>
                          </a:solidFill>
                          <a:hlinkClick r:id="rId5"/>
                        </a:rPr>
                        <a:t>UN DESA’ paper on E-participation</a:t>
                      </a:r>
                      <a:r>
                        <a:rPr lang="en-GB" sz="1700" u="sng">
                          <a:solidFill>
                            <a:schemeClr val="hlink"/>
                          </a:solidFill>
                        </a:rPr>
                        <a:t> </a:t>
                      </a:r>
                      <a:r>
                        <a:rPr lang="en-GB" sz="1700"/>
                        <a:t>or the</a:t>
                      </a:r>
                      <a:r>
                        <a:rPr lang="en-GB" sz="1700">
                          <a:uFill>
                            <a:noFill/>
                          </a:uFill>
                          <a:hlinkClick r:id="rId6"/>
                        </a:rPr>
                        <a:t> </a:t>
                      </a:r>
                      <a:r>
                        <a:rPr lang="en-GB" sz="1700" u="sng">
                          <a:solidFill>
                            <a:schemeClr val="hlink"/>
                          </a:solidFill>
                          <a:hlinkClick r:id="rId7"/>
                        </a:rPr>
                        <a:t>OECD’s</a:t>
                      </a:r>
                      <a:endParaRPr sz="1700">
                        <a:solidFill>
                          <a:srgbClr val="0D0D0D"/>
                        </a:solidFill>
                      </a:endParaRPr>
                    </a:p>
                  </a:txBody>
                  <a:tcPr marT="34575" marB="34575" marR="69100" marL="69100">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6041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8"/>
                        </a:rPr>
                        <a:t>Germany’s</a:t>
                      </a:r>
                      <a:r>
                        <a:rPr lang="en-GB" sz="1700"/>
                        <a:t> dedicated e-petition portal</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9"/>
                        </a:rPr>
                        <a:t>here</a:t>
                      </a:r>
                      <a:endParaRPr sz="1300"/>
                    </a:p>
                  </a:txBody>
                  <a:tcPr marT="28300" marB="28300" marR="56625" marL="56625">
                    <a:lnT cap="flat" cmpd="sng" w="9525">
                      <a:solidFill>
                        <a:srgbClr val="FFFFFF">
                          <a:alpha val="0"/>
                        </a:srgbClr>
                      </a:solidFill>
                      <a:prstDash val="solid"/>
                      <a:round/>
                      <a:headEnd len="sm" w="sm" type="none"/>
                      <a:tailEnd len="sm" w="sm" type="none"/>
                    </a:lnT>
                  </a:tcPr>
                </a:tc>
              </a:tr>
            </a:tbl>
          </a:graphicData>
        </a:graphic>
      </p:graphicFrame>
      <p:pic>
        <p:nvPicPr>
          <p:cNvPr id="1035" name="Google Shape;1035;g2d3a82ef00d_11_1527"/>
          <p:cNvPicPr preferRelativeResize="0"/>
          <p:nvPr/>
        </p:nvPicPr>
        <p:blipFill>
          <a:blip r:embed="rId10">
            <a:alphaModFix/>
          </a:blip>
          <a:stretch>
            <a:fillRect/>
          </a:stretch>
        </p:blipFill>
        <p:spPr>
          <a:xfrm>
            <a:off x="433050" y="5979600"/>
            <a:ext cx="878400" cy="8784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pic>
        <p:nvPicPr>
          <p:cNvPr id="1040" name="Google Shape;1040;g2d3a82ef00d_11_1533"/>
          <p:cNvPicPr preferRelativeResize="0"/>
          <p:nvPr/>
        </p:nvPicPr>
        <p:blipFill rotWithShape="1">
          <a:blip r:embed="rId3">
            <a:alphaModFix/>
          </a:blip>
          <a:srcRect b="0" l="0" r="0" t="0"/>
          <a:stretch/>
        </p:blipFill>
        <p:spPr>
          <a:xfrm>
            <a:off x="140648" y="216520"/>
            <a:ext cx="2719724" cy="493003"/>
          </a:xfrm>
          <a:prstGeom prst="rect">
            <a:avLst/>
          </a:prstGeom>
          <a:noFill/>
          <a:ln>
            <a:noFill/>
          </a:ln>
        </p:spPr>
      </p:pic>
      <p:sp>
        <p:nvSpPr>
          <p:cNvPr id="1041" name="Google Shape;1041;g2d3a82ef00d_11_1533"/>
          <p:cNvSpPr txBox="1"/>
          <p:nvPr/>
        </p:nvSpPr>
        <p:spPr>
          <a:xfrm>
            <a:off x="2860372" y="2412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700">
                <a:latin typeface="Helvetica Neue"/>
                <a:ea typeface="Helvetica Neue"/>
                <a:cs typeface="Helvetica Neue"/>
                <a:sym typeface="Helvetica Neue"/>
              </a:rPr>
              <a:t>20. Policy-decision making for vulnerable groups (#324,325,326,327,328,329)</a:t>
            </a:r>
            <a:endParaRPr sz="2700">
              <a:latin typeface="Helvetica Neue"/>
              <a:ea typeface="Helvetica Neue"/>
              <a:cs typeface="Helvetica Neue"/>
              <a:sym typeface="Helvetica Neue"/>
            </a:endParaRPr>
          </a:p>
        </p:txBody>
      </p:sp>
      <p:graphicFrame>
        <p:nvGraphicFramePr>
          <p:cNvPr id="1042" name="Google Shape;1042;g2d3a82ef00d_11_1533"/>
          <p:cNvGraphicFramePr/>
          <p:nvPr/>
        </p:nvGraphicFramePr>
        <p:xfrm>
          <a:off x="0" y="769967"/>
          <a:ext cx="3000000" cy="3000000"/>
        </p:xfrm>
        <a:graphic>
          <a:graphicData uri="http://schemas.openxmlformats.org/drawingml/2006/table">
            <a:tbl>
              <a:tblPr bandRow="1" firstRow="1">
                <a:noFill/>
                <a:tableStyleId>{2123EC9F-B434-4D28-8D55-F346F87FAE27}</a:tableStyleId>
              </a:tblPr>
              <a:tblGrid>
                <a:gridCol w="1904975"/>
                <a:gridCol w="10287075"/>
              </a:tblGrid>
              <a:tr h="7715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Evidence that people's voices were included, i.e. if their input was actually used in the policy decision-making on issues related to the following vulnerable groups (in the past 12 months), for immigrants, older people, persons living below poverty line, persons with disabilities, women, youth.</a:t>
                      </a:r>
                      <a:endParaRPr sz="17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5342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Vital for transparency and accountability, ensuring that government actions reflect the needs and perspectives of immigrants, older people, individuals living below the poverty line, persons with disabilities, women, and youth.</a:t>
                      </a:r>
                      <a:endParaRPr sz="17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CFD5EA"/>
                    </a:solidFill>
                  </a:tcPr>
                </a:tc>
              </a:tr>
              <a:tr h="33219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alpha val="0"/>
                        </a:srgbClr>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t>Indicative Steps:</a:t>
                      </a:r>
                      <a:endParaRPr b="1" sz="1700"/>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Establish Dedicated Online Platforms:</a:t>
                      </a:r>
                      <a:endParaRPr b="1" sz="1700">
                        <a:solidFill>
                          <a:srgbClr val="0D0D0D"/>
                        </a:solidFill>
                      </a:endParaRPr>
                    </a:p>
                    <a:p>
                      <a:pPr indent="-323850" lvl="1" marL="914400" rtl="0" algn="l">
                        <a:lnSpc>
                          <a:spcPct val="115000"/>
                        </a:lnSpc>
                        <a:spcBef>
                          <a:spcPts val="0"/>
                        </a:spcBef>
                        <a:spcAft>
                          <a:spcPts val="0"/>
                        </a:spcAft>
                        <a:buSzPts val="1700"/>
                        <a:buFont typeface="Calibri"/>
                        <a:buAutoNum type="alphaLcPeriod"/>
                      </a:pPr>
                      <a:r>
                        <a:rPr lang="en-GB" sz="1700">
                          <a:solidFill>
                            <a:srgbClr val="0D0D0D"/>
                          </a:solidFill>
                        </a:rPr>
                        <a:t>Create specific sections or portals on the government website for each vulnerable group.</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Ensure Transparency:</a:t>
                      </a:r>
                      <a:endParaRPr b="1" sz="1700">
                        <a:solidFill>
                          <a:srgbClr val="0D0D0D"/>
                        </a:solidFill>
                      </a:endParaRPr>
                    </a:p>
                    <a:p>
                      <a:pPr indent="-323850" lvl="1" marL="914400" rtl="0" algn="l">
                        <a:lnSpc>
                          <a:spcPct val="115000"/>
                        </a:lnSpc>
                        <a:spcBef>
                          <a:spcPts val="0"/>
                        </a:spcBef>
                        <a:spcAft>
                          <a:spcPts val="0"/>
                        </a:spcAft>
                        <a:buSzPts val="1700"/>
                        <a:buFont typeface="Calibri"/>
                        <a:buAutoNum type="alphaLcPeriod"/>
                      </a:pPr>
                      <a:r>
                        <a:rPr lang="en-GB" sz="1700">
                          <a:solidFill>
                            <a:srgbClr val="0D0D0D"/>
                          </a:solidFill>
                        </a:rPr>
                        <a:t>Publish summaries of consultations and highlight how input from vulnerable groups influenced policy decisions.</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Provide Accessible Channels:</a:t>
                      </a:r>
                      <a:endParaRPr b="1" sz="1700">
                        <a:solidFill>
                          <a:srgbClr val="0D0D0D"/>
                        </a:solidFill>
                      </a:endParaRPr>
                    </a:p>
                    <a:p>
                      <a:pPr indent="-323850" lvl="1" marL="914400" rtl="0" algn="l">
                        <a:lnSpc>
                          <a:spcPct val="115000"/>
                        </a:lnSpc>
                        <a:spcBef>
                          <a:spcPts val="0"/>
                        </a:spcBef>
                        <a:spcAft>
                          <a:spcPts val="0"/>
                        </a:spcAft>
                        <a:buSzPts val="1700"/>
                        <a:buFont typeface="Calibri"/>
                        <a:buAutoNum type="alphaLcPeriod"/>
                      </a:pPr>
                      <a:r>
                        <a:rPr lang="en-GB" sz="1700">
                          <a:solidFill>
                            <a:srgbClr val="0D0D0D"/>
                          </a:solidFill>
                        </a:rPr>
                        <a:t>Offer various channels for submitting feedback, including online surveys, forums, and email.</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Regular Progress Updates:</a:t>
                      </a:r>
                      <a:endParaRPr b="1" sz="1700">
                        <a:solidFill>
                          <a:srgbClr val="0D0D0D"/>
                        </a:solidFill>
                      </a:endParaRPr>
                    </a:p>
                    <a:p>
                      <a:pPr indent="-323850" lvl="1" marL="914400" rtl="0" algn="l">
                        <a:lnSpc>
                          <a:spcPct val="115000"/>
                        </a:lnSpc>
                        <a:spcBef>
                          <a:spcPts val="0"/>
                        </a:spcBef>
                        <a:spcAft>
                          <a:spcPts val="0"/>
                        </a:spcAft>
                        <a:buSzPts val="1700"/>
                        <a:buFont typeface="Calibri"/>
                        <a:buAutoNum type="alphaLcPeriod"/>
                      </a:pPr>
                      <a:r>
                        <a:rPr lang="en-GB" sz="1700">
                          <a:solidFill>
                            <a:srgbClr val="0D0D0D"/>
                          </a:solidFill>
                        </a:rPr>
                        <a:t>Update the portal regularly with progress reports on policy changes driven by public feedback from vulnerable groups.</a:t>
                      </a:r>
                      <a:endParaRPr sz="1700">
                        <a:solidFill>
                          <a:srgbClr val="0D0D0D"/>
                        </a:solidFill>
                      </a:endParaRPr>
                    </a:p>
                    <a:p>
                      <a:pPr indent="0" lvl="0" marL="0" rtl="0" algn="l">
                        <a:spcBef>
                          <a:spcPts val="0"/>
                        </a:spcBef>
                        <a:spcAft>
                          <a:spcPts val="0"/>
                        </a:spcAft>
                        <a:buNone/>
                      </a:pPr>
                      <a:r>
                        <a:rPr lang="en-GB" sz="1700"/>
                        <a:t>For more info, check out the </a:t>
                      </a:r>
                      <a:r>
                        <a:rPr lang="en-GB" sz="1700" u="sng">
                          <a:solidFill>
                            <a:schemeClr val="hlink"/>
                          </a:solidFill>
                          <a:hlinkClick r:id="rId4"/>
                        </a:rPr>
                        <a:t>OECD’s</a:t>
                      </a:r>
                      <a:r>
                        <a:rPr lang="en-GB" sz="1700"/>
                        <a:t> Lithuania guide Delivering for people in vulnerable situations.</a:t>
                      </a:r>
                      <a:endParaRPr sz="1700">
                        <a:solidFill>
                          <a:srgbClr val="0D0D0D"/>
                        </a:solidFill>
                      </a:endParaRPr>
                    </a:p>
                  </a:txBody>
                  <a:tcPr marT="34575" marB="34575" marR="69100" marL="69100">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6041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5"/>
                        </a:rPr>
                        <a:t>Denmark’s</a:t>
                      </a:r>
                      <a:r>
                        <a:rPr lang="en-GB" sz="1700"/>
                        <a:t> hearing portals filterable by issue</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6"/>
                        </a:rPr>
                        <a:t>here</a:t>
                      </a:r>
                      <a:endParaRPr sz="1300"/>
                    </a:p>
                  </a:txBody>
                  <a:tcPr marT="28300" marB="28300" marR="56625" marL="56625">
                    <a:lnT cap="flat" cmpd="sng" w="9525">
                      <a:solidFill>
                        <a:srgbClr val="FFFFFF">
                          <a:alpha val="0"/>
                        </a:srgbClr>
                      </a:solidFill>
                      <a:prstDash val="solid"/>
                      <a:round/>
                      <a:headEnd len="sm" w="sm" type="none"/>
                      <a:tailEnd len="sm" w="sm" type="none"/>
                    </a:lnT>
                  </a:tcPr>
                </a:tc>
              </a:tr>
            </a:tbl>
          </a:graphicData>
        </a:graphic>
      </p:graphicFrame>
      <p:pic>
        <p:nvPicPr>
          <p:cNvPr id="1043" name="Google Shape;1043;g2d3a82ef00d_11_1533"/>
          <p:cNvPicPr preferRelativeResize="0"/>
          <p:nvPr/>
        </p:nvPicPr>
        <p:blipFill>
          <a:blip r:embed="rId7">
            <a:alphaModFix/>
          </a:blip>
          <a:stretch>
            <a:fillRect/>
          </a:stretch>
        </p:blipFill>
        <p:spPr>
          <a:xfrm>
            <a:off x="434625" y="6008525"/>
            <a:ext cx="793025" cy="7930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pic>
        <p:nvPicPr>
          <p:cNvPr id="1048" name="Google Shape;1048;g2d3a82ef00d_11_1539"/>
          <p:cNvPicPr preferRelativeResize="0"/>
          <p:nvPr/>
        </p:nvPicPr>
        <p:blipFill rotWithShape="1">
          <a:blip r:embed="rId3">
            <a:alphaModFix/>
          </a:blip>
          <a:srcRect b="0" l="0" r="0" t="0"/>
          <a:stretch/>
        </p:blipFill>
        <p:spPr>
          <a:xfrm>
            <a:off x="-2" y="24120"/>
            <a:ext cx="2719724" cy="493003"/>
          </a:xfrm>
          <a:prstGeom prst="rect">
            <a:avLst/>
          </a:prstGeom>
          <a:noFill/>
          <a:ln>
            <a:noFill/>
          </a:ln>
        </p:spPr>
      </p:pic>
      <p:sp>
        <p:nvSpPr>
          <p:cNvPr id="1049" name="Google Shape;1049;g2d3a82ef00d_11_1539"/>
          <p:cNvSpPr txBox="1"/>
          <p:nvPr/>
        </p:nvSpPr>
        <p:spPr>
          <a:xfrm>
            <a:off x="2719725" y="-168275"/>
            <a:ext cx="99345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300">
                <a:latin typeface="Helvetica Neue"/>
                <a:ea typeface="Helvetica Neue"/>
                <a:cs typeface="Helvetica Neue"/>
                <a:sym typeface="Helvetica Neue"/>
              </a:rPr>
              <a:t>21. Online consultations for vulnerable groups (</a:t>
            </a:r>
            <a:r>
              <a:rPr lang="en-GB" sz="2300">
                <a:solidFill>
                  <a:schemeClr val="dk1"/>
                </a:solidFill>
                <a:latin typeface="Helvetica Neue"/>
                <a:ea typeface="Helvetica Neue"/>
                <a:cs typeface="Helvetica Neue"/>
                <a:sym typeface="Helvetica Neue"/>
              </a:rPr>
              <a:t>#330,331,332,333,334,335)</a:t>
            </a:r>
            <a:endParaRPr sz="2300">
              <a:latin typeface="Helvetica Neue"/>
              <a:ea typeface="Helvetica Neue"/>
              <a:cs typeface="Helvetica Neue"/>
              <a:sym typeface="Helvetica Neue"/>
            </a:endParaRPr>
          </a:p>
        </p:txBody>
      </p:sp>
      <p:graphicFrame>
        <p:nvGraphicFramePr>
          <p:cNvPr id="1050" name="Google Shape;1050;g2d3a82ef00d_11_1539"/>
          <p:cNvGraphicFramePr/>
          <p:nvPr/>
        </p:nvGraphicFramePr>
        <p:xfrm>
          <a:off x="-56875" y="594167"/>
          <a:ext cx="3000000" cy="3000000"/>
        </p:xfrm>
        <a:graphic>
          <a:graphicData uri="http://schemas.openxmlformats.org/drawingml/2006/table">
            <a:tbl>
              <a:tblPr bandRow="1" firstRow="1">
                <a:noFill/>
                <a:tableStyleId>{2123EC9F-B434-4D28-8D55-F346F87FAE27}</a:tableStyleId>
              </a:tblPr>
              <a:tblGrid>
                <a:gridCol w="1650975"/>
                <a:gridCol w="10541075"/>
              </a:tblGrid>
              <a:tr h="771500">
                <a:tc>
                  <a:txBody>
                    <a:bodyPr/>
                    <a:lstStyle/>
                    <a:p>
                      <a:pPr indent="0" lvl="0" marL="0" marR="0" rtl="0" algn="l">
                        <a:spcBef>
                          <a:spcPts val="0"/>
                        </a:spcBef>
                        <a:spcAft>
                          <a:spcPts val="0"/>
                        </a:spcAft>
                        <a:buNone/>
                      </a:pPr>
                      <a:r>
                        <a:rPr b="1" lang="en-GB" sz="1900"/>
                        <a:t>What </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spcBef>
                          <a:spcPts val="0"/>
                        </a:spcBef>
                        <a:spcAft>
                          <a:spcPts val="0"/>
                        </a:spcAft>
                        <a:buNone/>
                      </a:pPr>
                      <a:r>
                        <a:rPr lang="en-GB" sz="1700">
                          <a:solidFill>
                            <a:srgbClr val="FFFFFF"/>
                          </a:solidFill>
                        </a:rPr>
                        <a:t>Information on online consultations via forums, polls, questionnaires etc. to involve people among vulnerable groups in the past 12 months (for immigrants, older people, persons living below poverty line, persons with disabilities, women, youth), i.e. if actual consultations were held.</a:t>
                      </a:r>
                      <a:endParaRPr sz="1700">
                        <a:solidFill>
                          <a:srgbClr val="FFFFFF"/>
                        </a:solidFill>
                      </a:endParaRPr>
                    </a:p>
                  </a:txBody>
                  <a:tcPr marT="34575" marB="34575" marR="69100" marL="6910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2C4"/>
                    </a:solidFill>
                  </a:tcPr>
                </a:tc>
              </a:tr>
              <a:tr h="534275">
                <a:tc>
                  <a:txBody>
                    <a:bodyPr/>
                    <a:lstStyle/>
                    <a:p>
                      <a:pPr indent="0" lvl="0" marL="0" marR="0" rtl="0" algn="l">
                        <a:spcBef>
                          <a:spcPts val="0"/>
                        </a:spcBef>
                        <a:spcAft>
                          <a:spcPts val="0"/>
                        </a:spcAft>
                        <a:buNone/>
                      </a:pPr>
                      <a:r>
                        <a:rPr b="1" lang="en-GB" sz="1900"/>
                        <a:t>Why</a:t>
                      </a:r>
                      <a:endParaRPr sz="1300"/>
                    </a:p>
                  </a:txBody>
                  <a:tcPr marT="28300" marB="28300" marR="56625" marL="56625">
                    <a:lnR cap="flat" cmpd="sng" w="9525">
                      <a:solidFill>
                        <a:srgbClr val="FFFFFF"/>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lang="en-GB" sz="1700"/>
                        <a:t>Ensures transparency and accountability, indicating whether meaningful engagement occurred in policy discussions affecting these communities.</a:t>
                      </a:r>
                      <a:endParaRPr sz="1700"/>
                    </a:p>
                  </a:txBody>
                  <a:tcPr marT="34575" marB="34575" marR="69100" marL="69100" anchor="b">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CFD5EA"/>
                    </a:solidFill>
                  </a:tcPr>
                </a:tc>
              </a:tr>
              <a:tr h="3321975">
                <a:tc>
                  <a:txBody>
                    <a:bodyPr/>
                    <a:lstStyle/>
                    <a:p>
                      <a:pPr indent="0" lvl="0" marL="0" marR="0" rtl="0" algn="l">
                        <a:spcBef>
                          <a:spcPts val="0"/>
                        </a:spcBef>
                        <a:spcAft>
                          <a:spcPts val="0"/>
                        </a:spcAft>
                        <a:buNone/>
                      </a:pPr>
                      <a:r>
                        <a:rPr b="1" lang="en-GB" sz="1900"/>
                        <a:t>How?</a:t>
                      </a:r>
                      <a:endParaRPr sz="1300"/>
                    </a:p>
                  </a:txBody>
                  <a:tcPr marT="28300" marB="28300" marR="56625" marL="56625">
                    <a:lnR cap="flat" cmpd="sng" w="9525">
                      <a:solidFill>
                        <a:srgbClr val="FFFFFF">
                          <a:alpha val="0"/>
                        </a:srgbClr>
                      </a:solidFill>
                      <a:prstDash val="solid"/>
                      <a:round/>
                      <a:headEnd len="sm" w="sm" type="none"/>
                      <a:tailEnd len="sm" w="sm" type="none"/>
                    </a:lnR>
                  </a:tcPr>
                </a:tc>
                <a:tc>
                  <a:txBody>
                    <a:bodyPr/>
                    <a:lstStyle/>
                    <a:p>
                      <a:pPr indent="0" lvl="0" marL="0" rtl="0" algn="l">
                        <a:lnSpc>
                          <a:spcPct val="100000"/>
                        </a:lnSpc>
                        <a:spcBef>
                          <a:spcPts val="0"/>
                        </a:spcBef>
                        <a:spcAft>
                          <a:spcPts val="0"/>
                        </a:spcAft>
                        <a:buNone/>
                      </a:pPr>
                      <a:r>
                        <a:rPr b="1" lang="en-GB" sz="1700"/>
                        <a:t>Indicative Steps:</a:t>
                      </a:r>
                      <a:endParaRPr b="1" sz="1700"/>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Establish Dedicated Consultation Section: </a:t>
                      </a:r>
                      <a:endParaRPr b="1" sz="1700">
                        <a:solidFill>
                          <a:srgbClr val="0D0D0D"/>
                        </a:solidFill>
                      </a:endParaRPr>
                    </a:p>
                    <a:p>
                      <a:pPr indent="-323850" lvl="1" marL="914400" rtl="0" algn="l">
                        <a:lnSpc>
                          <a:spcPct val="115000"/>
                        </a:lnSpc>
                        <a:spcBef>
                          <a:spcPts val="0"/>
                        </a:spcBef>
                        <a:spcAft>
                          <a:spcPts val="0"/>
                        </a:spcAft>
                        <a:buClr>
                          <a:srgbClr val="0D0D0D"/>
                        </a:buClr>
                        <a:buSzPts val="1700"/>
                        <a:buAutoNum type="alphaLcPeriod"/>
                      </a:pPr>
                      <a:r>
                        <a:rPr lang="en-GB" sz="1700">
                          <a:solidFill>
                            <a:srgbClr val="0D0D0D"/>
                          </a:solidFill>
                        </a:rPr>
                        <a:t>Create a dedicated section on the portal specifically for online consultations targeting vulnerable groups.</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Promote Accessibility: </a:t>
                      </a:r>
                      <a:endParaRPr b="1" sz="1700">
                        <a:solidFill>
                          <a:srgbClr val="0D0D0D"/>
                        </a:solidFill>
                      </a:endParaRPr>
                    </a:p>
                    <a:p>
                      <a:pPr indent="-323850" lvl="1" marL="914400" rtl="0" algn="l">
                        <a:lnSpc>
                          <a:spcPct val="115000"/>
                        </a:lnSpc>
                        <a:spcBef>
                          <a:spcPts val="0"/>
                        </a:spcBef>
                        <a:spcAft>
                          <a:spcPts val="0"/>
                        </a:spcAft>
                        <a:buClr>
                          <a:srgbClr val="0D0D0D"/>
                        </a:buClr>
                        <a:buSzPts val="1700"/>
                        <a:buAutoNum type="alphaLcPeriod"/>
                      </a:pPr>
                      <a:r>
                        <a:rPr lang="en-GB" sz="1700">
                          <a:solidFill>
                            <a:srgbClr val="0D0D0D"/>
                          </a:solidFill>
                        </a:rPr>
                        <a:t>Ensure that the consultation platform is accessible to all vulnerable groups, e.g. those with disabilities, providing options for various languages, easy navigation, and compatibility with assistive technologies.</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Engage National Partners</a:t>
                      </a:r>
                      <a:r>
                        <a:rPr lang="en-GB" sz="1700">
                          <a:solidFill>
                            <a:srgbClr val="0D0D0D"/>
                          </a:solidFill>
                        </a:rPr>
                        <a:t>: </a:t>
                      </a:r>
                      <a:endParaRPr sz="1700">
                        <a:solidFill>
                          <a:srgbClr val="0D0D0D"/>
                        </a:solidFill>
                      </a:endParaRPr>
                    </a:p>
                    <a:p>
                      <a:pPr indent="-323850" lvl="1" marL="914400" rtl="0" algn="l">
                        <a:lnSpc>
                          <a:spcPct val="115000"/>
                        </a:lnSpc>
                        <a:spcBef>
                          <a:spcPts val="0"/>
                        </a:spcBef>
                        <a:spcAft>
                          <a:spcPts val="0"/>
                        </a:spcAft>
                        <a:buClr>
                          <a:srgbClr val="0D0D0D"/>
                        </a:buClr>
                        <a:buSzPts val="1700"/>
                        <a:buAutoNum type="alphaLcPeriod"/>
                      </a:pPr>
                      <a:r>
                        <a:rPr lang="en-GB" sz="1700">
                          <a:solidFill>
                            <a:srgbClr val="0D0D0D"/>
                          </a:solidFill>
                        </a:rPr>
                        <a:t>Collaborate with national organizations and advocacy groups representing vulnerable populations to promote awareness of online consultations and encourage participation.</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Provide Feedback Mechanism</a:t>
                      </a:r>
                      <a:r>
                        <a:rPr lang="en-GB" sz="1700">
                          <a:solidFill>
                            <a:srgbClr val="0D0D0D"/>
                          </a:solidFill>
                        </a:rPr>
                        <a:t>: </a:t>
                      </a:r>
                      <a:endParaRPr sz="1700">
                        <a:solidFill>
                          <a:srgbClr val="0D0D0D"/>
                        </a:solidFill>
                      </a:endParaRPr>
                    </a:p>
                    <a:p>
                      <a:pPr indent="-323850" lvl="1" marL="914400" rtl="0" algn="l">
                        <a:lnSpc>
                          <a:spcPct val="115000"/>
                        </a:lnSpc>
                        <a:spcBef>
                          <a:spcPts val="0"/>
                        </a:spcBef>
                        <a:spcAft>
                          <a:spcPts val="0"/>
                        </a:spcAft>
                        <a:buClr>
                          <a:srgbClr val="0D0D0D"/>
                        </a:buClr>
                        <a:buSzPts val="1700"/>
                        <a:buAutoNum type="alphaLcPeriod"/>
                      </a:pPr>
                      <a:r>
                        <a:rPr lang="en-GB" sz="1700">
                          <a:solidFill>
                            <a:srgbClr val="0D0D0D"/>
                          </a:solidFill>
                        </a:rPr>
                        <a:t>Implement a feedback mechanism on the government portal where participants can provide input </a:t>
                      </a:r>
                      <a:endParaRPr sz="1700">
                        <a:solidFill>
                          <a:srgbClr val="0D0D0D"/>
                        </a:solidFill>
                      </a:endParaRPr>
                    </a:p>
                    <a:p>
                      <a:pPr indent="-323850" lvl="0" marL="457200" rtl="0" algn="l">
                        <a:lnSpc>
                          <a:spcPct val="115000"/>
                        </a:lnSpc>
                        <a:spcBef>
                          <a:spcPts val="0"/>
                        </a:spcBef>
                        <a:spcAft>
                          <a:spcPts val="0"/>
                        </a:spcAft>
                        <a:buClr>
                          <a:srgbClr val="0D0D0D"/>
                        </a:buClr>
                        <a:buSzPts val="1700"/>
                        <a:buAutoNum type="arabicPeriod"/>
                      </a:pPr>
                      <a:r>
                        <a:rPr b="1" lang="en-GB" sz="1700">
                          <a:solidFill>
                            <a:srgbClr val="0D0D0D"/>
                          </a:solidFill>
                        </a:rPr>
                        <a:t>Publicize Results: </a:t>
                      </a:r>
                      <a:endParaRPr b="1" sz="1700">
                        <a:solidFill>
                          <a:srgbClr val="0D0D0D"/>
                        </a:solidFill>
                      </a:endParaRPr>
                    </a:p>
                    <a:p>
                      <a:pPr indent="-323850" lvl="1" marL="914400" rtl="0" algn="l">
                        <a:lnSpc>
                          <a:spcPct val="115000"/>
                        </a:lnSpc>
                        <a:spcBef>
                          <a:spcPts val="0"/>
                        </a:spcBef>
                        <a:spcAft>
                          <a:spcPts val="0"/>
                        </a:spcAft>
                        <a:buClr>
                          <a:srgbClr val="0D0D0D"/>
                        </a:buClr>
                        <a:buSzPts val="1700"/>
                        <a:buAutoNum type="alphaLcPeriod"/>
                      </a:pPr>
                      <a:r>
                        <a:rPr lang="en-GB" sz="1700">
                          <a:solidFill>
                            <a:srgbClr val="0D0D0D"/>
                          </a:solidFill>
                        </a:rPr>
                        <a:t>After the consultations, publish a summary of the feedback received and actions taken in response.</a:t>
                      </a:r>
                      <a:endParaRPr sz="1700">
                        <a:solidFill>
                          <a:srgbClr val="0D0D0D"/>
                        </a:solidFill>
                      </a:endParaRPr>
                    </a:p>
                  </a:txBody>
                  <a:tcPr marT="34575" marB="34575" marR="69100" marL="69100">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r h="604100">
                <a:tc>
                  <a:txBody>
                    <a:bodyPr/>
                    <a:lstStyle/>
                    <a:p>
                      <a:pPr indent="0" lvl="0" marL="0" marR="0" rtl="0" algn="l">
                        <a:spcBef>
                          <a:spcPts val="0"/>
                        </a:spcBef>
                        <a:spcAft>
                          <a:spcPts val="0"/>
                        </a:spcAft>
                        <a:buNone/>
                      </a:pPr>
                      <a:r>
                        <a:rPr b="1" lang="en-GB" sz="1900"/>
                        <a:t>Case Examples</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4"/>
                        </a:rPr>
                        <a:t>Germany’s</a:t>
                      </a:r>
                      <a:r>
                        <a:rPr lang="en-GB" sz="1700"/>
                        <a:t> online petitions for migrant groups</a:t>
                      </a:r>
                      <a:endParaRPr sz="1700"/>
                    </a:p>
                    <a:p>
                      <a:pPr indent="0" lvl="0" marL="0" marR="0" rtl="0" algn="r">
                        <a:lnSpc>
                          <a:spcPct val="100000"/>
                        </a:lnSpc>
                        <a:spcBef>
                          <a:spcPts val="0"/>
                        </a:spcBef>
                        <a:spcAft>
                          <a:spcPts val="0"/>
                        </a:spcAft>
                        <a:buClr>
                          <a:srgbClr val="0070C0"/>
                        </a:buClr>
                        <a:buSzPts val="1900"/>
                        <a:buFont typeface="Helvetica Neue"/>
                        <a:buNone/>
                      </a:pPr>
                      <a:r>
                        <a:t/>
                      </a:r>
                      <a:endParaRPr sz="1700">
                        <a:solidFill>
                          <a:srgbClr val="0070C0"/>
                        </a:solidFill>
                        <a:latin typeface="Helvetica Neue"/>
                        <a:ea typeface="Helvetica Neue"/>
                        <a:cs typeface="Helvetica Neue"/>
                        <a:sym typeface="Helvetica Neue"/>
                      </a:endParaRPr>
                    </a:p>
                    <a:p>
                      <a:pPr indent="0" lvl="0" marL="0" marR="0" rtl="0" algn="r">
                        <a:lnSpc>
                          <a:spcPct val="100000"/>
                        </a:lnSpc>
                        <a:spcBef>
                          <a:spcPts val="0"/>
                        </a:spcBef>
                        <a:spcAft>
                          <a:spcPts val="0"/>
                        </a:spcAft>
                        <a:buClr>
                          <a:srgbClr val="0070C0"/>
                        </a:buClr>
                        <a:buSzPts val="1900"/>
                        <a:buFont typeface="Helvetica Neue"/>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5"/>
                        </a:rPr>
                        <a:t>here</a:t>
                      </a:r>
                      <a:endParaRPr sz="1300"/>
                    </a:p>
                  </a:txBody>
                  <a:tcPr marT="28300" marB="28300" marR="56625" marL="56625">
                    <a:lnT cap="flat" cmpd="sng" w="9525">
                      <a:solidFill>
                        <a:srgbClr val="FFFFFF">
                          <a:alpha val="0"/>
                        </a:srgbClr>
                      </a:solidFill>
                      <a:prstDash val="solid"/>
                      <a:round/>
                      <a:headEnd len="sm" w="sm" type="none"/>
                      <a:tailEnd len="sm" w="sm" type="none"/>
                    </a:lnT>
                  </a:tcPr>
                </a:tc>
              </a:tr>
            </a:tbl>
          </a:graphicData>
        </a:graphic>
      </p:graphicFrame>
      <p:pic>
        <p:nvPicPr>
          <p:cNvPr id="1051" name="Google Shape;1051;g2d3a82ef00d_11_1539"/>
          <p:cNvPicPr preferRelativeResize="0"/>
          <p:nvPr/>
        </p:nvPicPr>
        <p:blipFill>
          <a:blip r:embed="rId6">
            <a:alphaModFix/>
          </a:blip>
          <a:stretch>
            <a:fillRect/>
          </a:stretch>
        </p:blipFill>
        <p:spPr>
          <a:xfrm>
            <a:off x="433050" y="6063375"/>
            <a:ext cx="794625" cy="7946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g2d3a82ef00d_11_1545"/>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1057" name="Google Shape;1057;g2d3a82ef00d_11_1545"/>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1058" name="Google Shape;1058;g2d3a82ef00d_11_1545"/>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lang="en-GB" sz="3100">
                <a:latin typeface="Roboto"/>
                <a:ea typeface="Roboto"/>
                <a:cs typeface="Roboto"/>
                <a:sym typeface="Roboto"/>
              </a:rPr>
              <a:t>Technology</a:t>
            </a:r>
            <a:endParaRPr sz="1500"/>
          </a:p>
        </p:txBody>
      </p:sp>
      <p:graphicFrame>
        <p:nvGraphicFramePr>
          <p:cNvPr id="1059" name="Google Shape;1059;g2d3a82ef00d_11_1545"/>
          <p:cNvGraphicFramePr/>
          <p:nvPr/>
        </p:nvGraphicFramePr>
        <p:xfrm>
          <a:off x="478964" y="890251"/>
          <a:ext cx="3000000" cy="3000000"/>
        </p:xfrm>
        <a:graphic>
          <a:graphicData uri="http://schemas.openxmlformats.org/drawingml/2006/table">
            <a:tbl>
              <a:tblPr bandRow="1" firstRow="1">
                <a:noFill/>
                <a:tableStyleId>{2123EC9F-B434-4D28-8D55-F346F87FAE27}</a:tableStyleId>
              </a:tblPr>
              <a:tblGrid>
                <a:gridCol w="4685425"/>
                <a:gridCol w="6622025"/>
              </a:tblGrid>
              <a:tr h="61712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5688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4"/>
                        </a:rPr>
                        <a:t>1.#002 Government portal ease of finding</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Government portal(s) can be found on the first results page of any search engine typically used in that country</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8160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5"/>
                        </a:rPr>
                        <a:t>2. #004 Advanced search options</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Advanced search options that allow users to run custom searches with specific text, indicate unwanted words, specify date ranges, language options, etc. </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603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6"/>
                        </a:rPr>
                        <a:t>3. #005 Sitemap/Index</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A sitemap or index with a list of all the available pages within the website accessible to users. </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lnB cap="flat" cmpd="sng" w="12700">
                      <a:solidFill>
                        <a:srgbClr val="FFFFFF"/>
                      </a:solidFill>
                      <a:prstDash val="solid"/>
                      <a:round/>
                      <a:headEnd len="sm" w="sm" type="none"/>
                      <a:tailEnd len="sm" w="sm" type="none"/>
                    </a:lnB>
                  </a:tcPr>
                </a:tc>
              </a:tr>
              <a:tr h="600325">
                <a:tc>
                  <a:txBody>
                    <a:bodyPr/>
                    <a:lstStyle/>
                    <a:p>
                      <a:pPr indent="0" lvl="0" marL="0" rtl="0" algn="l">
                        <a:spcBef>
                          <a:spcPts val="0"/>
                        </a:spcBef>
                        <a:spcAft>
                          <a:spcPts val="0"/>
                        </a:spcAft>
                        <a:buSzPts val="1100"/>
                        <a:buNone/>
                      </a:pPr>
                      <a:r>
                        <a:rPr lang="en-GB" sz="1500" u="sng">
                          <a:solidFill>
                            <a:schemeClr val="hlink"/>
                          </a:solidFill>
                          <a:latin typeface="Helvetica Neue"/>
                          <a:ea typeface="Helvetica Neue"/>
                          <a:cs typeface="Helvetica Neue"/>
                          <a:sym typeface="Helvetica Neue"/>
                          <a:hlinkClick action="ppaction://hlinksldjump" r:id="rId7"/>
                        </a:rPr>
                        <a:t>4.#008 Contact details</a:t>
                      </a:r>
                      <a:endParaRPr sz="1500">
                        <a:latin typeface="Helvetica Neue"/>
                        <a:ea typeface="Helvetica Neue"/>
                        <a:cs typeface="Helvetica Neue"/>
                        <a:sym typeface="Helvetica Neue"/>
                      </a:endParaRPr>
                    </a:p>
                    <a:p>
                      <a:pPr indent="0" lvl="0" marL="0" marR="0" rtl="0" algn="l">
                        <a:spcBef>
                          <a:spcPts val="0"/>
                        </a:spcBef>
                        <a:spcAft>
                          <a:spcPts val="0"/>
                        </a:spcAft>
                        <a:buNone/>
                      </a:pPr>
                      <a:r>
                        <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spcBef>
                          <a:spcPts val="0"/>
                        </a:spcBef>
                        <a:spcAft>
                          <a:spcPts val="0"/>
                        </a:spcAft>
                        <a:buNone/>
                      </a:pPr>
                      <a:r>
                        <a:rPr lang="en-GB" sz="1500">
                          <a:latin typeface="Helvetica Neue"/>
                          <a:ea typeface="Helvetica Neue"/>
                          <a:cs typeface="Helvetica Neue"/>
                          <a:sym typeface="Helvetica Neue"/>
                        </a:rPr>
                        <a:t>Evidence of a “contact us” feature (e.g. phone numbers, email addresses, physical addresses, and sometimes online forms)</a:t>
                      </a:r>
                      <a:endParaRPr sz="1500">
                        <a:latin typeface="Helvetica Neue"/>
                        <a:ea typeface="Helvetica Neue"/>
                        <a:cs typeface="Helvetica Neue"/>
                        <a:sym typeface="Helvetica Neue"/>
                      </a:endParaRPr>
                    </a:p>
                  </a:txBody>
                  <a:tcPr marT="45725" marB="45725" marR="91475" marL="914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603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8"/>
                        </a:rPr>
                        <a:t>5. #022-024 Accessibility by citizens/businesses to own data</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38100">
                      <a:solidFill>
                        <a:srgbClr val="FFFFFF"/>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The ability for users to access their own data ( government has on record).</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lnT cap="flat" cmpd="sng" w="38100">
                      <a:solidFill>
                        <a:srgbClr val="FFFFFF"/>
                      </a:solidFill>
                      <a:prstDash val="solid"/>
                      <a:round/>
                      <a:headEnd len="sm" w="sm" type="none"/>
                      <a:tailEnd len="sm" w="sm" type="none"/>
                    </a:lnT>
                  </a:tcPr>
                </a:tc>
              </a:tr>
              <a:tr h="578300">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9"/>
                        </a:rPr>
                        <a:t>6. #023-025 Possibility for citizens/businesses to modify own data</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The ability for users to modify their own data ( governments have on record).</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8160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10"/>
                        </a:rPr>
                        <a:t>7. #071 Responsive web design</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The portal displays and works well, easy reading and navigation with a minimum of resizing, panning, and scrolling — across a wide range of devices </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g2d3a82ef00d_11_1552"/>
          <p:cNvSpPr/>
          <p:nvPr/>
        </p:nvSpPr>
        <p:spPr>
          <a:xfrm>
            <a:off x="1311442" y="977531"/>
            <a:ext cx="878400" cy="27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pic>
        <p:nvPicPr>
          <p:cNvPr id="1065" name="Google Shape;1065;g2d3a82ef00d_11_1552"/>
          <p:cNvPicPr preferRelativeResize="0"/>
          <p:nvPr/>
        </p:nvPicPr>
        <p:blipFill rotWithShape="1">
          <a:blip r:embed="rId3">
            <a:alphaModFix/>
          </a:blip>
          <a:srcRect b="0" l="0" r="0" t="0"/>
          <a:stretch/>
        </p:blipFill>
        <p:spPr>
          <a:xfrm>
            <a:off x="67856" y="33986"/>
            <a:ext cx="2719724" cy="493003"/>
          </a:xfrm>
          <a:prstGeom prst="rect">
            <a:avLst/>
          </a:prstGeom>
          <a:noFill/>
          <a:ln>
            <a:noFill/>
          </a:ln>
        </p:spPr>
      </p:pic>
      <p:sp>
        <p:nvSpPr>
          <p:cNvPr id="1066" name="Google Shape;1066;g2d3a82ef00d_11_1552"/>
          <p:cNvSpPr txBox="1"/>
          <p:nvPr/>
        </p:nvSpPr>
        <p:spPr>
          <a:xfrm>
            <a:off x="2980658" y="-104240"/>
            <a:ext cx="9621600" cy="878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100"/>
              <a:buFont typeface="Roboto"/>
              <a:buNone/>
            </a:pPr>
            <a:r>
              <a:rPr lang="en-GB" sz="3100">
                <a:latin typeface="Roboto"/>
                <a:ea typeface="Roboto"/>
                <a:cs typeface="Roboto"/>
                <a:sym typeface="Roboto"/>
              </a:rPr>
              <a:t>Technology</a:t>
            </a:r>
            <a:endParaRPr sz="1500"/>
          </a:p>
        </p:txBody>
      </p:sp>
      <p:graphicFrame>
        <p:nvGraphicFramePr>
          <p:cNvPr id="1067" name="Google Shape;1067;g2d3a82ef00d_11_1552"/>
          <p:cNvGraphicFramePr/>
          <p:nvPr/>
        </p:nvGraphicFramePr>
        <p:xfrm>
          <a:off x="727727" y="1430451"/>
          <a:ext cx="3000000" cy="3000000"/>
        </p:xfrm>
        <a:graphic>
          <a:graphicData uri="http://schemas.openxmlformats.org/drawingml/2006/table">
            <a:tbl>
              <a:tblPr bandRow="1" firstRow="1">
                <a:noFill/>
                <a:tableStyleId>{2123EC9F-B434-4D28-8D55-F346F87FAE27}</a:tableStyleId>
              </a:tblPr>
              <a:tblGrid>
                <a:gridCol w="4352425"/>
                <a:gridCol w="6151300"/>
              </a:tblGrid>
              <a:tr h="348975">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Indicator</a:t>
                      </a:r>
                      <a:endParaRPr sz="1500"/>
                    </a:p>
                  </a:txBody>
                  <a:tcPr marT="32175" marB="32175" marR="64300" marL="64300">
                    <a:lnB cap="flat" cmpd="sng" w="9525">
                      <a:solidFill>
                        <a:srgbClr val="CCCCCC"/>
                      </a:solidFill>
                      <a:prstDash val="solid"/>
                      <a:round/>
                      <a:headEnd len="sm" w="sm" type="none"/>
                      <a:tailEnd len="sm" w="sm" type="none"/>
                    </a:lnB>
                  </a:tcPr>
                </a:tc>
                <a:tc>
                  <a:txBody>
                    <a:bodyPr/>
                    <a:lstStyle/>
                    <a:p>
                      <a:pPr indent="0" lvl="0" marL="0" marR="0" rtl="0" algn="l">
                        <a:spcBef>
                          <a:spcPts val="0"/>
                        </a:spcBef>
                        <a:spcAft>
                          <a:spcPts val="0"/>
                        </a:spcAft>
                        <a:buNone/>
                      </a:pPr>
                      <a:r>
                        <a:rPr lang="en-GB" sz="1600">
                          <a:latin typeface="Helvetica Neue"/>
                          <a:ea typeface="Helvetica Neue"/>
                          <a:cs typeface="Helvetica Neue"/>
                          <a:sym typeface="Helvetica Neue"/>
                        </a:rPr>
                        <a:t>Description</a:t>
                      </a:r>
                      <a:endParaRPr sz="1500"/>
                    </a:p>
                  </a:txBody>
                  <a:tcPr marT="32175" marB="32175" marR="64300" marL="64300"/>
                </a:tc>
              </a:tr>
              <a:tr h="471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4"/>
                        </a:rPr>
                        <a:t>8. #072 Evidence of being updated in the past month</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latin typeface="Helvetica Neue"/>
                          <a:ea typeface="Helvetica Neue"/>
                          <a:cs typeface="Helvetica Neue"/>
                          <a:sym typeface="Helvetica Neue"/>
                        </a:rPr>
                        <a:t>Evidence of the national government portal being updated in the past month, with updates applicable as evidence. </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471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5"/>
                        </a:rPr>
                        <a:t>9. #074 National portal(s) utilize HTTPS</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latin typeface="Helvetica Neue"/>
                          <a:ea typeface="Helvetica Neue"/>
                          <a:cs typeface="Helvetica Neue"/>
                          <a:sym typeface="Helvetica Neue"/>
                        </a:rPr>
                        <a:t>Evidence of the national government portal uses HTTPS, as seen in address bar.</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471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6"/>
                        </a:rPr>
                        <a:t>10. #083 Save part of the transaction and access later</a:t>
                      </a:r>
                      <a:endParaRPr sz="1500">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latin typeface="Helvetica Neue"/>
                          <a:ea typeface="Helvetica Neue"/>
                          <a:cs typeface="Helvetica Neue"/>
                          <a:sym typeface="Helvetica Neue"/>
                        </a:rPr>
                        <a:t>Ability to save and access later a transaction for a specific service that is initiated through the national portal(s) at any of the government portal(s</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471575">
                <a:tc>
                  <a:txBody>
                    <a:bodyPr/>
                    <a:lstStyle/>
                    <a:p>
                      <a:pPr indent="0" lvl="0" marL="0" rtl="0" algn="l">
                        <a:lnSpc>
                          <a:spcPct val="115000"/>
                        </a:lnSpc>
                        <a:spcBef>
                          <a:spcPts val="0"/>
                        </a:spcBef>
                        <a:spcAft>
                          <a:spcPts val="0"/>
                        </a:spcAft>
                        <a:buNone/>
                      </a:pPr>
                      <a:r>
                        <a:rPr lang="en-GB" sz="1500" u="sng">
                          <a:solidFill>
                            <a:schemeClr val="hlink"/>
                          </a:solidFill>
                          <a:latin typeface="Helvetica Neue"/>
                          <a:ea typeface="Helvetica Neue"/>
                          <a:cs typeface="Helvetica Neue"/>
                          <a:sym typeface="Helvetica Neue"/>
                          <a:hlinkClick action="ppaction://hlinksldjump" r:id="rId7"/>
                        </a:rPr>
                        <a:t>11. #087 Access to list of previous interactions/transactions</a:t>
                      </a:r>
                      <a:endParaRPr sz="1500">
                        <a:solidFill>
                          <a:schemeClr val="dk1"/>
                        </a:solidFill>
                        <a:latin typeface="Helvetica Neue"/>
                        <a:ea typeface="Helvetica Neue"/>
                        <a:cs typeface="Helvetica Neue"/>
                        <a:sym typeface="Helvetica Neue"/>
                      </a:endParaRPr>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latin typeface="Helvetica Neue"/>
                          <a:ea typeface="Helvetica Neue"/>
                          <a:cs typeface="Helvetica Neue"/>
                          <a:sym typeface="Helvetica Neue"/>
                        </a:rPr>
                        <a:t>The ability to access a list of users’ previous interactions/transactions in the national portal(s)at any of the government portal(s)</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556100">
                <a:tc>
                  <a:txBody>
                    <a:bodyPr/>
                    <a:lstStyle/>
                    <a:p>
                      <a:pPr indent="0" lvl="0" marL="0" rtl="0" algn="l">
                        <a:spcBef>
                          <a:spcPts val="0"/>
                        </a:spcBef>
                        <a:spcAft>
                          <a:spcPts val="0"/>
                        </a:spcAft>
                        <a:buNone/>
                      </a:pPr>
                      <a:r>
                        <a:rPr lang="en-GB" sz="1500" u="sng">
                          <a:solidFill>
                            <a:schemeClr val="hlink"/>
                          </a:solidFill>
                          <a:hlinkClick action="ppaction://hlinksldjump" r:id="rId8"/>
                        </a:rPr>
                        <a:t>12. #09a Availability of AI-chat-bot functionality</a:t>
                      </a:r>
                      <a:endParaRPr sz="1500"/>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The provision of  AI-enabled chat-bot" support functionality on any of the government website(s)</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556100">
                <a:tc>
                  <a:txBody>
                    <a:bodyPr/>
                    <a:lstStyle/>
                    <a:p>
                      <a:pPr indent="0" lvl="0" marL="0" rtl="0" algn="l">
                        <a:spcBef>
                          <a:spcPts val="0"/>
                        </a:spcBef>
                        <a:spcAft>
                          <a:spcPts val="0"/>
                        </a:spcAft>
                        <a:buNone/>
                      </a:pPr>
                      <a:r>
                        <a:rPr lang="en-GB" sz="1500" u="sng">
                          <a:solidFill>
                            <a:schemeClr val="hlink"/>
                          </a:solidFill>
                          <a:hlinkClick action="ppaction://hlinksldjump" r:id="rId9"/>
                        </a:rPr>
                        <a:t>13. #195 Compliant with W3C standards (CSS style sheet)</a:t>
                      </a:r>
                      <a:endParaRPr sz="1500"/>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Compliant with the CSS style sheet standards set by the World Wide Web Consortium (W3C).</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r h="351675">
                <a:tc>
                  <a:txBody>
                    <a:bodyPr/>
                    <a:lstStyle/>
                    <a:p>
                      <a:pPr indent="0" lvl="0" marL="0" rtl="0" algn="l">
                        <a:spcBef>
                          <a:spcPts val="0"/>
                        </a:spcBef>
                        <a:spcAft>
                          <a:spcPts val="0"/>
                        </a:spcAft>
                        <a:buNone/>
                      </a:pPr>
                      <a:r>
                        <a:rPr lang="en-GB" sz="1500" u="sng">
                          <a:solidFill>
                            <a:schemeClr val="hlink"/>
                          </a:solidFill>
                          <a:hlinkClick action="ppaction://hlinksldjump" r:id="rId10"/>
                        </a:rPr>
                        <a:t>14. #196 Compliant with W3C standards (markup validity)</a:t>
                      </a:r>
                      <a:endParaRPr sz="1500"/>
                    </a:p>
                  </a:txBody>
                  <a:tcPr marT="19075" marB="1907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500">
                          <a:latin typeface="Helvetica Neue"/>
                          <a:ea typeface="Helvetica Neue"/>
                          <a:cs typeface="Helvetica Neue"/>
                          <a:sym typeface="Helvetica Neue"/>
                        </a:rPr>
                        <a:t>Compliant with the markup validity standards set by the World Wide Web Consortium (W3C). </a:t>
                      </a:r>
                      <a:endParaRPr sz="1500">
                        <a:latin typeface="Helvetica Neue"/>
                        <a:ea typeface="Helvetica Neue"/>
                        <a:cs typeface="Helvetica Neue"/>
                        <a:sym typeface="Helvetica Neue"/>
                      </a:endParaRPr>
                    </a:p>
                  </a:txBody>
                  <a:tcPr marT="32175" marB="32175" marR="64300" marL="64300">
                    <a:lnL cap="flat" cmpd="sng" w="9525">
                      <a:solidFill>
                        <a:srgbClr val="CCCCCC"/>
                      </a:solidFill>
                      <a:prstDash val="solid"/>
                      <a:round/>
                      <a:headEnd len="sm" w="sm" type="none"/>
                      <a:tailEnd len="sm" w="sm" type="none"/>
                    </a:lnL>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pic>
        <p:nvPicPr>
          <p:cNvPr id="1072" name="Google Shape;1072;g2d3a82ef00d_11_1559"/>
          <p:cNvPicPr preferRelativeResize="0"/>
          <p:nvPr/>
        </p:nvPicPr>
        <p:blipFill rotWithShape="1">
          <a:blip r:embed="rId3">
            <a:alphaModFix/>
          </a:blip>
          <a:srcRect b="0" l="0" r="0" t="0"/>
          <a:stretch/>
        </p:blipFill>
        <p:spPr>
          <a:xfrm>
            <a:off x="120396" y="334259"/>
            <a:ext cx="2912178" cy="527888"/>
          </a:xfrm>
          <a:prstGeom prst="rect">
            <a:avLst/>
          </a:prstGeom>
          <a:noFill/>
          <a:ln>
            <a:noFill/>
          </a:ln>
        </p:spPr>
      </p:pic>
      <p:sp>
        <p:nvSpPr>
          <p:cNvPr id="1073" name="Google Shape;1073;g2d3a82ef00d_11_1559"/>
          <p:cNvSpPr txBox="1"/>
          <p:nvPr/>
        </p:nvSpPr>
        <p:spPr>
          <a:xfrm>
            <a:off x="3390265" y="149035"/>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1.Government portal ease of finding (#002)</a:t>
            </a:r>
            <a:endParaRPr sz="2800">
              <a:latin typeface="Helvetica Neue"/>
              <a:ea typeface="Helvetica Neue"/>
              <a:cs typeface="Helvetica Neue"/>
              <a:sym typeface="Helvetica Neue"/>
            </a:endParaRPr>
          </a:p>
        </p:txBody>
      </p:sp>
      <p:graphicFrame>
        <p:nvGraphicFramePr>
          <p:cNvPr id="1074" name="Google Shape;1074;g2d3a82ef00d_11_1559"/>
          <p:cNvGraphicFramePr/>
          <p:nvPr/>
        </p:nvGraphicFramePr>
        <p:xfrm>
          <a:off x="-5" y="86213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Ease of finding the government portal is understood as being found on the first result page of the three most popular search engines used in the country, this can be checked by accessing http://gs.statcounter.com/browser-market-share to see which are the most popular search engines </a:t>
                      </a:r>
                      <a:endParaRPr sz="1300"/>
                    </a:p>
                  </a:txBody>
                  <a:tcPr marT="28300" marB="28300" marR="56625" marL="56625" anchor="ctr"/>
                </a:tc>
              </a:tr>
              <a:tr h="6695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Most users rarely venture beyond the first page, this ensures easy access to vital information and services, enhancing user satisfaction, and fostering efficient civic engagement.</a:t>
                      </a:r>
                      <a:endParaRPr sz="1300"/>
                    </a:p>
                  </a:txBody>
                  <a:tcPr marT="28300" marB="28300" marR="56625" marL="56625" anchor="b"/>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Optimize Website Content: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Use relevant keywords and phrases related to </a:t>
                      </a:r>
                      <a:r>
                        <a:rPr lang="en-GB" sz="1700"/>
                        <a:t>government</a:t>
                      </a:r>
                      <a:r>
                        <a:rPr lang="en-GB" sz="1700" u="none" cap="none" strike="noStrike"/>
                        <a:t> services and location throughout the website content to enhance search engine optimization (SEO)</a:t>
                      </a:r>
                      <a:endParaRPr sz="1300"/>
                    </a:p>
                    <a:p>
                      <a:pPr indent="-336550" lvl="0" marL="342900" marR="0" rtl="0" algn="l">
                        <a:spcBef>
                          <a:spcPts val="0"/>
                        </a:spcBef>
                        <a:spcAft>
                          <a:spcPts val="0"/>
                        </a:spcAft>
                        <a:buClr>
                          <a:schemeClr val="dk1"/>
                        </a:buClr>
                        <a:buSzPts val="1700"/>
                        <a:buFont typeface="Calibri"/>
                        <a:buAutoNum type="arabicPeriod"/>
                      </a:pPr>
                      <a:r>
                        <a:rPr b="1" lang="en-GB" sz="1700"/>
                        <a:t>Mobile-Friendly Design: </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Ensure the website is responsive and mobile-friendly, as search engines prioritize mobile-friendly sites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Local SEO: </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Utilize local SEO techniques, including adding the </a:t>
                      </a:r>
                      <a:r>
                        <a:rPr lang="en-GB" sz="1700"/>
                        <a:t>country</a:t>
                      </a:r>
                      <a:r>
                        <a:rPr b="0" i="0" lang="en-GB" sz="1700" u="none" cap="none" strike="noStrike">
                          <a:solidFill>
                            <a:schemeClr val="dk1"/>
                          </a:solidFill>
                          <a:latin typeface="Calibri"/>
                          <a:ea typeface="Calibri"/>
                          <a:cs typeface="Calibri"/>
                          <a:sym typeface="Calibri"/>
                        </a:rPr>
                        <a:t> to meta titles, meta descriptions, and headers, to enhance visibility in searches.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Regular Content Updates:</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Keep the website content fresh and up-to-date, as search engines prefer websites that provide timely and relevant information.</a:t>
                      </a:r>
                      <a:endParaRPr sz="1300"/>
                    </a:p>
                    <a:p>
                      <a:pPr indent="0" lvl="0" marL="0" marR="0" rtl="0" algn="l">
                        <a:spcBef>
                          <a:spcPts val="0"/>
                        </a:spcBef>
                        <a:spcAft>
                          <a:spcPts val="0"/>
                        </a:spcAft>
                        <a:buClr>
                          <a:schemeClr val="dk1"/>
                        </a:buClr>
                        <a:buSzPts val="1900"/>
                        <a:buFont typeface="Calibri"/>
                        <a:buNone/>
                      </a:pPr>
                      <a:r>
                        <a:rPr b="0" i="0" lang="en-GB" sz="1700">
                          <a:solidFill>
                            <a:schemeClr val="dk1"/>
                          </a:solidFill>
                          <a:latin typeface="Calibri"/>
                          <a:ea typeface="Calibri"/>
                          <a:cs typeface="Calibri"/>
                          <a:sym typeface="Calibri"/>
                        </a:rPr>
                        <a:t>For the complete guide by the current author click </a:t>
                      </a:r>
                      <a:r>
                        <a:rPr b="0" i="0" lang="en-GB" sz="1700" u="sng">
                          <a:solidFill>
                            <a:schemeClr val="hlink"/>
                          </a:solidFill>
                          <a:latin typeface="Calibri"/>
                          <a:ea typeface="Calibri"/>
                          <a:cs typeface="Calibri"/>
                          <a:sym typeface="Calibri"/>
                          <a:hlinkClick r:id="rId4"/>
                        </a:rPr>
                        <a:t>here</a:t>
                      </a:r>
                      <a:r>
                        <a:rPr b="0" i="0" lang="en-GB" sz="1700">
                          <a:solidFill>
                            <a:schemeClr val="dk1"/>
                          </a:solidFill>
                          <a:latin typeface="Calibri"/>
                          <a:ea typeface="Calibri"/>
                          <a:cs typeface="Calibri"/>
                          <a:sym typeface="Calibri"/>
                        </a:rPr>
                        <a:t>.</a:t>
                      </a:r>
                      <a:endParaRPr sz="1700"/>
                    </a:p>
                  </a:txBody>
                  <a:tcPr marT="28300" marB="28300" marR="56625" marL="56625"/>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rPr b="1" lang="en-GB" sz="1900"/>
                        <a:t>🌐</a:t>
                      </a:r>
                      <a:endParaRPr sz="1300"/>
                    </a:p>
                  </a:txBody>
                  <a:tcPr marT="28300" marB="28300" marR="56625" marL="56625"/>
                </a:tc>
                <a:tc>
                  <a:txBody>
                    <a:bodyPr/>
                    <a:lstStyle/>
                    <a:p>
                      <a:pPr indent="0" lvl="0" marL="0" marR="0" rtl="0" algn="l">
                        <a:spcBef>
                          <a:spcPts val="0"/>
                        </a:spcBef>
                        <a:spcAft>
                          <a:spcPts val="0"/>
                        </a:spcAft>
                        <a:buNone/>
                      </a:pPr>
                      <a:r>
                        <a:rPr lang="en-GB" sz="1700"/>
                        <a:t>For more information check </a:t>
                      </a:r>
                      <a:r>
                        <a:rPr lang="en-GB" sz="1700" u="none"/>
                        <a:t>out</a:t>
                      </a:r>
                      <a:r>
                        <a:rPr i="1" lang="en-GB" sz="1700" u="none"/>
                        <a:t> the </a:t>
                      </a:r>
                      <a:r>
                        <a:rPr i="1" lang="en-GB" sz="1700" u="sng">
                          <a:solidFill>
                            <a:schemeClr val="hlink"/>
                          </a:solidFill>
                          <a:hlinkClick r:id="rId5"/>
                        </a:rPr>
                        <a:t>Semrush Blog</a:t>
                      </a:r>
                      <a:r>
                        <a:rPr i="1" lang="en-GB" sz="1700" u="none"/>
                        <a:t>: or </a:t>
                      </a:r>
                      <a:r>
                        <a:rPr i="1" lang="en-GB" sz="1700" u="sng">
                          <a:solidFill>
                            <a:schemeClr val="hlink"/>
                          </a:solidFill>
                          <a:hlinkClick r:id="rId6"/>
                        </a:rPr>
                        <a:t>Google’s Developer guide</a:t>
                      </a:r>
                      <a:r>
                        <a:rPr lang="en-GB" sz="1700"/>
                        <a:t>                    </a:t>
                      </a:r>
                      <a:endParaRPr sz="1700"/>
                    </a:p>
                    <a:p>
                      <a:pPr indent="0" lvl="0" marL="0" marR="0" rtl="0" algn="r">
                        <a:spcBef>
                          <a:spcPts val="0"/>
                        </a:spcBef>
                        <a:spcAft>
                          <a:spcPts val="0"/>
                        </a:spcAft>
                        <a:buNone/>
                      </a:pPr>
                      <a:r>
                        <a:rPr lang="en-GB" sz="1700"/>
                        <a:t>  </a:t>
                      </a: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700"/>
                    </a:p>
                  </a:txBody>
                  <a:tcPr marT="28300" marB="28300" marR="56625" marL="56625"/>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pic>
        <p:nvPicPr>
          <p:cNvPr id="1079" name="Google Shape;1079;g2d3a82ef00d_11_1565"/>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080" name="Google Shape;1080;g2d3a82ef00d_11_1565"/>
          <p:cNvSpPr txBox="1"/>
          <p:nvPr/>
        </p:nvSpPr>
        <p:spPr>
          <a:xfrm>
            <a:off x="3295671"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2. Advanced search options (#004)</a:t>
            </a:r>
            <a:endParaRPr sz="2800">
              <a:latin typeface="Helvetica Neue"/>
              <a:ea typeface="Helvetica Neue"/>
              <a:cs typeface="Helvetica Neue"/>
              <a:sym typeface="Helvetica Neue"/>
            </a:endParaRPr>
          </a:p>
        </p:txBody>
      </p:sp>
      <p:graphicFrame>
        <p:nvGraphicFramePr>
          <p:cNvPr id="1081" name="Google Shape;1081;g2d3a82ef00d_11_1565"/>
          <p:cNvGraphicFramePr/>
          <p:nvPr/>
        </p:nvGraphicFramePr>
        <p:xfrm>
          <a:off x="-20656" y="921274"/>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1900"/>
                        <a:t>What </a:t>
                      </a:r>
                      <a:endParaRPr sz="1300"/>
                    </a:p>
                  </a:txBody>
                  <a:tcPr marT="28300" marB="28300" marR="56625" marL="56625"/>
                </a:tc>
                <a:tc>
                  <a:txBody>
                    <a:bodyPr/>
                    <a:lstStyle/>
                    <a:p>
                      <a:pPr indent="0" lvl="0" marL="0" marR="0" rtl="0" algn="l">
                        <a:spcBef>
                          <a:spcPts val="0"/>
                        </a:spcBef>
                        <a:spcAft>
                          <a:spcPts val="0"/>
                        </a:spcAft>
                        <a:buNone/>
                      </a:pPr>
                      <a:r>
                        <a:rPr b="0" lang="en-GB" sz="1700"/>
                        <a:t>Advanced search options may include features that allow users to run custom searches with specific text, indicate unwanted words, specify date ranges, language options, etc. There can also be options available to refine the results after the search page.</a:t>
                      </a:r>
                      <a:endParaRPr sz="1300"/>
                    </a:p>
                  </a:txBody>
                  <a:tcPr marT="28300" marB="28300" marR="56625" marL="56625" anchor="ctr"/>
                </a:tc>
              </a:tr>
              <a:tr h="167875">
                <a:tc>
                  <a:txBody>
                    <a:bodyPr/>
                    <a:lstStyle/>
                    <a:p>
                      <a:pPr indent="0" lvl="0" marL="0" marR="0" rtl="0" algn="l">
                        <a:spcBef>
                          <a:spcPts val="0"/>
                        </a:spcBef>
                        <a:spcAft>
                          <a:spcPts val="0"/>
                        </a:spcAft>
                        <a:buNone/>
                      </a:pPr>
                      <a:r>
                        <a:rPr b="1" lang="en-GB" sz="1900"/>
                        <a:t>Why</a:t>
                      </a:r>
                      <a:endParaRPr sz="1300"/>
                    </a:p>
                  </a:txBody>
                  <a:tcPr marT="28300" marB="28300" marR="56625" marL="56625"/>
                </a:tc>
                <a:tc>
                  <a:txBody>
                    <a:bodyPr/>
                    <a:lstStyle/>
                    <a:p>
                      <a:pPr indent="0" lvl="0" marL="0" marR="0" rtl="0" algn="l">
                        <a:spcBef>
                          <a:spcPts val="0"/>
                        </a:spcBef>
                        <a:spcAft>
                          <a:spcPts val="0"/>
                        </a:spcAft>
                        <a:buNone/>
                      </a:pPr>
                      <a:r>
                        <a:rPr lang="en-GB" sz="1700"/>
                        <a:t>It allows users to refine their queries, enabling precise and efficient access to specific information or services, enhancing user satisfaction and usability.</a:t>
                      </a:r>
                      <a:endParaRPr sz="1300"/>
                    </a:p>
                  </a:txBody>
                  <a:tcPr marT="28300" marB="28300" marR="56625" marL="56625" anchor="b"/>
                </a:tc>
              </a:tr>
              <a:tr h="2560375">
                <a:tc>
                  <a:txBody>
                    <a:bodyPr/>
                    <a:lstStyle/>
                    <a:p>
                      <a:pPr indent="0" lvl="0" marL="0" marR="0" rtl="0" algn="l">
                        <a:spcBef>
                          <a:spcPts val="0"/>
                        </a:spcBef>
                        <a:spcAft>
                          <a:spcPts val="0"/>
                        </a:spcAft>
                        <a:buNone/>
                      </a:pPr>
                      <a:r>
                        <a:rPr b="1" lang="en-GB" sz="1900"/>
                        <a:t>How?</a:t>
                      </a:r>
                      <a:endParaRPr sz="1300"/>
                    </a:p>
                  </a:txBody>
                  <a:tcPr marT="28300" marB="28300" marR="56625" marL="56625"/>
                </a:tc>
                <a:tc>
                  <a:txBody>
                    <a:bodyPr/>
                    <a:lstStyle/>
                    <a:p>
                      <a:pPr indent="0" lvl="0" marL="0" marR="0" rtl="0" algn="l">
                        <a:spcBef>
                          <a:spcPts val="0"/>
                        </a:spcBef>
                        <a:spcAft>
                          <a:spcPts val="0"/>
                        </a:spcAft>
                        <a:buNone/>
                      </a:pPr>
                      <a:r>
                        <a:rPr b="1" lang="en-GB" sz="1700"/>
                        <a:t>Indicative steps: </a:t>
                      </a:r>
                      <a:endParaRPr sz="1300"/>
                    </a:p>
                    <a:p>
                      <a:pPr indent="-336550" lvl="0" marL="342900" marR="0" rtl="0" algn="l">
                        <a:spcBef>
                          <a:spcPts val="0"/>
                        </a:spcBef>
                        <a:spcAft>
                          <a:spcPts val="0"/>
                        </a:spcAft>
                        <a:buClr>
                          <a:schemeClr val="dk1"/>
                        </a:buClr>
                        <a:buSzPts val="1700"/>
                        <a:buFont typeface="Calibri"/>
                        <a:buAutoNum type="arabicPeriod"/>
                      </a:pPr>
                      <a:r>
                        <a:rPr b="1" lang="en-GB" sz="1700"/>
                        <a:t>Understand User Needs:</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Identify the specific search requirements of your users,</a:t>
                      </a:r>
                      <a:endParaRPr sz="1300"/>
                    </a:p>
                    <a:p>
                      <a:pPr indent="-336550" lvl="0" marL="342900" marR="0" rtl="0" algn="l">
                        <a:spcBef>
                          <a:spcPts val="0"/>
                        </a:spcBef>
                        <a:spcAft>
                          <a:spcPts val="0"/>
                        </a:spcAft>
                        <a:buClr>
                          <a:schemeClr val="dk1"/>
                        </a:buClr>
                        <a:buSzPts val="1700"/>
                        <a:buFont typeface="Calibri"/>
                        <a:buAutoNum type="arabicPeriod"/>
                      </a:pPr>
                      <a:r>
                        <a:rPr b="1" lang="en-GB" sz="1700"/>
                        <a:t>Select a Robust Search Engine:</a:t>
                      </a:r>
                      <a:endParaRPr sz="1300"/>
                    </a:p>
                    <a:p>
                      <a:pPr indent="-336550" lvl="1" marL="800100" marR="0" rtl="0" algn="l">
                        <a:spcBef>
                          <a:spcPts val="0"/>
                        </a:spcBef>
                        <a:spcAft>
                          <a:spcPts val="0"/>
                        </a:spcAft>
                        <a:buClr>
                          <a:schemeClr val="dk1"/>
                        </a:buClr>
                        <a:buSzPts val="1700"/>
                        <a:buFont typeface="Calibri"/>
                        <a:buAutoNum type="alphaLcPeriod"/>
                      </a:pPr>
                      <a:r>
                        <a:rPr lang="en-GB" sz="1700" u="none" cap="none" strike="noStrike"/>
                        <a:t>Choose a powerful search engine or software that supports advanced search functionalities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Faceted Search and Filters:</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Implement faceted search, allowing users to filter results by categories like departments, document types, dates, or other relevant attributes</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Natural Language Processing (NLP):</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If feasible, integrate NLP technology to enable users to input queries in natural language</a:t>
                      </a:r>
                      <a:endParaRPr sz="1300"/>
                    </a:p>
                    <a:p>
                      <a:pPr indent="-336550" lvl="0" marL="342900" marR="0" rtl="0" algn="l">
                        <a:spcBef>
                          <a:spcPts val="0"/>
                        </a:spcBef>
                        <a:spcAft>
                          <a:spcPts val="0"/>
                        </a:spcAft>
                        <a:buClr>
                          <a:schemeClr val="dk1"/>
                        </a:buClr>
                        <a:buSzPts val="1700"/>
                        <a:buFont typeface="Calibri"/>
                        <a:buAutoNum type="arabicPeriod"/>
                      </a:pPr>
                      <a:r>
                        <a:rPr b="1" i="0" lang="en-GB" sz="1700">
                          <a:solidFill>
                            <a:schemeClr val="dk1"/>
                          </a:solidFill>
                          <a:latin typeface="Calibri"/>
                          <a:ea typeface="Calibri"/>
                          <a:cs typeface="Calibri"/>
                          <a:sym typeface="Calibri"/>
                        </a:rPr>
                        <a:t>Continuous Improvement:</a:t>
                      </a:r>
                      <a:endParaRPr sz="1300"/>
                    </a:p>
                    <a:p>
                      <a:pPr indent="-336550" lvl="1" marL="800100" marR="0" rtl="0" algn="l">
                        <a:spcBef>
                          <a:spcPts val="0"/>
                        </a:spcBef>
                        <a:spcAft>
                          <a:spcPts val="0"/>
                        </a:spcAft>
                        <a:buClr>
                          <a:schemeClr val="dk1"/>
                        </a:buClr>
                        <a:buSzPts val="1700"/>
                        <a:buFont typeface="Calibri"/>
                        <a:buAutoNum type="alphaLcPeriod"/>
                      </a:pPr>
                      <a:r>
                        <a:rPr b="0" i="0" lang="en-GB" sz="1700" u="none" cap="none" strike="noStrike">
                          <a:solidFill>
                            <a:schemeClr val="dk1"/>
                          </a:solidFill>
                          <a:latin typeface="Calibri"/>
                          <a:ea typeface="Calibri"/>
                          <a:cs typeface="Calibri"/>
                          <a:sym typeface="Calibri"/>
                        </a:rPr>
                        <a:t>Regularly assess user feedback and search analytics to identify areas for enhancement. </a:t>
                      </a:r>
                      <a:endParaRPr sz="1300"/>
                    </a:p>
                    <a:p>
                      <a:pPr indent="0" lvl="0" marL="0" marR="0" rtl="0" algn="l">
                        <a:spcBef>
                          <a:spcPts val="0"/>
                        </a:spcBef>
                        <a:spcAft>
                          <a:spcPts val="0"/>
                        </a:spcAft>
                        <a:buClr>
                          <a:schemeClr val="dk1"/>
                        </a:buClr>
                        <a:buSzPts val="1900"/>
                        <a:buFont typeface="Calibri"/>
                        <a:buNone/>
                      </a:pPr>
                      <a:r>
                        <a:rPr lang="en-GB" sz="1700"/>
                        <a:t>For more information check </a:t>
                      </a:r>
                      <a:r>
                        <a:rPr lang="en-GB" sz="1700" u="none"/>
                        <a:t>out</a:t>
                      </a:r>
                      <a:r>
                        <a:rPr i="1" lang="en-GB" sz="1700" u="none"/>
                        <a:t> </a:t>
                      </a:r>
                      <a:r>
                        <a:rPr i="1" lang="en-GB" sz="1700" u="sng">
                          <a:solidFill>
                            <a:schemeClr val="hlink"/>
                          </a:solidFill>
                          <a:hlinkClick r:id="rId4"/>
                        </a:rPr>
                        <a:t>UXPin’s guide </a:t>
                      </a:r>
                      <a:r>
                        <a:rPr i="1" lang="en-GB" sz="1700" u="none"/>
                        <a:t>or </a:t>
                      </a:r>
                      <a:r>
                        <a:rPr i="1" lang="en-GB" sz="1700" u="sng">
                          <a:solidFill>
                            <a:schemeClr val="hlink"/>
                          </a:solidFill>
                          <a:hlinkClick r:id="rId5"/>
                        </a:rPr>
                        <a:t>HubSpot Tips</a:t>
                      </a:r>
                      <a:endParaRPr sz="1700"/>
                    </a:p>
                  </a:txBody>
                  <a:tcPr marT="28300" marB="28300" marR="56625" marL="56625"/>
                </a:tc>
              </a:tr>
              <a:tr h="663375">
                <a:tc>
                  <a:txBody>
                    <a:bodyPr/>
                    <a:lstStyle/>
                    <a:p>
                      <a:pPr indent="0" lvl="0" marL="0" marR="0" rtl="0" algn="l">
                        <a:spcBef>
                          <a:spcPts val="0"/>
                        </a:spcBef>
                        <a:spcAft>
                          <a:spcPts val="0"/>
                        </a:spcAft>
                        <a:buNone/>
                      </a:pPr>
                      <a:r>
                        <a:rPr b="1" lang="en-GB" sz="1900"/>
                        <a:t>Case Examples</a:t>
                      </a:r>
                      <a:endParaRPr sz="1300"/>
                    </a:p>
                    <a:p>
                      <a:pPr indent="0" lvl="0" marL="0" marR="0" rtl="0" algn="l">
                        <a:lnSpc>
                          <a:spcPct val="100000"/>
                        </a:lnSpc>
                        <a:spcBef>
                          <a:spcPts val="0"/>
                        </a:spcBef>
                        <a:spcAft>
                          <a:spcPts val="0"/>
                        </a:spcAft>
                        <a:buClr>
                          <a:schemeClr val="dk1"/>
                        </a:buClr>
                        <a:buSzPts val="2000"/>
                        <a:buFont typeface="Calibri"/>
                        <a:buNone/>
                      </a:pPr>
                      <a:r>
                        <a:t/>
                      </a:r>
                      <a:endParaRPr b="1" sz="1900"/>
                    </a:p>
                  </a:txBody>
                  <a:tcPr marT="28300" marB="28300" marR="56625" marL="56625"/>
                </a:tc>
                <a:tc>
                  <a:txBody>
                    <a:bodyPr/>
                    <a:lstStyle/>
                    <a:p>
                      <a:pPr indent="0" lvl="0" marL="0" marR="0" rtl="0" algn="l">
                        <a:spcBef>
                          <a:spcPts val="0"/>
                        </a:spcBef>
                        <a:spcAft>
                          <a:spcPts val="0"/>
                        </a:spcAft>
                        <a:buNone/>
                      </a:pPr>
                      <a:r>
                        <a:rPr lang="en-GB" sz="1700"/>
                        <a:t>Check out </a:t>
                      </a:r>
                      <a:r>
                        <a:rPr lang="en-GB" sz="1700" u="sng">
                          <a:solidFill>
                            <a:schemeClr val="hlink"/>
                          </a:solidFill>
                          <a:hlinkClick r:id="rId6"/>
                        </a:rPr>
                        <a:t>Canada’s</a:t>
                      </a:r>
                      <a:r>
                        <a:rPr lang="en-GB" sz="1700"/>
                        <a:t> portal advanced search options </a:t>
                      </a:r>
                      <a:endParaRPr sz="1700"/>
                    </a:p>
                    <a:p>
                      <a:pPr indent="0" lvl="0" marL="0" rtl="0" algn="r">
                        <a:spcBef>
                          <a:spcPts val="0"/>
                        </a:spcBef>
                        <a:spcAft>
                          <a:spcPts val="0"/>
                        </a:spcAft>
                        <a:buClr>
                          <a:schemeClr val="dk1"/>
                        </a:buClr>
                        <a:buFont typeface="Arial"/>
                        <a:buNone/>
                      </a:pPr>
                      <a:r>
                        <a:rPr lang="en-GB" sz="1700"/>
                        <a:t>  </a:t>
                      </a:r>
                      <a:endParaRPr sz="1700"/>
                    </a:p>
                    <a:p>
                      <a:pPr indent="0" lvl="0" marL="0" rtl="0" algn="r">
                        <a:spcBef>
                          <a:spcPts val="0"/>
                        </a:spcBef>
                        <a:spcAft>
                          <a:spcPts val="0"/>
                        </a:spcAft>
                        <a:buClr>
                          <a:schemeClr val="dk1"/>
                        </a:buClr>
                        <a:buFont typeface="Arial"/>
                        <a:buNone/>
                      </a:pPr>
                      <a:r>
                        <a:t/>
                      </a:r>
                      <a:endParaRPr sz="1700">
                        <a:solidFill>
                          <a:srgbClr val="0070C0"/>
                        </a:solidFill>
                        <a:latin typeface="Helvetica Neue"/>
                        <a:ea typeface="Helvetica Neue"/>
                        <a:cs typeface="Helvetica Neue"/>
                        <a:sym typeface="Helvetica Neue"/>
                      </a:endParaRPr>
                    </a:p>
                    <a:p>
                      <a:pPr indent="0" lvl="0" marL="0" rtl="0" algn="r">
                        <a:spcBef>
                          <a:spcPts val="0"/>
                        </a:spcBef>
                        <a:spcAft>
                          <a:spcPts val="0"/>
                        </a:spcAft>
                        <a:buClr>
                          <a:schemeClr val="dk1"/>
                        </a:buClr>
                        <a:buFont typeface="Arial"/>
                        <a:buNone/>
                      </a:pPr>
                      <a:r>
                        <a:rPr lang="en-GB" sz="1700">
                          <a:solidFill>
                            <a:srgbClr val="0070C0"/>
                          </a:solidFill>
                          <a:latin typeface="Helvetica Neue"/>
                          <a:ea typeface="Helvetica Neue"/>
                          <a:cs typeface="Helvetica Neue"/>
                          <a:sym typeface="Helvetica Neue"/>
                        </a:rPr>
                        <a:t>Submit your case </a:t>
                      </a:r>
                      <a:r>
                        <a:rPr b="1" lang="en-GB" sz="1700" u="sng">
                          <a:solidFill>
                            <a:schemeClr val="hlink"/>
                          </a:solidFill>
                          <a:latin typeface="Helvetica Neue"/>
                          <a:ea typeface="Helvetica Neue"/>
                          <a:cs typeface="Helvetica Neue"/>
                          <a:sym typeface="Helvetica Neue"/>
                          <a:hlinkClick r:id="rId7"/>
                        </a:rPr>
                        <a:t>here</a:t>
                      </a:r>
                      <a:endParaRPr sz="1700">
                        <a:solidFill>
                          <a:srgbClr val="0070C0"/>
                        </a:solidFill>
                        <a:latin typeface="Helvetica Neue"/>
                        <a:ea typeface="Helvetica Neue"/>
                        <a:cs typeface="Helvetica Neue"/>
                        <a:sym typeface="Helvetica Neue"/>
                      </a:endParaRPr>
                    </a:p>
                  </a:txBody>
                  <a:tcPr marT="28300" marB="28300" marR="56625" marL="56625"/>
                </a:tc>
              </a:tr>
            </a:tbl>
          </a:graphicData>
        </a:graphic>
      </p:graphicFrame>
      <p:pic>
        <p:nvPicPr>
          <p:cNvPr id="1082" name="Google Shape;1082;g2d3a82ef00d_11_1565"/>
          <p:cNvPicPr preferRelativeResize="0"/>
          <p:nvPr/>
        </p:nvPicPr>
        <p:blipFill rotWithShape="1">
          <a:blip r:embed="rId8">
            <a:alphaModFix/>
          </a:blip>
          <a:srcRect b="0" l="0" r="0" t="0"/>
          <a:stretch/>
        </p:blipFill>
        <p:spPr>
          <a:xfrm>
            <a:off x="323943" y="6132291"/>
            <a:ext cx="1051559" cy="52577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pic>
        <p:nvPicPr>
          <p:cNvPr id="1087" name="Google Shape;1087;g2d3a82ef00d_11_1571"/>
          <p:cNvPicPr preferRelativeResize="0"/>
          <p:nvPr/>
        </p:nvPicPr>
        <p:blipFill rotWithShape="1">
          <a:blip r:embed="rId3">
            <a:alphaModFix/>
          </a:blip>
          <a:srcRect b="0" l="0" r="0" t="0"/>
          <a:stretch/>
        </p:blipFill>
        <p:spPr>
          <a:xfrm>
            <a:off x="120396" y="122024"/>
            <a:ext cx="2912178" cy="527888"/>
          </a:xfrm>
          <a:prstGeom prst="rect">
            <a:avLst/>
          </a:prstGeom>
          <a:noFill/>
          <a:ln>
            <a:noFill/>
          </a:ln>
        </p:spPr>
      </p:pic>
      <p:sp>
        <p:nvSpPr>
          <p:cNvPr id="1088" name="Google Shape;1088;g2d3a82ef00d_11_1571"/>
          <p:cNvSpPr txBox="1"/>
          <p:nvPr/>
        </p:nvSpPr>
        <p:spPr>
          <a:xfrm>
            <a:off x="3295671" y="0"/>
            <a:ext cx="9621600" cy="878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GB" sz="2800">
                <a:latin typeface="Helvetica Neue"/>
                <a:ea typeface="Helvetica Neue"/>
                <a:cs typeface="Helvetica Neue"/>
                <a:sym typeface="Helvetica Neue"/>
              </a:rPr>
              <a:t>3. Sitemap/Index (#005)</a:t>
            </a:r>
            <a:endParaRPr sz="2800">
              <a:latin typeface="Helvetica Neue"/>
              <a:ea typeface="Helvetica Neue"/>
              <a:cs typeface="Helvetica Neue"/>
              <a:sym typeface="Helvetica Neue"/>
            </a:endParaRPr>
          </a:p>
        </p:txBody>
      </p:sp>
      <p:graphicFrame>
        <p:nvGraphicFramePr>
          <p:cNvPr id="1089" name="Google Shape;1089;g2d3a82ef00d_11_1571"/>
          <p:cNvGraphicFramePr/>
          <p:nvPr/>
        </p:nvGraphicFramePr>
        <p:xfrm>
          <a:off x="-31" y="649899"/>
          <a:ext cx="3000000" cy="3000000"/>
        </p:xfrm>
        <a:graphic>
          <a:graphicData uri="http://schemas.openxmlformats.org/drawingml/2006/table">
            <a:tbl>
              <a:tblPr bandRow="1" firstRow="1">
                <a:noFill/>
                <a:tableStyleId>{2123EC9F-B434-4D28-8D55-F346F87FAE27}</a:tableStyleId>
              </a:tblPr>
              <a:tblGrid>
                <a:gridCol w="1761875"/>
                <a:gridCol w="10430175"/>
              </a:tblGrid>
              <a:tr h="602675">
                <a:tc>
                  <a:txBody>
                    <a:bodyPr/>
                    <a:lstStyle/>
                    <a:p>
                      <a:pPr indent="0" lvl="0" marL="0" marR="0" rtl="0" algn="l">
                        <a:spcBef>
                          <a:spcPts val="0"/>
                        </a:spcBef>
                        <a:spcAft>
                          <a:spcPts val="0"/>
                        </a:spcAft>
                        <a:buNone/>
                      </a:pPr>
                      <a:r>
                        <a:rPr b="1" lang="en-GB" sz="2000"/>
                        <a:t>What </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0" lang="en-GB" sz="1900"/>
                        <a:t>A sitemap or index has a list of pages of a web site accessible to users. It is a web page that lists all the available pages within the website, typically organized in a hierarchical fashion. This helps visitors and search engine bots find pages on the site. </a:t>
                      </a:r>
                      <a:endParaRPr sz="1500"/>
                    </a:p>
                  </a:txBody>
                  <a:tcPr marT="28300" marB="28300" marR="56625" marL="5662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167875">
                <a:tc>
                  <a:txBody>
                    <a:bodyPr/>
                    <a:lstStyle/>
                    <a:p>
                      <a:pPr indent="0" lvl="0" marL="0" marR="0" rtl="0" algn="l">
                        <a:spcBef>
                          <a:spcPts val="0"/>
                        </a:spcBef>
                        <a:spcAft>
                          <a:spcPts val="0"/>
                        </a:spcAft>
                        <a:buNone/>
                      </a:pPr>
                      <a:r>
                        <a:rPr b="1" lang="en-GB" sz="2000"/>
                        <a:t>Why</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lang="en-GB" sz="1900"/>
                        <a:t>Crucial as it provides a structured, organized map of the website's content, making it easier for visitors and search engines to navigate and access relevant information efficiently.</a:t>
                      </a:r>
                      <a:endParaRPr sz="1500"/>
                    </a:p>
                  </a:txBody>
                  <a:tcPr marT="28300" marB="28300" marR="56625" marL="56625" anchor="b">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2560375">
                <a:tc>
                  <a:txBody>
                    <a:bodyPr/>
                    <a:lstStyle/>
                    <a:p>
                      <a:pPr indent="0" lvl="0" marL="0" marR="0" rtl="0" algn="l">
                        <a:spcBef>
                          <a:spcPts val="0"/>
                        </a:spcBef>
                        <a:spcAft>
                          <a:spcPts val="0"/>
                        </a:spcAft>
                        <a:buNone/>
                      </a:pPr>
                      <a:r>
                        <a:rPr b="1" lang="en-GB" sz="2000"/>
                        <a:t>How?</a:t>
                      </a:r>
                      <a:endParaRPr sz="1500"/>
                    </a:p>
                  </a:txBody>
                  <a:tcPr marT="28300" marB="28300" marR="56625" marL="56625">
                    <a:lnR cap="flat" cmpd="sng" w="12700">
                      <a:solidFill>
                        <a:srgbClr val="FFFFFF"/>
                      </a:solidFill>
                      <a:prstDash val="solid"/>
                      <a:round/>
                      <a:headEnd len="sm" w="sm" type="none"/>
                      <a:tailEnd len="sm" w="sm" type="none"/>
                    </a:lnR>
                  </a:tcPr>
                </a:tc>
                <a:tc>
                  <a:txBody>
                    <a:bodyPr/>
                    <a:lstStyle/>
                    <a:p>
                      <a:pPr indent="0" lvl="0" marL="0" marR="0" rtl="0" algn="l">
                        <a:spcBef>
                          <a:spcPts val="0"/>
                        </a:spcBef>
                        <a:spcAft>
                          <a:spcPts val="0"/>
                        </a:spcAft>
                        <a:buNone/>
                      </a:pPr>
                      <a:r>
                        <a:rPr b="1" lang="en-GB" sz="1900"/>
                        <a:t>Indicative steps: </a:t>
                      </a:r>
                      <a:endParaRPr sz="1500"/>
                    </a:p>
                    <a:p>
                      <a:pPr indent="-349250" lvl="0" marL="342900" marR="0" rtl="0" algn="l">
                        <a:spcBef>
                          <a:spcPts val="0"/>
                        </a:spcBef>
                        <a:spcAft>
                          <a:spcPts val="0"/>
                        </a:spcAft>
                        <a:buClr>
                          <a:srgbClr val="000000"/>
                        </a:buClr>
                        <a:buSzPts val="1900"/>
                        <a:buFont typeface="Calibri"/>
                        <a:buAutoNum type="arabicPeriod"/>
                      </a:pPr>
                      <a:r>
                        <a:rPr b="1" lang="en-GB" sz="1900"/>
                        <a:t>Choose the Right Format:</a:t>
                      </a:r>
                      <a:endParaRPr sz="1500"/>
                    </a:p>
                    <a:p>
                      <a:pPr indent="-349250" lvl="1" marL="800100" marR="0" rtl="0" algn="l">
                        <a:spcBef>
                          <a:spcPts val="0"/>
                        </a:spcBef>
                        <a:spcAft>
                          <a:spcPts val="0"/>
                        </a:spcAft>
                        <a:buClr>
                          <a:srgbClr val="000000"/>
                        </a:buClr>
                        <a:buSzPts val="1900"/>
                        <a:buFont typeface="Calibri"/>
                        <a:buAutoNum type="alphaLcPeriod"/>
                      </a:pPr>
                      <a:r>
                        <a:rPr lang="en-GB" sz="1900" u="none" cap="none" strike="noStrike"/>
                        <a:t>Decide between an XML sitemap (for search engines) and an HTML sitemap (for users). XML sitemaps are essential for search engines, while HTML sitemaps serve as user-friendly guides.</a:t>
                      </a:r>
                      <a:endParaRPr sz="1500"/>
                    </a:p>
                    <a:p>
                      <a:pPr indent="-349250" lvl="0" marL="342900" marR="0" rtl="0" algn="l">
                        <a:spcBef>
                          <a:spcPts val="0"/>
                        </a:spcBef>
                        <a:spcAft>
                          <a:spcPts val="0"/>
                        </a:spcAft>
                        <a:buClr>
                          <a:srgbClr val="000000"/>
                        </a:buClr>
                        <a:buSzPts val="1900"/>
                        <a:buFont typeface="Calibri"/>
                        <a:buAutoNum type="arabicPeriod"/>
                      </a:pPr>
                      <a:r>
                        <a:rPr b="1" lang="en-GB" sz="1900"/>
                        <a:t>Link from Website Footer:</a:t>
                      </a:r>
                      <a:endParaRPr sz="1500"/>
                    </a:p>
                    <a:p>
                      <a:pPr indent="-349250" lvl="1" marL="800100" marR="0" rtl="0" algn="l">
                        <a:spcBef>
                          <a:spcPts val="0"/>
                        </a:spcBef>
                        <a:spcAft>
                          <a:spcPts val="0"/>
                        </a:spcAft>
                        <a:buClr>
                          <a:srgbClr val="000000"/>
                        </a:buClr>
                        <a:buSzPts val="1900"/>
                        <a:buFont typeface="Calibri"/>
                        <a:buAutoNum type="alphaLcPeriod"/>
                      </a:pPr>
                      <a:r>
                        <a:rPr lang="en-GB" sz="1900" u="none" cap="none" strike="noStrike"/>
                        <a:t>Add a link to the HTML sitemap in the footer section of your website. </a:t>
                      </a:r>
                      <a:endParaRPr sz="1500"/>
                    </a:p>
                    <a:p>
                      <a:pPr indent="-349250" lvl="0" marL="342900" marR="0" rtl="0" algn="l">
                        <a:spcBef>
                          <a:spcPts val="0"/>
                        </a:spcBef>
                        <a:spcAft>
                          <a:spcPts val="0"/>
                        </a:spcAft>
                        <a:buClr>
                          <a:srgbClr val="000000"/>
                        </a:buClr>
                        <a:buSzPts val="1900"/>
                        <a:buFont typeface="Calibri"/>
                        <a:buAutoNum type="arabicPeriod"/>
                      </a:pPr>
                      <a:r>
                        <a:rPr b="1" lang="en-GB" sz="1900"/>
                        <a:t>Submit XML Sitemap to Search Engines:</a:t>
                      </a:r>
                      <a:endParaRPr sz="1500"/>
                    </a:p>
                    <a:p>
                      <a:pPr indent="-349250" lvl="1" marL="800100" marR="0" rtl="0" algn="l">
                        <a:spcBef>
                          <a:spcPts val="0"/>
                        </a:spcBef>
                        <a:spcAft>
                          <a:spcPts val="0"/>
                        </a:spcAft>
                        <a:buClr>
                          <a:srgbClr val="000000"/>
                        </a:buClr>
                        <a:buSzPts val="1900"/>
                        <a:buFont typeface="Calibri"/>
                        <a:buAutoNum type="alphaLcPeriod"/>
                      </a:pPr>
                      <a:r>
                        <a:rPr lang="en-GB" sz="1900" u="none" cap="none" strike="noStrike"/>
                        <a:t>Submit the XML sitemap to search engines like Google and Bing through their respective webmaster tools. This helps search engines crawl and index your site more effectively.</a:t>
                      </a:r>
                      <a:endParaRPr sz="1500"/>
                    </a:p>
                    <a:p>
                      <a:pPr indent="-349250" lvl="0" marL="342900" marR="0" rtl="0" algn="l">
                        <a:spcBef>
                          <a:spcPts val="0"/>
                        </a:spcBef>
                        <a:spcAft>
                          <a:spcPts val="0"/>
                        </a:spcAft>
                        <a:buClr>
                          <a:srgbClr val="000000"/>
                        </a:buClr>
                        <a:buSzPts val="1900"/>
                        <a:buFont typeface="Calibri"/>
                        <a:buAutoNum type="arabicPeriod"/>
                      </a:pPr>
                      <a:r>
                        <a:rPr b="1" lang="en-GB" sz="1900"/>
                        <a:t>Update Sitemap Regularly:</a:t>
                      </a:r>
                      <a:endParaRPr sz="1500"/>
                    </a:p>
                    <a:p>
                      <a:pPr indent="-349250" lvl="1" marL="800100" marR="0" rtl="0" algn="l">
                        <a:spcBef>
                          <a:spcPts val="0"/>
                        </a:spcBef>
                        <a:spcAft>
                          <a:spcPts val="0"/>
                        </a:spcAft>
                        <a:buClr>
                          <a:srgbClr val="000000"/>
                        </a:buClr>
                        <a:buSzPts val="1900"/>
                        <a:buFont typeface="Calibri"/>
                        <a:buAutoNum type="alphaLcPeriod"/>
                      </a:pPr>
                      <a:r>
                        <a:rPr lang="en-GB" sz="1900" u="none" cap="none" strike="noStrike"/>
                        <a:t>Keep the XML sitemap updated whenever you add new pages</a:t>
                      </a:r>
                      <a:endParaRPr sz="1500"/>
                    </a:p>
                    <a:p>
                      <a:pPr indent="0" lvl="0" marL="0" marR="0" rtl="0" algn="l">
                        <a:spcBef>
                          <a:spcPts val="0"/>
                        </a:spcBef>
                        <a:spcAft>
                          <a:spcPts val="0"/>
                        </a:spcAft>
                        <a:buClr>
                          <a:srgbClr val="000000"/>
                        </a:buClr>
                        <a:buSzPts val="1900"/>
                        <a:buFont typeface="Calibri"/>
                        <a:buNone/>
                      </a:pPr>
                      <a:r>
                        <a:rPr lang="en-GB" sz="1900"/>
                        <a:t>For more information check </a:t>
                      </a:r>
                      <a:r>
                        <a:rPr lang="en-GB" sz="1900" u="none"/>
                        <a:t>out</a:t>
                      </a:r>
                      <a:r>
                        <a:rPr i="1" lang="en-GB" sz="1900" u="none"/>
                        <a:t> </a:t>
                      </a:r>
                      <a:r>
                        <a:rPr i="1" lang="en-GB" sz="1900" u="sng">
                          <a:solidFill>
                            <a:srgbClr val="0563C1"/>
                          </a:solidFill>
                          <a:hlinkClick r:id="rId4">
                            <a:extLst>
                              <a:ext uri="{A12FA001-AC4F-418D-AE19-62706E023703}">
                                <ahyp:hlinkClr val="tx"/>
                              </a:ext>
                            </a:extLst>
                          </a:hlinkClick>
                        </a:rPr>
                        <a:t>Google’s guide</a:t>
                      </a:r>
                      <a:r>
                        <a:rPr i="1" lang="en-GB" sz="1900" u="none"/>
                        <a:t>.</a:t>
                      </a:r>
                      <a:endParaRPr sz="1900"/>
                    </a:p>
                  </a:txBody>
                  <a:tcPr marT="28300" marB="28300" marR="56625" marL="5662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663375">
                <a:tc>
                  <a:txBody>
                    <a:bodyPr/>
                    <a:lstStyle/>
                    <a:p>
                      <a:pPr indent="0" lvl="0" marL="0" marR="0" rtl="0" algn="l">
                        <a:spcBef>
                          <a:spcPts val="0"/>
                        </a:spcBef>
                        <a:spcAft>
                          <a:spcPts val="0"/>
                        </a:spcAft>
                        <a:buNone/>
                      </a:pPr>
                      <a:r>
                        <a:rPr b="1" lang="en-GB" sz="2000"/>
                        <a:t>Case Examples</a:t>
                      </a:r>
                      <a:endParaRPr sz="1500"/>
                    </a:p>
                    <a:p>
                      <a:pPr indent="0" lvl="0" marL="0" marR="0" rtl="0" algn="l">
                        <a:lnSpc>
                          <a:spcPct val="100000"/>
                        </a:lnSpc>
                        <a:spcBef>
                          <a:spcPts val="0"/>
                        </a:spcBef>
                        <a:spcAft>
                          <a:spcPts val="0"/>
                        </a:spcAft>
                        <a:buClr>
                          <a:schemeClr val="dk1"/>
                        </a:buClr>
                        <a:buSzPts val="2000"/>
                        <a:buFont typeface="Calibri"/>
                        <a:buNone/>
                      </a:pPr>
                      <a:r>
                        <a:t/>
                      </a:r>
                      <a:endParaRPr b="1" sz="2000"/>
                    </a:p>
                  </a:txBody>
                  <a:tcPr marT="28300" marB="28300" marR="56625" marL="56625"/>
                </a:tc>
                <a:tc>
                  <a:txBody>
                    <a:bodyPr/>
                    <a:lstStyle/>
                    <a:p>
                      <a:pPr indent="0" lvl="0" marL="0" marR="0" rtl="0" algn="l">
                        <a:spcBef>
                          <a:spcPts val="0"/>
                        </a:spcBef>
                        <a:spcAft>
                          <a:spcPts val="0"/>
                        </a:spcAft>
                        <a:buNone/>
                      </a:pPr>
                      <a:r>
                        <a:rPr lang="en-GB" sz="1900"/>
                        <a:t>Check out </a:t>
                      </a:r>
                      <a:r>
                        <a:rPr lang="en-GB" sz="1900" u="sng">
                          <a:solidFill>
                            <a:schemeClr val="hlink"/>
                          </a:solidFill>
                          <a:hlinkClick r:id="rId5"/>
                        </a:rPr>
                        <a:t>Seychelle’s</a:t>
                      </a:r>
                      <a:r>
                        <a:rPr lang="en-GB" sz="1900"/>
                        <a:t> sitemap</a:t>
                      </a:r>
                      <a:endParaRPr sz="1500"/>
                    </a:p>
                    <a:p>
                      <a:pPr indent="0" lvl="0" marL="0" marR="0" rtl="0" algn="l">
                        <a:spcBef>
                          <a:spcPts val="0"/>
                        </a:spcBef>
                        <a:spcAft>
                          <a:spcPts val="0"/>
                        </a:spcAft>
                        <a:buNone/>
                      </a:pPr>
                      <a:r>
                        <a:t/>
                      </a:r>
                      <a:endParaRPr sz="1900"/>
                    </a:p>
                    <a:p>
                      <a:pPr indent="0" lvl="0" marL="0" rtl="0" algn="r">
                        <a:spcBef>
                          <a:spcPts val="0"/>
                        </a:spcBef>
                        <a:spcAft>
                          <a:spcPts val="0"/>
                        </a:spcAft>
                        <a:buClr>
                          <a:schemeClr val="dk1"/>
                        </a:buClr>
                        <a:buFont typeface="Arial"/>
                        <a:buNone/>
                      </a:pPr>
                      <a:r>
                        <a:rPr lang="en-GB" sz="1900"/>
                        <a:t>  </a:t>
                      </a:r>
                      <a:r>
                        <a:rPr lang="en-GB" sz="1900">
                          <a:solidFill>
                            <a:srgbClr val="0070C0"/>
                          </a:solidFill>
                          <a:latin typeface="Helvetica Neue"/>
                          <a:ea typeface="Helvetica Neue"/>
                          <a:cs typeface="Helvetica Neue"/>
                          <a:sym typeface="Helvetica Neue"/>
                        </a:rPr>
                        <a:t>Submit your case </a:t>
                      </a:r>
                      <a:r>
                        <a:rPr b="1" lang="en-GB" sz="1900" u="sng">
                          <a:solidFill>
                            <a:schemeClr val="hlink"/>
                          </a:solidFill>
                          <a:latin typeface="Helvetica Neue"/>
                          <a:ea typeface="Helvetica Neue"/>
                          <a:cs typeface="Helvetica Neue"/>
                          <a:sym typeface="Helvetica Neue"/>
                          <a:hlinkClick r:id="rId6"/>
                        </a:rPr>
                        <a:t>here</a:t>
                      </a:r>
                      <a:endParaRPr sz="1900">
                        <a:solidFill>
                          <a:srgbClr val="0070C0"/>
                        </a:solidFill>
                        <a:latin typeface="Helvetica Neue"/>
                        <a:ea typeface="Helvetica Neue"/>
                        <a:cs typeface="Helvetica Neue"/>
                        <a:sym typeface="Helvetica Neue"/>
                      </a:endParaRPr>
                    </a:p>
                  </a:txBody>
                  <a:tcPr marT="28300" marB="28300" marR="56625" marL="56625">
                    <a:lnT cap="flat" cmpd="sng" w="12700">
                      <a:solidFill>
                        <a:srgbClr val="FFFFFF"/>
                      </a:solidFill>
                      <a:prstDash val="solid"/>
                      <a:round/>
                      <a:headEnd len="sm" w="sm" type="none"/>
                      <a:tailEnd len="sm" w="sm" type="none"/>
                    </a:lnT>
                  </a:tcPr>
                </a:tc>
              </a:tr>
            </a:tbl>
          </a:graphicData>
        </a:graphic>
      </p:graphicFrame>
      <p:pic>
        <p:nvPicPr>
          <p:cNvPr id="1090" name="Google Shape;1090;g2d3a82ef00d_11_1571"/>
          <p:cNvPicPr preferRelativeResize="0"/>
          <p:nvPr/>
        </p:nvPicPr>
        <p:blipFill>
          <a:blip r:embed="rId7">
            <a:alphaModFix/>
          </a:blip>
          <a:stretch>
            <a:fillRect/>
          </a:stretch>
        </p:blipFill>
        <p:spPr>
          <a:xfrm>
            <a:off x="406400" y="5912150"/>
            <a:ext cx="878100" cy="878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2024-01-23T16:24:36Z</dcterms:created>
  <dc:creator>Angelica Zundel</dc:creator>
</cp:coreProperties>
</file>