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506" r:id="rId2"/>
    <p:sldId id="465" r:id="rId3"/>
    <p:sldId id="507" r:id="rId4"/>
    <p:sldId id="485" r:id="rId5"/>
    <p:sldId id="508" r:id="rId6"/>
    <p:sldId id="478" r:id="rId7"/>
    <p:sldId id="477" r:id="rId8"/>
    <p:sldId id="479" r:id="rId9"/>
    <p:sldId id="491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10" r:id="rId18"/>
    <p:sldId id="509" r:id="rId19"/>
    <p:sldId id="512" r:id="rId20"/>
    <p:sldId id="502" r:id="rId21"/>
    <p:sldId id="513" r:id="rId22"/>
    <p:sldId id="515" r:id="rId23"/>
    <p:sldId id="501" r:id="rId24"/>
    <p:sldId id="503" r:id="rId25"/>
    <p:sldId id="504" r:id="rId26"/>
    <p:sldId id="487" r:id="rId27"/>
    <p:sldId id="492" r:id="rId28"/>
    <p:sldId id="257" r:id="rId29"/>
    <p:sldId id="262" r:id="rId30"/>
    <p:sldId id="258" r:id="rId31"/>
    <p:sldId id="259" r:id="rId32"/>
    <p:sldId id="260" r:id="rId33"/>
    <p:sldId id="511" r:id="rId34"/>
    <p:sldId id="516" r:id="rId35"/>
    <p:sldId id="517" r:id="rId36"/>
    <p:sldId id="518" r:id="rId37"/>
    <p:sldId id="519" r:id="rId38"/>
    <p:sldId id="520" r:id="rId39"/>
    <p:sldId id="261" r:id="rId40"/>
    <p:sldId id="505" r:id="rId41"/>
    <p:sldId id="263" r:id="rId42"/>
    <p:sldId id="521" r:id="rId43"/>
    <p:sldId id="264" r:id="rId44"/>
    <p:sldId id="522" r:id="rId45"/>
    <p:sldId id="269" r:id="rId4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95" autoAdjust="0"/>
  </p:normalViewPr>
  <p:slideViewPr>
    <p:cSldViewPr snapToGrid="0">
      <p:cViewPr varScale="1">
        <p:scale>
          <a:sx n="57" d="100"/>
          <a:sy n="57" d="100"/>
        </p:scale>
        <p:origin x="10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67-4C12-8286-EAB67918203B}"/>
              </c:ext>
            </c:extLst>
          </c:dPt>
          <c:dPt>
            <c:idx val="1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67-4C12-8286-EAB67918203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367-4C12-8286-EAB67918203B}"/>
              </c:ext>
            </c:extLst>
          </c:dPt>
          <c:dPt>
            <c:idx val="3"/>
            <c:bubble3D val="0"/>
            <c:explosion val="9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367-4C12-8286-EAB67918203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7-4C12-8286-EAB679182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74-4296-AD93-F27F6694D36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74-4296-AD93-F27F6694D36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74-4296-AD93-F27F6694D36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74-4296-AD93-F27F6694D36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4-4296-AD93-F27F6694D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39A67-1EF9-49A1-844F-4B55EB529A41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6A2D-4AE9-46CD-B2DA-6E556B8AD1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137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56A2D-4AE9-46CD-B2DA-6E556B8AD144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36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D1CE-031B-4D82-91BB-E9FB17955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0E9C-1A58-4222-AE8A-DFFAE82B1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A00B-E938-40C8-B426-F1C7920E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B6F9F-BF56-4E05-BD14-F4789ED7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78C4-BAEC-4F3B-AAEA-78BE62AB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DB6B-DF86-4EE5-B780-2E823AAD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5F50A-3B45-47DB-81E5-041B483F8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9D39D-D7D4-4EC1-B4FD-F07366B9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F7109-BDCC-414D-A5B8-8B69289B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735-77E8-4EE1-9BF5-DF34D95D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28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F75DB-8AF1-455C-8873-1D80FF9F3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8F737-D1D7-4EF8-AA9C-E8DBD1076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F2A8-12E6-41DF-A620-AC4A7299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76D48-9F3C-4918-869F-86AA9C5A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5587-8B7A-4AF3-A926-7731B1FC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0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2719-3FDB-40B0-BC15-55157D9B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F6E84-819F-403E-988F-FA44EFCFC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84BF3-58F5-4928-89F1-DD8AAFE3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587B4-AE6F-47B4-84F5-159B11EE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C294-2BB6-4B5E-9B71-EDFBF850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57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47C6-E2E1-4339-8B7B-23D2642F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6379C-5DFC-445D-BEC8-A120212A5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D504E-97A0-4652-8D75-1F7BD954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5F1E-3979-42B9-A484-82CE3FBC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E126D-D04F-4EF2-B454-1A5EE7CD6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27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3DBA-3DDE-4A9A-A315-8FF2FF8B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D4FF-1923-4A3C-B941-4802EF236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0B30B-6C6E-44F2-A723-5C3E9A2A4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B28AF-DF5F-498E-AD4A-3942CD59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B52EC-8F58-4E73-803D-38597BE8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69268-4A53-484B-A3BB-8412DDC3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58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74A9-53A2-4C16-AD7A-450A992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151F2-A4DB-42D8-B35B-DE66BDE77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0B5FA-2CA5-49F7-B949-8860C2404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F9CF5-6268-421A-9510-D70B142D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F411D-9CCB-4AD6-A3A2-A1DCF41B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89CF9-4BB4-4866-BB37-B41B63A0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E3919-EE90-4718-9C78-2DD1F20D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8E89A-165C-40C4-9F7F-1B3DB560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87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DB82-084A-4395-A587-09750F4D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94A0D-6367-41A6-8067-D497DE00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04DA6-2814-4CFD-BEDE-30782C8F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1815A-3B89-4DC6-B17B-B6D207A8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5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BD04C-CB7B-4A35-9FCE-D8F88430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66E8C-D240-4884-91F5-901BCE07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C5396-103A-4AC3-9322-7C20BF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64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9C50-BECB-4F9A-AAA8-99370694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4470-5574-4E09-A17F-2AFFA078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F0786-D985-40D4-9317-74BE21ABF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25835-407E-44AC-97FA-14DD4D74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01FD4-CF15-4168-84FE-1039EB18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5FFB2-E888-40EF-A645-8C96040B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90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9660-66A4-4323-9A41-2B140386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1AA14-5232-4A8C-B466-D4005230D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F9CF2-DE74-4558-A1F3-0B94D85C6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5DD2-C424-4ADA-9D11-372E6095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2D6D2-5BA4-4777-97D4-B55EC6A7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8CF4A-3CB9-4D67-90BA-013D84A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75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D69D4-E097-41B1-A9EE-C8A865AED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2BD6-EA03-4AD3-9048-4405BD99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818A9-796E-444F-8B4D-DB0649C37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0653-13E2-410F-8112-F6341D75BFA2}" type="datetimeFigureOut">
              <a:rPr lang="th-TH" smtClean="0"/>
              <a:t>07/03/65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EE10B-38B3-48BF-BC94-B4A484DA8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C3ADD-B7C2-4CEC-9E33-A0E567294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2D3B-E9BE-467C-A815-EF9E29C587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59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://dg-sa.tpqi.go.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ECE206-5F7F-49AF-8510-105E1867A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b="16422"/>
          <a:stretch/>
        </p:blipFill>
        <p:spPr>
          <a:xfrm>
            <a:off x="0" y="877595"/>
            <a:ext cx="12191999" cy="4606940"/>
          </a:xfrm>
          <a:prstGeom prst="rect">
            <a:avLst/>
          </a:prstGeom>
        </p:spPr>
      </p:pic>
      <p:sp>
        <p:nvSpPr>
          <p:cNvPr id="28" name="TextBox 3">
            <a:extLst>
              <a:ext uri="{FF2B5EF4-FFF2-40B4-BE49-F238E27FC236}">
                <a16:creationId xmlns:a16="http://schemas.microsoft.com/office/drawing/2014/main" id="{92D5FE5E-B843-4472-B159-020DCDD3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976" y="6016101"/>
            <a:ext cx="8268981" cy="52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1" tIns="45404" rIns="90761" bIns="4540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การประเมินทักษะด้านดิจิทัลด้วยตนเอง (</a:t>
            </a:r>
            <a:r>
              <a:rPr lang="en-US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Self-Assessment</a:t>
            </a:r>
            <a:r>
              <a:rPr lang="th-TH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) ผ่านระบบออนไลน์</a:t>
            </a:r>
            <a:endParaRPr lang="en-US" altLang="en-US" sz="2800" b="1" dirty="0">
              <a:solidFill>
                <a:srgbClr val="0033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7DCA6FB5-3702-43A3-8A7D-6FF18D303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148" y="6021428"/>
            <a:ext cx="2914025" cy="52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1" tIns="45404" rIns="90761" bIns="4540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มีนาคม 256</a:t>
            </a:r>
            <a:r>
              <a:rPr lang="en-US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altLang="en-US" sz="2800" b="1" dirty="0">
                <a:solidFill>
                  <a:srgbClr val="003399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altLang="en-US" sz="2800" b="1" dirty="0">
              <a:solidFill>
                <a:srgbClr val="0033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CE0B3EB-BD45-4EA6-B65F-F8410A47C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5" y="5611809"/>
            <a:ext cx="1146644" cy="1111448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2AEFBE1F-70C4-49C7-A948-D9537B93C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4628"/>
            <a:ext cx="12191999" cy="64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1" tIns="45404" rIns="90761" bIns="4540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ระบบฐานข้อมูลการประเมินมาตรฐานทักษะด้านดิจิทัลของข้าราชการและบุคลากรภาครัฐ</a:t>
            </a:r>
            <a:endParaRPr lang="en-US" altLang="en-US" sz="3600" b="1" dirty="0">
              <a:solidFill>
                <a:srgbClr val="003399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156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01B207-BC30-43B2-AD4E-E4DFE4A65B09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957998-BB53-4280-B965-5FF458145CE1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03B9E6-FBF2-49A8-9BE7-82414B801526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C87A09-457F-40B2-8A85-899EF537F189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FD5AC7-8C4B-432F-BE70-DC0EA69CA930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หน้าจอการลงทะเบียน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03162-76AF-4A86-9B20-E12DBDA6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98" y="2051012"/>
            <a:ext cx="6655804" cy="4452376"/>
          </a:xfrm>
          <a:prstGeom prst="roundRect">
            <a:avLst>
              <a:gd name="adj" fmla="val 6895"/>
            </a:avLst>
          </a:prstGeom>
          <a:ln w="19050">
            <a:solidFill>
              <a:srgbClr val="002060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55DDB81-DC99-4755-BE5F-A62E12EEA3A2}"/>
              </a:ext>
            </a:extLst>
          </p:cNvPr>
          <p:cNvSpPr txBox="1"/>
          <p:nvPr/>
        </p:nvSpPr>
        <p:spPr>
          <a:xfrm>
            <a:off x="593219" y="1096905"/>
            <a:ext cx="1097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หน้าจอลงทะเบียนแบ่งออกเป็นทั้งหมด 4 ส่วน ประกอบด้วย ข้อมูลส่วนตัว สถานที่ทำงาน ข้อมูลบุคคล </a:t>
            </a:r>
          </a:p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และข้อมูลทั่วไป </a:t>
            </a:r>
          </a:p>
        </p:txBody>
      </p:sp>
    </p:spTree>
    <p:extLst>
      <p:ext uri="{BB962C8B-B14F-4D97-AF65-F5344CB8AC3E}">
        <p14:creationId xmlns:p14="http://schemas.microsoft.com/office/powerpoint/2010/main" val="281519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72A4C-9E72-4655-9E8C-C7EE16B08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78" y="1372412"/>
            <a:ext cx="8385644" cy="4941133"/>
          </a:xfrm>
          <a:prstGeom prst="roundRect">
            <a:avLst>
              <a:gd name="adj" fmla="val 7030"/>
            </a:avLst>
          </a:prstGeom>
          <a:ln w="28575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หน้าจอการลงทะเบียน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160207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หน้าจอการลงทะเบียน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2CF26A-BCAB-4473-B846-32874E73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848" y="1339025"/>
            <a:ext cx="8416304" cy="5007906"/>
          </a:xfrm>
          <a:prstGeom prst="roundRect">
            <a:avLst>
              <a:gd name="adj" fmla="val 5279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6989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หน้าจอแก้ไขข้อมูลส่วนตัว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4193E-D849-4C44-97B3-E14564C0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83" y="2046000"/>
            <a:ext cx="5985833" cy="4479803"/>
          </a:xfrm>
          <a:prstGeom prst="roundRect">
            <a:avLst>
              <a:gd name="adj" fmla="val 4188"/>
            </a:avLst>
          </a:prstGeom>
          <a:ln w="28575"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98A941-4475-4B7E-AA10-5ADE8DC206B4}"/>
              </a:ext>
            </a:extLst>
          </p:cNvPr>
          <p:cNvSpPr txBox="1"/>
          <p:nvPr/>
        </p:nvSpPr>
        <p:spPr>
          <a:xfrm>
            <a:off x="593219" y="1096905"/>
            <a:ext cx="10977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หน้าจอแก้ไขข้อมูลส่วนตัว แบ่งออกเป็น 3 ส่วน ประกอบด้วย ข้อมูลส่วนตัว ข้อมูลที่อยู่ และข้อมูลสถานที่ทำงาน / ข้อมูลบุคคล </a:t>
            </a:r>
          </a:p>
        </p:txBody>
      </p:sp>
    </p:spTree>
    <p:extLst>
      <p:ext uri="{BB962C8B-B14F-4D97-AF65-F5344CB8AC3E}">
        <p14:creationId xmlns:p14="http://schemas.microsoft.com/office/powerpoint/2010/main" val="15681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หน้าจอแก้ไขข้อมูลส่วนตัว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125700-DE42-4967-8BDD-C12BAD54F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31" y="1420250"/>
            <a:ext cx="6940537" cy="4969705"/>
          </a:xfrm>
          <a:prstGeom prst="roundRect">
            <a:avLst>
              <a:gd name="adj" fmla="val 4908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7586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หน้าจอแก้ไขข้อมูลส่วนตัว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6E2B9-EDE8-40C7-93A0-0A42F3506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089" y="1285423"/>
            <a:ext cx="6999821" cy="5160380"/>
          </a:xfrm>
          <a:prstGeom prst="roundRect">
            <a:avLst>
              <a:gd name="adj" fmla="val 6550"/>
            </a:avLst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2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หน้าจอประเมินตนเองออนไลน์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27402-95DC-42F3-A5E1-92BC038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08" y="1363779"/>
            <a:ext cx="7481183" cy="4958399"/>
          </a:xfrm>
          <a:prstGeom prst="roundRect">
            <a:avLst>
              <a:gd name="adj" fmla="val 5158"/>
            </a:avLst>
          </a:prstGeom>
          <a:ln w="28575">
            <a:solidFill>
              <a:srgbClr val="002060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195F1B5-9945-4E40-B58D-485A397032C2}"/>
              </a:ext>
            </a:extLst>
          </p:cNvPr>
          <p:cNvSpPr/>
          <p:nvPr/>
        </p:nvSpPr>
        <p:spPr>
          <a:xfrm>
            <a:off x="4951141" y="2174488"/>
            <a:ext cx="221909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037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หน้าจอประเมินตนเองออนไลน์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F26AD7-960F-40A9-9E5F-B53D6B04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54" y="460215"/>
            <a:ext cx="6476016" cy="5969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05B39-AEFD-406F-B766-D39FC0B2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7" y="1340844"/>
            <a:ext cx="4554546" cy="10301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C1B3502-593B-48C1-B54C-375917C60D08}"/>
              </a:ext>
            </a:extLst>
          </p:cNvPr>
          <p:cNvSpPr/>
          <p:nvPr/>
        </p:nvSpPr>
        <p:spPr>
          <a:xfrm>
            <a:off x="388832" y="1186250"/>
            <a:ext cx="4032436" cy="1522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07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หน้าจอประเมินตนเองออนไลน์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27402-95DC-42F3-A5E1-92BC038E2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08" y="1363779"/>
            <a:ext cx="7481183" cy="4958399"/>
          </a:xfrm>
          <a:prstGeom prst="roundRect">
            <a:avLst>
              <a:gd name="adj" fmla="val 5158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09940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788976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0" y="257924"/>
            <a:ext cx="4708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หน้าจอประวัติการประเมินตนเองออนไลน์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6258B9-0D17-471E-A8D0-5BBF748EF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2" y="1408302"/>
            <a:ext cx="12041116" cy="42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99FB0B6-ADFC-42C6-BB1E-A2113B1AA1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"/>
          <a:stretch/>
        </p:blipFill>
        <p:spPr bwMode="auto">
          <a:xfrm>
            <a:off x="0" y="1315844"/>
            <a:ext cx="12191999" cy="554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0EE77589-6B8A-4D6A-AC62-A3AE641EA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4628"/>
            <a:ext cx="12191999" cy="13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61" tIns="45404" rIns="90761" bIns="4540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ordia New" pitchFamily="34" charset="-34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Cordia New" pitchFamily="34" charset="-34"/>
                <a:cs typeface="Cordia New" pitchFamily="34" charset="-34"/>
              </a:defRPr>
            </a:lvl9pPr>
          </a:lstStyle>
          <a:p>
            <a:pPr algn="ctr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แผนการดำเนินงาน การพัฒนาระบบการประเมินทักษะด้านดิจิทัล</a:t>
            </a:r>
          </a:p>
          <a:p>
            <a:pPr algn="ctr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ของข้าราชการและบุคลากรภาครัฐ (256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- 2564) </a:t>
            </a:r>
          </a:p>
        </p:txBody>
      </p:sp>
    </p:spTree>
    <p:extLst>
      <p:ext uri="{BB962C8B-B14F-4D97-AF65-F5344CB8AC3E}">
        <p14:creationId xmlns:p14="http://schemas.microsoft.com/office/powerpoint/2010/main" val="186851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502258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0" y="257924"/>
            <a:ext cx="43581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หน้าจอผลการประเมินตนเองออนไลน์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E421C-5392-44B3-985F-17181F2B9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96"/>
          <a:stretch/>
        </p:blipFill>
        <p:spPr>
          <a:xfrm>
            <a:off x="457257" y="1883790"/>
            <a:ext cx="5457499" cy="3792121"/>
          </a:xfrm>
          <a:prstGeom prst="roundRect">
            <a:avLst>
              <a:gd name="adj" fmla="val 5245"/>
            </a:avLst>
          </a:prstGeom>
          <a:ln w="28575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6F974-E91E-4B6E-9334-39D84674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001" y="1883790"/>
            <a:ext cx="5156192" cy="3792121"/>
          </a:xfrm>
          <a:prstGeom prst="roundRect">
            <a:avLst>
              <a:gd name="adj" fmla="val 4520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42987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48675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274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หน้าจอผลการประเมินตนเองออนไลน์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3B91EB-627F-4213-84AB-3A7DA3C0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8" y="1036688"/>
            <a:ext cx="12067761" cy="56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1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990454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0" y="257924"/>
            <a:ext cx="4754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หน้าจอค้นหาหลักสูตรของสมรรถนะดิจิทัล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0B97C7-90EE-4B85-94AA-69DF9F09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2" y="1033656"/>
            <a:ext cx="11930899" cy="539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9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หน้าจอแบบสอบถามความพึงพอใจ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532FD-CE92-483D-9AB6-02369303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246" y="1218176"/>
            <a:ext cx="7413507" cy="5307627"/>
          </a:xfrm>
          <a:prstGeom prst="roundRect">
            <a:avLst>
              <a:gd name="adj" fmla="val 4879"/>
            </a:avLst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737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773478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73069" y="307450"/>
            <a:ext cx="449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</a:t>
            </a:r>
            <a:r>
              <a:rPr lang="th-TH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แบบทดสอบ</a:t>
            </a:r>
            <a:r>
              <a:rPr lang="en-US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 Pre Assessment </a:t>
            </a:r>
            <a:endParaRPr lang="th-TH" sz="2800" b="1" dirty="0">
              <a:solidFill>
                <a:schemeClr val="bg1"/>
              </a:solidFill>
              <a:latin typeface="TH Sarabun New" panose="020B0500040200020003"/>
              <a:cs typeface="TH Sarabun New" panose="020B05000402000200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63CE7-D972-41F0-A03C-934FEE92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48" y="2211791"/>
            <a:ext cx="10471904" cy="4086352"/>
          </a:xfrm>
          <a:prstGeom prst="roundRect">
            <a:avLst>
              <a:gd name="adj" fmla="val 6909"/>
            </a:avLst>
          </a:prstGeom>
          <a:ln w="28575"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6FB9B9-6BCB-44E9-931F-E945AE2DAC0A}"/>
              </a:ext>
            </a:extLst>
          </p:cNvPr>
          <p:cNvSpPr txBox="1"/>
          <p:nvPr/>
        </p:nvSpPr>
        <p:spPr>
          <a:xfrm>
            <a:off x="607139" y="1271407"/>
            <a:ext cx="10977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หน้าจอแบบทดสอบ </a:t>
            </a:r>
            <a:r>
              <a:rPr lang="en-US" dirty="0">
                <a:latin typeface="TH Sarabun New" panose="020B0500040200020003"/>
                <a:cs typeface="TH Sarabun New" panose="020B0500040200020003"/>
              </a:rPr>
              <a:t>Pre Assessment </a:t>
            </a:r>
            <a:r>
              <a:rPr lang="th-TH" dirty="0">
                <a:latin typeface="TH Sarabun New" panose="020B0500040200020003"/>
                <a:cs typeface="TH Sarabun New" panose="020B0500040200020003"/>
              </a:rPr>
              <a:t>โดยแบ่งออกเป็น 3 รูปแบบ ประกอบด้วย ปรนัย อัตนัย และจับคู่</a:t>
            </a:r>
          </a:p>
        </p:txBody>
      </p:sp>
    </p:spTree>
    <p:extLst>
      <p:ext uri="{BB962C8B-B14F-4D97-AF65-F5344CB8AC3E}">
        <p14:creationId xmlns:p14="http://schemas.microsoft.com/office/powerpoint/2010/main" val="283549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43926-607F-47B6-A2BC-DD9B8B24ABE7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6EFA04-7FFB-446F-A426-2D135D658F35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E39044-A2FF-4DD6-AAA4-4D7EAFA5CC3A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6ECAE2-FCFC-43DB-B5EE-6F2D5B6BCCDF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8B1032-E4E2-4E79-BE8E-AE00E380E213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หน้าจอแบบสอบถามความพึงพอใจ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04127-E181-4733-AFD4-154DB5612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5" y="1610473"/>
            <a:ext cx="10834250" cy="4086000"/>
          </a:xfrm>
          <a:prstGeom prst="roundRect">
            <a:avLst>
              <a:gd name="adj" fmla="val 6403"/>
            </a:avLst>
          </a:prstGeom>
          <a:ln w="28575">
            <a:solidFill>
              <a:srgbClr val="00206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3102B55-D8E2-4F21-969F-AF71D375A283}"/>
              </a:ext>
            </a:extLst>
          </p:cNvPr>
          <p:cNvGrpSpPr/>
          <p:nvPr/>
        </p:nvGrpSpPr>
        <p:grpSpPr>
          <a:xfrm>
            <a:off x="0" y="194675"/>
            <a:ext cx="4773478" cy="775974"/>
            <a:chOff x="0" y="237231"/>
            <a:chExt cx="4200939" cy="775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80DB85-D283-40C8-8FB8-0AB9133F7473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154F06-908E-4BB8-ADE0-D1915E5BEE34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37A561D-9CC3-4334-92C1-5140EBEBA742}"/>
              </a:ext>
            </a:extLst>
          </p:cNvPr>
          <p:cNvSpPr txBox="1"/>
          <p:nvPr/>
        </p:nvSpPr>
        <p:spPr>
          <a:xfrm>
            <a:off x="73069" y="307450"/>
            <a:ext cx="449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หน้าจอ</a:t>
            </a:r>
            <a:r>
              <a:rPr lang="th-TH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แบบทดสอบ</a:t>
            </a:r>
            <a:r>
              <a:rPr lang="en-US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 Pre Assessment </a:t>
            </a:r>
            <a:endParaRPr lang="th-TH" sz="2800" b="1" dirty="0">
              <a:solidFill>
                <a:schemeClr val="bg1"/>
              </a:solidFill>
              <a:latin typeface="TH Sarabun New" panose="020B0500040200020003"/>
              <a:cs typeface="TH Sarabun New" panose="020B0500040200020003"/>
            </a:endParaRPr>
          </a:p>
        </p:txBody>
      </p:sp>
    </p:spTree>
    <p:extLst>
      <p:ext uri="{BB962C8B-B14F-4D97-AF65-F5344CB8AC3E}">
        <p14:creationId xmlns:p14="http://schemas.microsoft.com/office/powerpoint/2010/main" val="907529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D30C8-C0DB-41E4-B449-AD427171F17B}"/>
              </a:ext>
            </a:extLst>
          </p:cNvPr>
          <p:cNvSpPr/>
          <p:nvPr/>
        </p:nvSpPr>
        <p:spPr>
          <a:xfrm>
            <a:off x="0" y="2054862"/>
            <a:ext cx="12192000" cy="2748277"/>
          </a:xfrm>
          <a:prstGeom prst="rect">
            <a:avLst/>
          </a:prstGeom>
          <a:solidFill>
            <a:srgbClr val="002060"/>
          </a:solidFill>
          <a:ln>
            <a:solidFill>
              <a:srgbClr val="81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06E30-E3DB-4176-9DDD-9DEBFF803D71}"/>
              </a:ext>
            </a:extLst>
          </p:cNvPr>
          <p:cNvSpPr txBox="1"/>
          <p:nvPr/>
        </p:nvSpPr>
        <p:spPr>
          <a:xfrm>
            <a:off x="291364" y="2642199"/>
            <a:ext cx="11609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ฟังก์ชันการใช้งานระบบสำหรับผู้ดูแลระบบ 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(ระดับกรม)</a:t>
            </a:r>
            <a:endParaRPr lang="en-US" sz="6000" b="1" dirty="0">
              <a:solidFill>
                <a:schemeClr val="bg1"/>
              </a:solidFill>
              <a:latin typeface="TH Sarabun New" panose="020B0500040200020003"/>
              <a:cs typeface="TH Sarabun New" panose="020B05000402000200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3275F-1E1C-424D-A688-1CC85EC9A502}"/>
              </a:ext>
            </a:extLst>
          </p:cNvPr>
          <p:cNvSpPr/>
          <p:nvPr/>
        </p:nvSpPr>
        <p:spPr>
          <a:xfrm>
            <a:off x="0" y="4660445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433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01B207-BC30-43B2-AD4E-E4DFE4A65B09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5959F4-75E8-4BAB-891D-D5C63505648F}"/>
              </a:ext>
            </a:extLst>
          </p:cNvPr>
          <p:cNvGrpSpPr/>
          <p:nvPr/>
        </p:nvGrpSpPr>
        <p:grpSpPr>
          <a:xfrm>
            <a:off x="320028" y="2496781"/>
            <a:ext cx="5523821" cy="900000"/>
            <a:chOff x="289839" y="1199069"/>
            <a:chExt cx="5523821" cy="900000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DD22AAC4-39BD-4294-B53F-86E91029F89E}"/>
                </a:ext>
              </a:extLst>
            </p:cNvPr>
            <p:cNvSpPr/>
            <p:nvPr/>
          </p:nvSpPr>
          <p:spPr>
            <a:xfrm>
              <a:off x="1182012" y="119906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B7CFFF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เข้าสู่ระบบ (สิทธิ์ผู้ดูแลระบบระดับกรม)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3E457F-C353-48E9-998D-01194AB4C14B}"/>
                </a:ext>
              </a:extLst>
            </p:cNvPr>
            <p:cNvSpPr/>
            <p:nvPr/>
          </p:nvSpPr>
          <p:spPr>
            <a:xfrm>
              <a:off x="289839" y="12402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9F025E-478D-429D-8A51-266C7A59CB1D}"/>
              </a:ext>
            </a:extLst>
          </p:cNvPr>
          <p:cNvGrpSpPr/>
          <p:nvPr/>
        </p:nvGrpSpPr>
        <p:grpSpPr>
          <a:xfrm>
            <a:off x="296612" y="3669712"/>
            <a:ext cx="5548535" cy="900000"/>
            <a:chOff x="289839" y="2310429"/>
            <a:chExt cx="5548535" cy="900000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7E7DDF1B-6068-4423-BCC6-BA39449A82A3}"/>
                </a:ext>
              </a:extLst>
            </p:cNvPr>
            <p:cNvSpPr/>
            <p:nvPr/>
          </p:nvSpPr>
          <p:spPr>
            <a:xfrm>
              <a:off x="1206726" y="231042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รายงานภาพรวม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0C6F46-7C9D-417A-8102-D04D70E80620}"/>
                </a:ext>
              </a:extLst>
            </p:cNvPr>
            <p:cNvSpPr/>
            <p:nvPr/>
          </p:nvSpPr>
          <p:spPr>
            <a:xfrm>
              <a:off x="289839" y="235158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0A7CB1-C9D1-4548-82D8-292C84DC71E3}"/>
              </a:ext>
            </a:extLst>
          </p:cNvPr>
          <p:cNvGrpSpPr/>
          <p:nvPr/>
        </p:nvGrpSpPr>
        <p:grpSpPr>
          <a:xfrm>
            <a:off x="320028" y="4883795"/>
            <a:ext cx="5523821" cy="900000"/>
            <a:chOff x="313255" y="3773210"/>
            <a:chExt cx="5523821" cy="900000"/>
          </a:xfrm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363A162B-1CCD-4B5A-BD14-7FC8CEFD97E6}"/>
                </a:ext>
              </a:extLst>
            </p:cNvPr>
            <p:cNvSpPr/>
            <p:nvPr/>
          </p:nvSpPr>
          <p:spPr>
            <a:xfrm>
              <a:off x="1205428" y="3773210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9C7FF"/>
                </a:gs>
                <a:gs pos="8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รายงานผลการประเมิน (คะแนนเฉลี่ย)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2D96DB-1741-4A93-BB6C-153212AC1BC6}"/>
                </a:ext>
              </a:extLst>
            </p:cNvPr>
            <p:cNvSpPr/>
            <p:nvPr/>
          </p:nvSpPr>
          <p:spPr>
            <a:xfrm>
              <a:off x="313255" y="3814362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5D4E7A-307D-4034-AFAF-F9003F118C63}"/>
              </a:ext>
            </a:extLst>
          </p:cNvPr>
          <p:cNvGrpSpPr/>
          <p:nvPr/>
        </p:nvGrpSpPr>
        <p:grpSpPr>
          <a:xfrm>
            <a:off x="6096000" y="2495202"/>
            <a:ext cx="5523821" cy="900000"/>
            <a:chOff x="289839" y="4523751"/>
            <a:chExt cx="5523821" cy="900000"/>
          </a:xfrm>
        </p:grpSpPr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28FD6EF0-F6A4-4F23-B304-62285BE4B8F7}"/>
                </a:ext>
              </a:extLst>
            </p:cNvPr>
            <p:cNvSpPr/>
            <p:nvPr/>
          </p:nvSpPr>
          <p:spPr>
            <a:xfrm>
              <a:off x="1182012" y="4523751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รายงานผลการประเมิน (ระยะพัฒนาการด้านดิจิทัล)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9CF7BB4-1FEC-4F35-8E89-808CF094F5B7}"/>
                </a:ext>
              </a:extLst>
            </p:cNvPr>
            <p:cNvSpPr/>
            <p:nvPr/>
          </p:nvSpPr>
          <p:spPr>
            <a:xfrm>
              <a:off x="289839" y="4564903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3CB71-8DA3-46AB-AAD9-527B2BA7CA87}"/>
              </a:ext>
            </a:extLst>
          </p:cNvPr>
          <p:cNvGrpSpPr/>
          <p:nvPr/>
        </p:nvGrpSpPr>
        <p:grpSpPr>
          <a:xfrm>
            <a:off x="6163438" y="3729417"/>
            <a:ext cx="5609259" cy="900000"/>
            <a:chOff x="296612" y="5564042"/>
            <a:chExt cx="6325508" cy="900000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0FC24185-C1C4-4C16-8276-B2185FCB6371}"/>
                </a:ext>
              </a:extLst>
            </p:cNvPr>
            <p:cNvSpPr/>
            <p:nvPr/>
          </p:nvSpPr>
          <p:spPr>
            <a:xfrm>
              <a:off x="1182013" y="5564042"/>
              <a:ext cx="5440107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AC7FF"/>
                </a:gs>
                <a:gs pos="75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ส่งออกเป็นไฟล์ 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Excel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61CCCA-7456-4C7A-9DE4-1AB824EB1984}"/>
                </a:ext>
              </a:extLst>
            </p:cNvPr>
            <p:cNvSpPr/>
            <p:nvPr/>
          </p:nvSpPr>
          <p:spPr>
            <a:xfrm>
              <a:off x="296612" y="55908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957998-BB53-4280-B965-5FF458145CE1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03B9E6-FBF2-49A8-9BE7-82414B801526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C87A09-457F-40B2-8A85-899EF537F189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FD5AC7-8C4B-432F-BE70-DC0EA69CA930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สำหรับผู้ดูแลระบบ (ระดับกรม)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342" y="1248032"/>
            <a:ext cx="953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</a:t>
            </a:r>
            <a:r>
              <a:rPr lang="th-TH" b="1" dirty="0">
                <a:latin typeface="TH Sarabun New" panose="020B0500040200020003"/>
                <a:cs typeface="TH Sarabun New" panose="020B0500040200020003"/>
              </a:rPr>
              <a:t>ฟังก์ชันในระบบฐานข้อมูลการประเมินมาตรฐานทักษะด้านดิจิทัลของข้าราชการและบุคลากรภาครัฐ สำหรับผู้ดูแลระบบ (ระดับกรม)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7596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3D19AC-E0CC-4B76-B8B3-F5CF025A6FD5}"/>
              </a:ext>
            </a:extLst>
          </p:cNvPr>
          <p:cNvSpPr txBox="1"/>
          <p:nvPr/>
        </p:nvSpPr>
        <p:spPr>
          <a:xfrm>
            <a:off x="5962650" y="2162512"/>
            <a:ext cx="6057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th-TH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รายงานผู้เข้าการประเมินทักษะด้านดิจิทัลสำหรับข้าราชการและบุคลากรภาครัฐ (</a:t>
            </a:r>
            <a:r>
              <a:rPr lang="en-US" sz="40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Digital Government)</a:t>
            </a:r>
            <a:endParaRPr lang="th-TH" sz="4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3EEB35-3B5D-45DE-8DEB-79744DD6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238"/>
            <a:ext cx="5962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7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5D5032-B9B8-46A5-A7BF-613EF9CB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6" y="459020"/>
            <a:ext cx="11377062" cy="5951405"/>
          </a:xfrm>
          <a:prstGeom prst="rect">
            <a:avLst/>
          </a:prstGeom>
        </p:spPr>
      </p:pic>
      <p:sp>
        <p:nvSpPr>
          <p:cNvPr id="6" name="Google Shape;3525;p36">
            <a:extLst>
              <a:ext uri="{FF2B5EF4-FFF2-40B4-BE49-F238E27FC236}">
                <a16:creationId xmlns:a16="http://schemas.microsoft.com/office/drawing/2014/main" id="{EA1F488E-641F-40B5-8016-0F5E4DA727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-70180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</a:t>
            </a:r>
            <a:r>
              <a:rPr lang="th-TH" sz="2800" b="1" dirty="0" err="1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แดช</a:t>
            </a: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บอร์ด สำหรับผู้ดูแลระบบ</a:t>
            </a:r>
            <a:endParaRPr lang="th-TH"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5B8A0-51EB-4B95-B400-E69019FEF6BD}"/>
              </a:ext>
            </a:extLst>
          </p:cNvPr>
          <p:cNvSpPr txBox="1"/>
          <p:nvPr/>
        </p:nvSpPr>
        <p:spPr>
          <a:xfrm>
            <a:off x="397184" y="6324723"/>
            <a:ext cx="5112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</p:spTree>
    <p:extLst>
      <p:ext uri="{BB962C8B-B14F-4D97-AF65-F5344CB8AC3E}">
        <p14:creationId xmlns:p14="http://schemas.microsoft.com/office/powerpoint/2010/main" val="347417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D30C8-C0DB-41E4-B449-AD427171F17B}"/>
              </a:ext>
            </a:extLst>
          </p:cNvPr>
          <p:cNvSpPr/>
          <p:nvPr/>
        </p:nvSpPr>
        <p:spPr>
          <a:xfrm>
            <a:off x="0" y="2054862"/>
            <a:ext cx="12192000" cy="2748277"/>
          </a:xfrm>
          <a:prstGeom prst="rect">
            <a:avLst/>
          </a:prstGeom>
          <a:solidFill>
            <a:srgbClr val="002060"/>
          </a:solidFill>
          <a:ln>
            <a:solidFill>
              <a:srgbClr val="81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06E30-E3DB-4176-9DDD-9DEBFF803D71}"/>
              </a:ext>
            </a:extLst>
          </p:cNvPr>
          <p:cNvSpPr txBox="1"/>
          <p:nvPr/>
        </p:nvSpPr>
        <p:spPr>
          <a:xfrm>
            <a:off x="523461" y="2921168"/>
            <a:ext cx="11145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>
                <a:schemeClr val="bg1"/>
              </a:buClr>
            </a:pPr>
            <a:r>
              <a:rPr lang="th-TH" sz="60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ภาพรวมระบบ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1D8F4-EF80-4401-9350-711B09A87BBE}"/>
              </a:ext>
            </a:extLst>
          </p:cNvPr>
          <p:cNvSpPr/>
          <p:nvPr/>
        </p:nvSpPr>
        <p:spPr>
          <a:xfrm>
            <a:off x="0" y="4660445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3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ข้อมูลสรุปจำนวนผู้ลงทะเบียน และจำนวนผู้เข้ารับการประเมิน</a:t>
            </a:r>
            <a:endParaRPr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D19AC-E0CC-4B76-B8B3-F5CF025A6FD5}"/>
              </a:ext>
            </a:extLst>
          </p:cNvPr>
          <p:cNvSpPr txBox="1"/>
          <p:nvPr/>
        </p:nvSpPr>
        <p:spPr>
          <a:xfrm>
            <a:off x="4607256" y="1700498"/>
            <a:ext cx="6057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จำนวนผู้ลงทะเบียน </a:t>
            </a:r>
            <a:r>
              <a:rPr lang="th-TH" sz="40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19</a:t>
            </a:r>
            <a:r>
              <a:rPr lang="en-US" sz="4000" b="1" dirty="0">
                <a:solidFill>
                  <a:schemeClr val="accent4"/>
                </a:solidFill>
                <a:latin typeface="TH SarabunPSK" pitchFamily="34" charset="-34"/>
                <a:cs typeface="TH SarabunPSK" pitchFamily="34" charset="-34"/>
              </a:rPr>
              <a:t>9,201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คน</a:t>
            </a: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53CAAC13-368D-4406-A8EC-EE809333CD53}"/>
              </a:ext>
            </a:extLst>
          </p:cNvPr>
          <p:cNvSpPr/>
          <p:nvPr/>
        </p:nvSpPr>
        <p:spPr>
          <a:xfrm>
            <a:off x="231007" y="797739"/>
            <a:ext cx="3919252" cy="3755009"/>
          </a:xfrm>
          <a:prstGeom prst="roundRect">
            <a:avLst>
              <a:gd name="adj" fmla="val 1755"/>
            </a:avLst>
          </a:prstGeom>
          <a:noFill/>
          <a:ln w="12700">
            <a:solidFill>
              <a:srgbClr val="79AAF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349057" y="4649928"/>
            <a:ext cx="456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C681C-A533-4B0C-B360-0A0D2E8627EA}"/>
              </a:ext>
            </a:extLst>
          </p:cNvPr>
          <p:cNvSpPr txBox="1"/>
          <p:nvPr/>
        </p:nvSpPr>
        <p:spPr>
          <a:xfrm>
            <a:off x="4588735" y="2408384"/>
            <a:ext cx="63327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จำนวนผู้เข้ารับการประเมิน 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183,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991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คน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9F0FA-57EA-49FA-AEB4-853E15DC4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53" y="877146"/>
            <a:ext cx="3783759" cy="36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ข้อมูลสรุปจำนวนผู้ลงทะเบียน และจำนวนผู้เข้ารับการประเมิน ตามหน่วยงาน</a:t>
            </a:r>
            <a:endParaRPr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D19AC-E0CC-4B76-B8B3-F5CF025A6FD5}"/>
              </a:ext>
            </a:extLst>
          </p:cNvPr>
          <p:cNvSpPr txBox="1"/>
          <p:nvPr/>
        </p:nvSpPr>
        <p:spPr>
          <a:xfrm>
            <a:off x="5646784" y="1325113"/>
            <a:ext cx="6057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จำนวนหน่วยงานทั้งหมด 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430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หน่วยงาน</a:t>
            </a:r>
          </a:p>
        </p:txBody>
      </p:sp>
      <p:sp>
        <p:nvSpPr>
          <p:cNvPr id="9" name="Rectangle: Rounded Corners 40">
            <a:extLst>
              <a:ext uri="{FF2B5EF4-FFF2-40B4-BE49-F238E27FC236}">
                <a16:creationId xmlns:a16="http://schemas.microsoft.com/office/drawing/2014/main" id="{53CAAC13-368D-4406-A8EC-EE809333CD53}"/>
              </a:ext>
            </a:extLst>
          </p:cNvPr>
          <p:cNvSpPr/>
          <p:nvPr/>
        </p:nvSpPr>
        <p:spPr>
          <a:xfrm>
            <a:off x="231007" y="797739"/>
            <a:ext cx="3919252" cy="3755009"/>
          </a:xfrm>
          <a:prstGeom prst="roundRect">
            <a:avLst>
              <a:gd name="adj" fmla="val 1755"/>
            </a:avLst>
          </a:prstGeom>
          <a:noFill/>
          <a:ln w="12700">
            <a:solidFill>
              <a:srgbClr val="79AAF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349057" y="4649928"/>
            <a:ext cx="45688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C681C-A533-4B0C-B360-0A0D2E8627EA}"/>
              </a:ext>
            </a:extLst>
          </p:cNvPr>
          <p:cNvSpPr txBox="1"/>
          <p:nvPr/>
        </p:nvSpPr>
        <p:spPr>
          <a:xfrm>
            <a:off x="4094771" y="2040309"/>
            <a:ext cx="7810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จำนวนหน่วยงานที่เข้ารับการประเมิน 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355 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หน่วยงาน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FC280-2DE7-4A55-803A-6568DC90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7" y="838067"/>
            <a:ext cx="3987820" cy="37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05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ข้อมูลสรุปคะแนนเฉลี่ยนผลการประเมินจำแนกตามกลุ่มผู้ปฏิบัติงาน</a:t>
            </a:r>
            <a:endParaRPr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151271" y="6358628"/>
            <a:ext cx="559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B1949-A871-4229-8D03-01E1DAA5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82519"/>
            <a:ext cx="10915048" cy="53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5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รายงานผลการตอบแบบสอบถาม</a:t>
            </a:r>
            <a:endParaRPr lang="th-TH"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75C08-1B7C-4260-8E17-D22EEA83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0" y="1003610"/>
            <a:ext cx="11867967" cy="518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23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กราฟแสดงผลการประเมินคะแนนเฉลี่ย จำแนกตามสังกัด/กระทรวง</a:t>
            </a:r>
            <a:endParaRPr lang="th-TH"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6F668-5AC4-48F5-AC36-C54BF979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" y="1711712"/>
            <a:ext cx="12178613" cy="34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2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211A14-2DD7-4DB1-8A94-1282E54FA911}"/>
              </a:ext>
            </a:extLst>
          </p:cNvPr>
          <p:cNvSpPr/>
          <p:nvPr/>
        </p:nvSpPr>
        <p:spPr>
          <a:xfrm>
            <a:off x="1081785" y="356612"/>
            <a:ext cx="10325912" cy="6023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รายงานผลการประเมินคะแนนเฉลี่ย จำแนกตามสังกัด/กระทรวง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5F5F9-E174-4EF0-B5BB-B55B93EA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4" y="1272531"/>
            <a:ext cx="11425370" cy="444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4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412A7-1EBE-4035-9FD6-31E82ACA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6" y="1108840"/>
            <a:ext cx="11725242" cy="470094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0C8650-AE96-46D4-A122-39CB37361F7F}"/>
              </a:ext>
            </a:extLst>
          </p:cNvPr>
          <p:cNvSpPr/>
          <p:nvPr/>
        </p:nvSpPr>
        <p:spPr>
          <a:xfrm>
            <a:off x="1929161" y="367761"/>
            <a:ext cx="8584518" cy="412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รายงานระดับทักษะด้านดิจิทัลของบุคลากรในภาพรวม จำแนกตามสังกัด/กระทรวง</a:t>
            </a:r>
          </a:p>
        </p:txBody>
      </p:sp>
    </p:spTree>
    <p:extLst>
      <p:ext uri="{BB962C8B-B14F-4D97-AF65-F5344CB8AC3E}">
        <p14:creationId xmlns:p14="http://schemas.microsoft.com/office/powerpoint/2010/main" val="86524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4C8344-2D71-4FC4-9D39-A963E53817EA}"/>
              </a:ext>
            </a:extLst>
          </p:cNvPr>
          <p:cNvSpPr/>
          <p:nvPr/>
        </p:nvSpPr>
        <p:spPr>
          <a:xfrm>
            <a:off x="2542594" y="367763"/>
            <a:ext cx="7962072" cy="372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รายงานภาพรวมผลการประเมินทักษะด้านดิจิทัลด้วยตนเอง (</a:t>
            </a:r>
            <a:r>
              <a:rPr lang="en-US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Self-assessment</a:t>
            </a:r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0A3FE-C5BD-4A7A-BBD6-7588C85B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8" y="1194027"/>
            <a:ext cx="11953483" cy="47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FC9AC3-7A64-441C-9907-776E5DF88832}"/>
              </a:ext>
            </a:extLst>
          </p:cNvPr>
          <p:cNvSpPr/>
          <p:nvPr/>
        </p:nvSpPr>
        <p:spPr>
          <a:xfrm>
            <a:off x="2114964" y="517989"/>
            <a:ext cx="7962072" cy="372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รายงานสรุปผลการประเมินตนเอง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1233A-D84D-46EB-9B9A-6FA8F9B7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6" y="1424289"/>
            <a:ext cx="11920047" cy="40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68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616" y="0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ข้อมูลผลการประเมินตามจำแนกตามระยะพัฒนาการด้านดิจิทัล</a:t>
            </a:r>
            <a:endParaRPr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151271" y="6358628"/>
            <a:ext cx="5776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20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F0A08-5115-4B27-9A7F-367D8B450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" y="511830"/>
            <a:ext cx="9931227" cy="584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3C4AAA89-03F5-4518-A475-2AC55DC0108A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67B9D7-71D6-4146-83BF-19DACD1D33EF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29219E3-A911-43B9-AEDB-75F09CDD86F7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FA8EB0E-C330-4834-AF89-01B3BE1782FC}"/>
              </a:ext>
            </a:extLst>
          </p:cNvPr>
          <p:cNvSpPr txBox="1"/>
          <p:nvPr/>
        </p:nvSpPr>
        <p:spPr>
          <a:xfrm>
            <a:off x="124239" y="257297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ภาพรวมระบบ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D269A2-C553-436A-9D1A-B00D035EF13C}"/>
              </a:ext>
            </a:extLst>
          </p:cNvPr>
          <p:cNvGrpSpPr/>
          <p:nvPr/>
        </p:nvGrpSpPr>
        <p:grpSpPr>
          <a:xfrm>
            <a:off x="6096000" y="1078229"/>
            <a:ext cx="2700867" cy="2021596"/>
            <a:chOff x="2923520" y="1449716"/>
            <a:chExt cx="2700867" cy="20215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944F4A-3714-4017-B7A7-A9E9434E869A}"/>
                </a:ext>
              </a:extLst>
            </p:cNvPr>
            <p:cNvGrpSpPr/>
            <p:nvPr/>
          </p:nvGrpSpPr>
          <p:grpSpPr>
            <a:xfrm>
              <a:off x="3196891" y="1449716"/>
              <a:ext cx="2078900" cy="1297328"/>
              <a:chOff x="724623" y="1445872"/>
              <a:chExt cx="2864981" cy="178787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A60899D-5424-4348-BA00-538B9DAB5756}"/>
                  </a:ext>
                </a:extLst>
              </p:cNvPr>
              <p:cNvGrpSpPr/>
              <p:nvPr/>
            </p:nvGrpSpPr>
            <p:grpSpPr>
              <a:xfrm>
                <a:off x="724623" y="1445872"/>
                <a:ext cx="2864981" cy="1787878"/>
                <a:chOff x="3667773" y="4577824"/>
                <a:chExt cx="1348495" cy="1064969"/>
              </a:xfrm>
            </p:grpSpPr>
            <p:sp>
              <p:nvSpPr>
                <p:cNvPr id="84" name="Flowchart: Manual Operation 83">
                  <a:extLst>
                    <a:ext uri="{FF2B5EF4-FFF2-40B4-BE49-F238E27FC236}">
                      <a16:creationId xmlns:a16="http://schemas.microsoft.com/office/drawing/2014/main" id="{D92396B3-0486-4257-ACD5-98322BF93586}"/>
                    </a:ext>
                  </a:extLst>
                </p:cNvPr>
                <p:cNvSpPr/>
                <p:nvPr/>
              </p:nvSpPr>
              <p:spPr>
                <a:xfrm flipV="1">
                  <a:off x="4023680" y="5469915"/>
                  <a:ext cx="685478" cy="172878"/>
                </a:xfrm>
                <a:prstGeom prst="flowChartManualOperation">
                  <a:avLst/>
                </a:prstGeom>
                <a:solidFill>
                  <a:srgbClr val="002060"/>
                </a:solidFill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D6A6DDCC-0C74-400D-AEE7-9C414EA0D013}"/>
                    </a:ext>
                  </a:extLst>
                </p:cNvPr>
                <p:cNvGrpSpPr/>
                <p:nvPr/>
              </p:nvGrpSpPr>
              <p:grpSpPr>
                <a:xfrm>
                  <a:off x="3667773" y="4577824"/>
                  <a:ext cx="1348495" cy="987611"/>
                  <a:chOff x="3249757" y="2733862"/>
                  <a:chExt cx="3125189" cy="2133099"/>
                </a:xfrm>
              </p:grpSpPr>
              <p:sp>
                <p:nvSpPr>
                  <p:cNvPr id="86" name="Rectangle: Rounded Corners 85">
                    <a:extLst>
                      <a:ext uri="{FF2B5EF4-FFF2-40B4-BE49-F238E27FC236}">
                        <a16:creationId xmlns:a16="http://schemas.microsoft.com/office/drawing/2014/main" id="{54737E1E-893E-4D16-9BC9-69D77845AF10}"/>
                      </a:ext>
                    </a:extLst>
                  </p:cNvPr>
                  <p:cNvSpPr/>
                  <p:nvPr/>
                </p:nvSpPr>
                <p:spPr>
                  <a:xfrm>
                    <a:off x="3249757" y="2733862"/>
                    <a:ext cx="3125189" cy="2117533"/>
                  </a:xfrm>
                  <a:prstGeom prst="roundRect">
                    <a:avLst/>
                  </a:prstGeom>
                  <a:solidFill>
                    <a:srgbClr val="002060"/>
                  </a:solidFill>
                  <a:ln w="381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5C11BC8B-2F47-4DF2-9F5A-42D508BA510A}"/>
                      </a:ext>
                    </a:extLst>
                  </p:cNvPr>
                  <p:cNvSpPr/>
                  <p:nvPr/>
                </p:nvSpPr>
                <p:spPr>
                  <a:xfrm>
                    <a:off x="3306299" y="2784035"/>
                    <a:ext cx="3001604" cy="1950734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5CA87AA3-BF64-49CF-A271-E09395A44662}"/>
                      </a:ext>
                    </a:extLst>
                  </p:cNvPr>
                  <p:cNvSpPr/>
                  <p:nvPr/>
                </p:nvSpPr>
                <p:spPr>
                  <a:xfrm>
                    <a:off x="4749508" y="4758962"/>
                    <a:ext cx="108000" cy="10799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698F8BE-40AF-4591-9B7D-EFBBC4A87510}"/>
                  </a:ext>
                </a:extLst>
              </p:cNvPr>
              <p:cNvGrpSpPr/>
              <p:nvPr/>
            </p:nvGrpSpPr>
            <p:grpSpPr>
              <a:xfrm>
                <a:off x="1394056" y="1705873"/>
                <a:ext cx="1499379" cy="1132364"/>
                <a:chOff x="9063067" y="2138967"/>
                <a:chExt cx="1702859" cy="1286036"/>
              </a:xfrm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2CCAF8DA-F3FD-4691-A992-98201B09997B}"/>
                    </a:ext>
                  </a:extLst>
                </p:cNvPr>
                <p:cNvSpPr/>
                <p:nvPr/>
              </p:nvSpPr>
              <p:spPr>
                <a:xfrm>
                  <a:off x="9755641" y="2237072"/>
                  <a:ext cx="846137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73552073-31B4-4EFA-BC0B-142AF743B9F2}"/>
                    </a:ext>
                  </a:extLst>
                </p:cNvPr>
                <p:cNvSpPr/>
                <p:nvPr/>
              </p:nvSpPr>
              <p:spPr>
                <a:xfrm>
                  <a:off x="9755640" y="2363875"/>
                  <a:ext cx="1010285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CDAFF99-1444-4F09-8A47-AB673E2C8C1B}"/>
                    </a:ext>
                  </a:extLst>
                </p:cNvPr>
                <p:cNvSpPr/>
                <p:nvPr/>
              </p:nvSpPr>
              <p:spPr>
                <a:xfrm>
                  <a:off x="9757434" y="2713808"/>
                  <a:ext cx="846137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732867A-4B35-445B-B12B-1BEBA2B29D22}"/>
                    </a:ext>
                  </a:extLst>
                </p:cNvPr>
                <p:cNvSpPr/>
                <p:nvPr/>
              </p:nvSpPr>
              <p:spPr>
                <a:xfrm>
                  <a:off x="9755641" y="2858936"/>
                  <a:ext cx="1010285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C94A233F-5E9B-4DD6-86FC-51528876F702}"/>
                    </a:ext>
                  </a:extLst>
                </p:cNvPr>
                <p:cNvSpPr/>
                <p:nvPr/>
              </p:nvSpPr>
              <p:spPr>
                <a:xfrm>
                  <a:off x="9757434" y="3176002"/>
                  <a:ext cx="846137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24E1AD39-408D-4F7D-B74D-8CB9F4CDBDC6}"/>
                    </a:ext>
                  </a:extLst>
                </p:cNvPr>
                <p:cNvSpPr/>
                <p:nvPr/>
              </p:nvSpPr>
              <p:spPr>
                <a:xfrm>
                  <a:off x="9755641" y="3296510"/>
                  <a:ext cx="1010285" cy="76346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BAAC17BD-CD5A-4E1B-A746-C1E848A21CA1}"/>
                    </a:ext>
                  </a:extLst>
                </p:cNvPr>
                <p:cNvSpPr/>
                <p:nvPr/>
              </p:nvSpPr>
              <p:spPr>
                <a:xfrm>
                  <a:off x="9063067" y="2138967"/>
                  <a:ext cx="364066" cy="37253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E8F0610-C952-4EEA-ABA1-5E1A8B72B3A5}"/>
                    </a:ext>
                  </a:extLst>
                </p:cNvPr>
                <p:cNvSpPr/>
                <p:nvPr/>
              </p:nvSpPr>
              <p:spPr>
                <a:xfrm>
                  <a:off x="9093493" y="2170101"/>
                  <a:ext cx="303211" cy="31026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46CC2C7C-4013-4B15-85F0-51A07DF1D26B}"/>
                    </a:ext>
                  </a:extLst>
                </p:cNvPr>
                <p:cNvSpPr/>
                <p:nvPr/>
              </p:nvSpPr>
              <p:spPr>
                <a:xfrm>
                  <a:off x="9063067" y="2605870"/>
                  <a:ext cx="364066" cy="37253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13738DB-7C95-45C6-BEAA-6CD88A2FDD4F}"/>
                    </a:ext>
                  </a:extLst>
                </p:cNvPr>
                <p:cNvSpPr/>
                <p:nvPr/>
              </p:nvSpPr>
              <p:spPr>
                <a:xfrm>
                  <a:off x="9093494" y="2637004"/>
                  <a:ext cx="303211" cy="31026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05D34D2-FB84-4E0B-8FE3-D7EBAA77FB2F}"/>
                    </a:ext>
                  </a:extLst>
                </p:cNvPr>
                <p:cNvSpPr/>
                <p:nvPr/>
              </p:nvSpPr>
              <p:spPr>
                <a:xfrm>
                  <a:off x="9063067" y="3052470"/>
                  <a:ext cx="364066" cy="37253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C74F8BD9-67BA-4E2A-A6FB-F97574B46E71}"/>
                    </a:ext>
                  </a:extLst>
                </p:cNvPr>
                <p:cNvSpPr/>
                <p:nvPr/>
              </p:nvSpPr>
              <p:spPr>
                <a:xfrm>
                  <a:off x="9093493" y="3083604"/>
                  <a:ext cx="303211" cy="310263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658575-FD63-4148-8567-E5EE87EF1D22}"/>
                </a:ext>
              </a:extLst>
            </p:cNvPr>
            <p:cNvSpPr txBox="1"/>
            <p:nvPr/>
          </p:nvSpPr>
          <p:spPr>
            <a:xfrm>
              <a:off x="2923520" y="2948092"/>
              <a:ext cx="2700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ประเมินตนเองออนไลน์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7E9F9E6-6FAE-4BD7-B6D1-71BF714D3B25}"/>
              </a:ext>
            </a:extLst>
          </p:cNvPr>
          <p:cNvGrpSpPr/>
          <p:nvPr/>
        </p:nvGrpSpPr>
        <p:grpSpPr>
          <a:xfrm>
            <a:off x="9111630" y="1034283"/>
            <a:ext cx="2700867" cy="2030759"/>
            <a:chOff x="5939150" y="1405770"/>
            <a:chExt cx="2700867" cy="203075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345C10B-BCEA-4DBB-8402-B013883F986C}"/>
                </a:ext>
              </a:extLst>
            </p:cNvPr>
            <p:cNvGrpSpPr/>
            <p:nvPr/>
          </p:nvGrpSpPr>
          <p:grpSpPr>
            <a:xfrm>
              <a:off x="6212521" y="1405770"/>
              <a:ext cx="2078900" cy="1297328"/>
              <a:chOff x="3667773" y="4577824"/>
              <a:chExt cx="1348495" cy="1064969"/>
            </a:xfrm>
          </p:grpSpPr>
          <p:sp>
            <p:nvSpPr>
              <p:cNvPr id="172" name="Flowchart: Manual Operation 171">
                <a:extLst>
                  <a:ext uri="{FF2B5EF4-FFF2-40B4-BE49-F238E27FC236}">
                    <a16:creationId xmlns:a16="http://schemas.microsoft.com/office/drawing/2014/main" id="{ABF9E747-A377-4AEE-9999-C7A00392A6A9}"/>
                  </a:ext>
                </a:extLst>
              </p:cNvPr>
              <p:cNvSpPr/>
              <p:nvPr/>
            </p:nvSpPr>
            <p:spPr>
              <a:xfrm flipV="1">
                <a:off x="4023680" y="5469915"/>
                <a:ext cx="685478" cy="172878"/>
              </a:xfrm>
              <a:prstGeom prst="flowChartManualOperation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77CAC5B-BEB4-4D53-A8EC-B0580BF21C2B}"/>
                  </a:ext>
                </a:extLst>
              </p:cNvPr>
              <p:cNvGrpSpPr/>
              <p:nvPr/>
            </p:nvGrpSpPr>
            <p:grpSpPr>
              <a:xfrm>
                <a:off x="3667773" y="4577824"/>
                <a:ext cx="1348495" cy="987611"/>
                <a:chOff x="3249757" y="2733862"/>
                <a:chExt cx="3125189" cy="2133099"/>
              </a:xfrm>
            </p:grpSpPr>
            <p:sp>
              <p:nvSpPr>
                <p:cNvPr id="174" name="Rectangle: Rounded Corners 173">
                  <a:extLst>
                    <a:ext uri="{FF2B5EF4-FFF2-40B4-BE49-F238E27FC236}">
                      <a16:creationId xmlns:a16="http://schemas.microsoft.com/office/drawing/2014/main" id="{9D414C24-15A7-4B68-9DF8-D220C294D142}"/>
                    </a:ext>
                  </a:extLst>
                </p:cNvPr>
                <p:cNvSpPr/>
                <p:nvPr/>
              </p:nvSpPr>
              <p:spPr>
                <a:xfrm>
                  <a:off x="3249757" y="2733862"/>
                  <a:ext cx="3125189" cy="2117533"/>
                </a:xfrm>
                <a:prstGeom prst="roundRect">
                  <a:avLst/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75" name="Rectangle: Rounded Corners 174">
                  <a:extLst>
                    <a:ext uri="{FF2B5EF4-FFF2-40B4-BE49-F238E27FC236}">
                      <a16:creationId xmlns:a16="http://schemas.microsoft.com/office/drawing/2014/main" id="{069582F4-4704-4059-9735-FECBBF82363A}"/>
                    </a:ext>
                  </a:extLst>
                </p:cNvPr>
                <p:cNvSpPr/>
                <p:nvPr/>
              </p:nvSpPr>
              <p:spPr>
                <a:xfrm>
                  <a:off x="3287638" y="2784034"/>
                  <a:ext cx="3020264" cy="195073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F9DE8178-9ED9-458F-BC00-7BB0E805743D}"/>
                    </a:ext>
                  </a:extLst>
                </p:cNvPr>
                <p:cNvSpPr/>
                <p:nvPr/>
              </p:nvSpPr>
              <p:spPr>
                <a:xfrm>
                  <a:off x="4749508" y="4758962"/>
                  <a:ext cx="108000" cy="107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aphicFrame>
          <p:nvGraphicFramePr>
            <p:cNvPr id="182" name="Chart 181">
              <a:extLst>
                <a:ext uri="{FF2B5EF4-FFF2-40B4-BE49-F238E27FC236}">
                  <a16:creationId xmlns:a16="http://schemas.microsoft.com/office/drawing/2014/main" id="{F74947B0-EAC2-47DB-BB10-7566B9C663A3}"/>
                </a:ext>
              </a:extLst>
            </p:cNvPr>
            <p:cNvGraphicFramePr/>
            <p:nvPr/>
          </p:nvGraphicFramePr>
          <p:xfrm>
            <a:off x="6552942" y="1618582"/>
            <a:ext cx="1314450" cy="758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2A897F9-E99D-49E7-80A0-1880F2D2C019}"/>
                </a:ext>
              </a:extLst>
            </p:cNvPr>
            <p:cNvSpPr txBox="1"/>
            <p:nvPr/>
          </p:nvSpPr>
          <p:spPr>
            <a:xfrm>
              <a:off x="5939150" y="2913309"/>
              <a:ext cx="2700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ดูผลการประเมิน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D997AB-D67A-4C0B-A297-ADE7749986B2}"/>
              </a:ext>
            </a:extLst>
          </p:cNvPr>
          <p:cNvGrpSpPr/>
          <p:nvPr/>
        </p:nvGrpSpPr>
        <p:grpSpPr>
          <a:xfrm>
            <a:off x="9155018" y="3918881"/>
            <a:ext cx="2700867" cy="2030759"/>
            <a:chOff x="8954780" y="1405770"/>
            <a:chExt cx="2700867" cy="2030759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0174AF3C-6D64-4882-B788-0FC9674C07B8}"/>
                </a:ext>
              </a:extLst>
            </p:cNvPr>
            <p:cNvGrpSpPr/>
            <p:nvPr/>
          </p:nvGrpSpPr>
          <p:grpSpPr>
            <a:xfrm>
              <a:off x="9228151" y="1405770"/>
              <a:ext cx="2078900" cy="1297328"/>
              <a:chOff x="3667773" y="4577824"/>
              <a:chExt cx="1348495" cy="1064969"/>
            </a:xfrm>
          </p:grpSpPr>
          <p:sp>
            <p:nvSpPr>
              <p:cNvPr id="188" name="Flowchart: Manual Operation 187">
                <a:extLst>
                  <a:ext uri="{FF2B5EF4-FFF2-40B4-BE49-F238E27FC236}">
                    <a16:creationId xmlns:a16="http://schemas.microsoft.com/office/drawing/2014/main" id="{F25EEE81-AD6D-4BCB-839B-0A2131E719B9}"/>
                  </a:ext>
                </a:extLst>
              </p:cNvPr>
              <p:cNvSpPr/>
              <p:nvPr/>
            </p:nvSpPr>
            <p:spPr>
              <a:xfrm flipV="1">
                <a:off x="4023680" y="5469915"/>
                <a:ext cx="685478" cy="172878"/>
              </a:xfrm>
              <a:prstGeom prst="flowChartManualOperation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781DDAAA-420A-4BBC-A1A2-6C80F1E2C46D}"/>
                  </a:ext>
                </a:extLst>
              </p:cNvPr>
              <p:cNvGrpSpPr/>
              <p:nvPr/>
            </p:nvGrpSpPr>
            <p:grpSpPr>
              <a:xfrm>
                <a:off x="3667773" y="4577824"/>
                <a:ext cx="1348495" cy="987611"/>
                <a:chOff x="3249757" y="2733862"/>
                <a:chExt cx="3125189" cy="2133099"/>
              </a:xfrm>
            </p:grpSpPr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F2F4F84D-CF15-4245-976A-329AD0BC0904}"/>
                    </a:ext>
                  </a:extLst>
                </p:cNvPr>
                <p:cNvSpPr/>
                <p:nvPr/>
              </p:nvSpPr>
              <p:spPr>
                <a:xfrm>
                  <a:off x="3249757" y="2733862"/>
                  <a:ext cx="3125189" cy="2117533"/>
                </a:xfrm>
                <a:prstGeom prst="roundRect">
                  <a:avLst/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36D3CFD5-5A77-44F9-B527-4B7B579FCA51}"/>
                    </a:ext>
                  </a:extLst>
                </p:cNvPr>
                <p:cNvSpPr/>
                <p:nvPr/>
              </p:nvSpPr>
              <p:spPr>
                <a:xfrm>
                  <a:off x="3287638" y="2784034"/>
                  <a:ext cx="3020264" cy="195073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47E5A09D-7745-4356-8B00-0844241787BE}"/>
                    </a:ext>
                  </a:extLst>
                </p:cNvPr>
                <p:cNvSpPr/>
                <p:nvPr/>
              </p:nvSpPr>
              <p:spPr>
                <a:xfrm>
                  <a:off x="4749508" y="4758962"/>
                  <a:ext cx="108000" cy="107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0E059F6B-6CD7-4753-BF1A-BDD1712CF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67" y="1508522"/>
              <a:ext cx="970334" cy="970334"/>
            </a:xfrm>
            <a:prstGeom prst="rect">
              <a:avLst/>
            </a:prstGeom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054568E-252C-4E01-8870-87E91C096262}"/>
                </a:ext>
              </a:extLst>
            </p:cNvPr>
            <p:cNvSpPr txBox="1"/>
            <p:nvPr/>
          </p:nvSpPr>
          <p:spPr>
            <a:xfrm>
              <a:off x="8954780" y="2913309"/>
              <a:ext cx="2700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จัดหลักสูตรที่เหมาะสม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7AD2F3-73AC-4DFB-A913-081D5EEB5606}"/>
              </a:ext>
            </a:extLst>
          </p:cNvPr>
          <p:cNvGrpSpPr/>
          <p:nvPr/>
        </p:nvGrpSpPr>
        <p:grpSpPr>
          <a:xfrm>
            <a:off x="6332916" y="3842027"/>
            <a:ext cx="2397079" cy="2327170"/>
            <a:chOff x="9106673" y="4174277"/>
            <a:chExt cx="2397079" cy="232717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5102490-5AB3-4406-B33C-AD03D9F3A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4640" y="4174277"/>
              <a:ext cx="1722313" cy="1722313"/>
            </a:xfrm>
            <a:prstGeom prst="rect">
              <a:avLst/>
            </a:prstGeom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41C8F9D9-CC2A-442C-A775-C14CF7EDE7F6}"/>
                </a:ext>
              </a:extLst>
            </p:cNvPr>
            <p:cNvSpPr txBox="1"/>
            <p:nvPr/>
          </p:nvSpPr>
          <p:spPr>
            <a:xfrm>
              <a:off x="9106673" y="5978227"/>
              <a:ext cx="2397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ฝึกอบรมตามหลักสูตร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81E986-0C47-41DD-9B3F-679123B19822}"/>
              </a:ext>
            </a:extLst>
          </p:cNvPr>
          <p:cNvGrpSpPr/>
          <p:nvPr/>
        </p:nvGrpSpPr>
        <p:grpSpPr>
          <a:xfrm>
            <a:off x="2836886" y="3918881"/>
            <a:ext cx="3436934" cy="2358600"/>
            <a:chOff x="5608728" y="4242103"/>
            <a:chExt cx="3436934" cy="23586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9EB7BD9D-39D2-4E43-9820-5EE1D10BCC65}"/>
                </a:ext>
              </a:extLst>
            </p:cNvPr>
            <p:cNvGrpSpPr/>
            <p:nvPr/>
          </p:nvGrpSpPr>
          <p:grpSpPr>
            <a:xfrm>
              <a:off x="6250133" y="4242103"/>
              <a:ext cx="2078900" cy="1297328"/>
              <a:chOff x="3667773" y="4577824"/>
              <a:chExt cx="1348495" cy="1064969"/>
            </a:xfrm>
          </p:grpSpPr>
          <p:sp>
            <p:nvSpPr>
              <p:cNvPr id="204" name="Flowchart: Manual Operation 203">
                <a:extLst>
                  <a:ext uri="{FF2B5EF4-FFF2-40B4-BE49-F238E27FC236}">
                    <a16:creationId xmlns:a16="http://schemas.microsoft.com/office/drawing/2014/main" id="{8A2ED858-BF2B-44FA-A6F3-BD98C5C05006}"/>
                  </a:ext>
                </a:extLst>
              </p:cNvPr>
              <p:cNvSpPr/>
              <p:nvPr/>
            </p:nvSpPr>
            <p:spPr>
              <a:xfrm flipV="1">
                <a:off x="4023680" y="5469915"/>
                <a:ext cx="685478" cy="172878"/>
              </a:xfrm>
              <a:prstGeom prst="flowChartManualOperation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D2F6215F-E9D4-4E2A-A5E0-5C05341832F9}"/>
                  </a:ext>
                </a:extLst>
              </p:cNvPr>
              <p:cNvGrpSpPr/>
              <p:nvPr/>
            </p:nvGrpSpPr>
            <p:grpSpPr>
              <a:xfrm>
                <a:off x="3667773" y="4577824"/>
                <a:ext cx="1348495" cy="987611"/>
                <a:chOff x="3249757" y="2733862"/>
                <a:chExt cx="3125189" cy="2133099"/>
              </a:xfrm>
            </p:grpSpPr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8E93C8C5-7388-430B-8860-27B4AB234493}"/>
                    </a:ext>
                  </a:extLst>
                </p:cNvPr>
                <p:cNvSpPr/>
                <p:nvPr/>
              </p:nvSpPr>
              <p:spPr>
                <a:xfrm>
                  <a:off x="3249757" y="2733862"/>
                  <a:ext cx="3125189" cy="2117533"/>
                </a:xfrm>
                <a:prstGeom prst="roundRect">
                  <a:avLst/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2CCCD595-54D3-4499-97FE-FC9895705F45}"/>
                    </a:ext>
                  </a:extLst>
                </p:cNvPr>
                <p:cNvSpPr/>
                <p:nvPr/>
              </p:nvSpPr>
              <p:spPr>
                <a:xfrm>
                  <a:off x="3287638" y="2784034"/>
                  <a:ext cx="3020264" cy="195073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2B18162-ECA4-40B9-8EE6-7BBD59FA5735}"/>
                    </a:ext>
                  </a:extLst>
                </p:cNvPr>
                <p:cNvSpPr/>
                <p:nvPr/>
              </p:nvSpPr>
              <p:spPr>
                <a:xfrm>
                  <a:off x="4749508" y="4758962"/>
                  <a:ext cx="108000" cy="107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666E5750-647F-4562-8DA4-C4269251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112" y="4361879"/>
              <a:ext cx="928167" cy="928167"/>
            </a:xfrm>
            <a:prstGeom prst="rect">
              <a:avLst/>
            </a:prstGeom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26FBAC2-3BF3-49AF-86D4-723B76CF9AF5}"/>
                </a:ext>
              </a:extLst>
            </p:cNvPr>
            <p:cNvSpPr txBox="1"/>
            <p:nvPr/>
          </p:nvSpPr>
          <p:spPr>
            <a:xfrm>
              <a:off x="5608728" y="5646596"/>
              <a:ext cx="3436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ทำแบบทดสอบ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Pre-Assessment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DB4D957-B4F9-4B30-9291-9487C8841182}"/>
              </a:ext>
            </a:extLst>
          </p:cNvPr>
          <p:cNvGrpSpPr/>
          <p:nvPr/>
        </p:nvGrpSpPr>
        <p:grpSpPr>
          <a:xfrm>
            <a:off x="556308" y="3918881"/>
            <a:ext cx="2233974" cy="2358600"/>
            <a:chOff x="3156966" y="4242103"/>
            <a:chExt cx="2233974" cy="23586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483E616-629B-4F8F-ADC9-4FBAD516D747}"/>
                </a:ext>
              </a:extLst>
            </p:cNvPr>
            <p:cNvGrpSpPr/>
            <p:nvPr/>
          </p:nvGrpSpPr>
          <p:grpSpPr>
            <a:xfrm>
              <a:off x="3234503" y="4242103"/>
              <a:ext cx="2078900" cy="1297328"/>
              <a:chOff x="3667773" y="4577824"/>
              <a:chExt cx="1348495" cy="1064969"/>
            </a:xfrm>
          </p:grpSpPr>
          <p:sp>
            <p:nvSpPr>
              <p:cNvPr id="213" name="Flowchart: Manual Operation 212">
                <a:extLst>
                  <a:ext uri="{FF2B5EF4-FFF2-40B4-BE49-F238E27FC236}">
                    <a16:creationId xmlns:a16="http://schemas.microsoft.com/office/drawing/2014/main" id="{DC05BFC4-C8F8-462A-A6E5-6BBB78C81892}"/>
                  </a:ext>
                </a:extLst>
              </p:cNvPr>
              <p:cNvSpPr/>
              <p:nvPr/>
            </p:nvSpPr>
            <p:spPr>
              <a:xfrm flipV="1">
                <a:off x="4023680" y="5469915"/>
                <a:ext cx="685478" cy="172878"/>
              </a:xfrm>
              <a:prstGeom prst="flowChartManualOperation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2AF43C0-894D-40F3-AEAA-4E36AA46F8BC}"/>
                  </a:ext>
                </a:extLst>
              </p:cNvPr>
              <p:cNvGrpSpPr/>
              <p:nvPr/>
            </p:nvGrpSpPr>
            <p:grpSpPr>
              <a:xfrm>
                <a:off x="3667773" y="4577824"/>
                <a:ext cx="1348495" cy="987611"/>
                <a:chOff x="3249757" y="2733862"/>
                <a:chExt cx="3125189" cy="2133099"/>
              </a:xfrm>
            </p:grpSpPr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0E44B21C-938F-48D5-AA33-0B33AFFCC01C}"/>
                    </a:ext>
                  </a:extLst>
                </p:cNvPr>
                <p:cNvSpPr/>
                <p:nvPr/>
              </p:nvSpPr>
              <p:spPr>
                <a:xfrm>
                  <a:off x="3249757" y="2733862"/>
                  <a:ext cx="3125189" cy="2117533"/>
                </a:xfrm>
                <a:prstGeom prst="roundRect">
                  <a:avLst/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869653DB-16AB-46EA-AF07-535389E7437F}"/>
                    </a:ext>
                  </a:extLst>
                </p:cNvPr>
                <p:cNvSpPr/>
                <p:nvPr/>
              </p:nvSpPr>
              <p:spPr>
                <a:xfrm>
                  <a:off x="3287638" y="2784034"/>
                  <a:ext cx="3020264" cy="195073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50AFF560-1FB7-410B-9E1D-7CC86A581CAE}"/>
                    </a:ext>
                  </a:extLst>
                </p:cNvPr>
                <p:cNvSpPr/>
                <p:nvPr/>
              </p:nvSpPr>
              <p:spPr>
                <a:xfrm>
                  <a:off x="4749508" y="4758962"/>
                  <a:ext cx="108000" cy="107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aphicFrame>
          <p:nvGraphicFramePr>
            <p:cNvPr id="218" name="Chart 217">
              <a:extLst>
                <a:ext uri="{FF2B5EF4-FFF2-40B4-BE49-F238E27FC236}">
                  <a16:creationId xmlns:a16="http://schemas.microsoft.com/office/drawing/2014/main" id="{10E26DF4-50D0-44F4-8C75-1B961F60373E}"/>
                </a:ext>
              </a:extLst>
            </p:cNvPr>
            <p:cNvGraphicFramePr/>
            <p:nvPr/>
          </p:nvGraphicFramePr>
          <p:xfrm>
            <a:off x="3509089" y="4421184"/>
            <a:ext cx="1435104" cy="828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066D3F3-6F2F-4BAE-9240-24119FCD4426}"/>
                </a:ext>
              </a:extLst>
            </p:cNvPr>
            <p:cNvSpPr txBox="1"/>
            <p:nvPr/>
          </p:nvSpPr>
          <p:spPr>
            <a:xfrm>
              <a:off x="3156966" y="5646596"/>
              <a:ext cx="22339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ดูผลแบบทดสอบ 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Pre-Assessment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132F0E6-C076-4EAA-88C7-2D2DB5FADB41}"/>
              </a:ext>
            </a:extLst>
          </p:cNvPr>
          <p:cNvSpPr/>
          <p:nvPr/>
        </p:nvSpPr>
        <p:spPr>
          <a:xfrm>
            <a:off x="5699226" y="1592394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0" name="Arrow: Right 219">
            <a:extLst>
              <a:ext uri="{FF2B5EF4-FFF2-40B4-BE49-F238E27FC236}">
                <a16:creationId xmlns:a16="http://schemas.microsoft.com/office/drawing/2014/main" id="{40B4D122-AE86-4BD4-AAB3-F1A462EB9D68}"/>
              </a:ext>
            </a:extLst>
          </p:cNvPr>
          <p:cNvSpPr/>
          <p:nvPr/>
        </p:nvSpPr>
        <p:spPr>
          <a:xfrm>
            <a:off x="8714856" y="1553602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1" name="Arrow: Right 220">
            <a:extLst>
              <a:ext uri="{FF2B5EF4-FFF2-40B4-BE49-F238E27FC236}">
                <a16:creationId xmlns:a16="http://schemas.microsoft.com/office/drawing/2014/main" id="{5CBD9D5F-9121-4870-8084-014806847312}"/>
              </a:ext>
            </a:extLst>
          </p:cNvPr>
          <p:cNvSpPr/>
          <p:nvPr/>
        </p:nvSpPr>
        <p:spPr>
          <a:xfrm rot="5400000">
            <a:off x="10211905" y="3199131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2" name="Arrow: Right 221">
            <a:extLst>
              <a:ext uri="{FF2B5EF4-FFF2-40B4-BE49-F238E27FC236}">
                <a16:creationId xmlns:a16="http://schemas.microsoft.com/office/drawing/2014/main" id="{3143F19F-C158-469B-8338-883A32DCD188}"/>
              </a:ext>
            </a:extLst>
          </p:cNvPr>
          <p:cNvSpPr/>
          <p:nvPr/>
        </p:nvSpPr>
        <p:spPr>
          <a:xfrm flipH="1">
            <a:off x="2871337" y="4372396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3" name="Arrow: Right 222">
            <a:extLst>
              <a:ext uri="{FF2B5EF4-FFF2-40B4-BE49-F238E27FC236}">
                <a16:creationId xmlns:a16="http://schemas.microsoft.com/office/drawing/2014/main" id="{863DB849-F1A0-4350-A12A-9989B1CBD255}"/>
              </a:ext>
            </a:extLst>
          </p:cNvPr>
          <p:cNvSpPr/>
          <p:nvPr/>
        </p:nvSpPr>
        <p:spPr>
          <a:xfrm flipH="1">
            <a:off x="5748448" y="4372396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F64A4A-8052-43A7-BE5C-C203565D451E}"/>
              </a:ext>
            </a:extLst>
          </p:cNvPr>
          <p:cNvGrpSpPr/>
          <p:nvPr/>
        </p:nvGrpSpPr>
        <p:grpSpPr>
          <a:xfrm>
            <a:off x="357001" y="1083360"/>
            <a:ext cx="2700867" cy="2040427"/>
            <a:chOff x="222653" y="1406582"/>
            <a:chExt cx="2700867" cy="204042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8A65CC0-82DC-47C0-ABE5-C8B1181B7C56}"/>
                </a:ext>
              </a:extLst>
            </p:cNvPr>
            <p:cNvGrpSpPr/>
            <p:nvPr/>
          </p:nvGrpSpPr>
          <p:grpSpPr>
            <a:xfrm>
              <a:off x="461884" y="1406582"/>
              <a:ext cx="2078900" cy="1297328"/>
              <a:chOff x="3667773" y="4577824"/>
              <a:chExt cx="1348495" cy="1064969"/>
            </a:xfrm>
          </p:grpSpPr>
          <p:sp>
            <p:nvSpPr>
              <p:cNvPr id="104" name="Flowchart: Manual Operation 103">
                <a:extLst>
                  <a:ext uri="{FF2B5EF4-FFF2-40B4-BE49-F238E27FC236}">
                    <a16:creationId xmlns:a16="http://schemas.microsoft.com/office/drawing/2014/main" id="{3E9871D3-FFCB-44D4-8ADA-40AAB209FB91}"/>
                  </a:ext>
                </a:extLst>
              </p:cNvPr>
              <p:cNvSpPr/>
              <p:nvPr/>
            </p:nvSpPr>
            <p:spPr>
              <a:xfrm flipV="1">
                <a:off x="4023680" y="5469915"/>
                <a:ext cx="685478" cy="172878"/>
              </a:xfrm>
              <a:prstGeom prst="flowChartManualOperation">
                <a:avLst/>
              </a:prstGeom>
              <a:solidFill>
                <a:srgbClr val="00206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EBB61DB1-4FC8-4DBE-B49F-0D7E1BC619A6}"/>
                  </a:ext>
                </a:extLst>
              </p:cNvPr>
              <p:cNvGrpSpPr/>
              <p:nvPr/>
            </p:nvGrpSpPr>
            <p:grpSpPr>
              <a:xfrm>
                <a:off x="3667773" y="4577824"/>
                <a:ext cx="1348495" cy="987611"/>
                <a:chOff x="3249757" y="2733862"/>
                <a:chExt cx="3125189" cy="2133099"/>
              </a:xfrm>
            </p:grpSpPr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C934B95E-CB4D-4C7B-8081-A5850559C6DE}"/>
                    </a:ext>
                  </a:extLst>
                </p:cNvPr>
                <p:cNvSpPr/>
                <p:nvPr/>
              </p:nvSpPr>
              <p:spPr>
                <a:xfrm>
                  <a:off x="3249757" y="2733862"/>
                  <a:ext cx="3125189" cy="2117533"/>
                </a:xfrm>
                <a:prstGeom prst="roundRect">
                  <a:avLst/>
                </a:prstGeom>
                <a:solidFill>
                  <a:srgbClr val="002060"/>
                </a:solidFill>
                <a:ln w="381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CBDAE067-E38A-4B3A-8104-97BD6FF8A58D}"/>
                    </a:ext>
                  </a:extLst>
                </p:cNvPr>
                <p:cNvSpPr/>
                <p:nvPr/>
              </p:nvSpPr>
              <p:spPr>
                <a:xfrm>
                  <a:off x="3306299" y="2784035"/>
                  <a:ext cx="3001604" cy="195073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343969F3-8149-4A30-B371-4304F84AF784}"/>
                    </a:ext>
                  </a:extLst>
                </p:cNvPr>
                <p:cNvSpPr/>
                <p:nvPr/>
              </p:nvSpPr>
              <p:spPr>
                <a:xfrm>
                  <a:off x="4749508" y="4758962"/>
                  <a:ext cx="108000" cy="1079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7872BCAC-3D62-4F78-98E6-FD846FC7309B}"/>
                </a:ext>
              </a:extLst>
            </p:cNvPr>
            <p:cNvGrpSpPr/>
            <p:nvPr/>
          </p:nvGrpSpPr>
          <p:grpSpPr>
            <a:xfrm>
              <a:off x="1006685" y="1560791"/>
              <a:ext cx="977532" cy="865796"/>
              <a:chOff x="1412068" y="2094410"/>
              <a:chExt cx="1337483" cy="1184604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9EB66E4-9A34-4C1D-A813-7F3C2207C0C7}"/>
                  </a:ext>
                </a:extLst>
              </p:cNvPr>
              <p:cNvSpPr/>
              <p:nvPr/>
            </p:nvSpPr>
            <p:spPr>
              <a:xfrm>
                <a:off x="1412068" y="2115985"/>
                <a:ext cx="953251" cy="114791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B469D81-92FB-4DA4-A018-765DF8343705}"/>
                  </a:ext>
                </a:extLst>
              </p:cNvPr>
              <p:cNvSpPr/>
              <p:nvPr/>
            </p:nvSpPr>
            <p:spPr>
              <a:xfrm>
                <a:off x="2601897" y="2094410"/>
                <a:ext cx="147654" cy="101391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0B7D9E9B-B0D7-4614-B554-F2EE0B3FECB4}"/>
                  </a:ext>
                </a:extLst>
              </p:cNvPr>
              <p:cNvSpPr/>
              <p:nvPr/>
            </p:nvSpPr>
            <p:spPr>
              <a:xfrm rot="10800000">
                <a:off x="2601895" y="3098039"/>
                <a:ext cx="147653" cy="180975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cxnSp>
            <p:nvCxnSpPr>
              <p:cNvPr id="126" name="Connector: Elbow 125">
                <a:extLst>
                  <a:ext uri="{FF2B5EF4-FFF2-40B4-BE49-F238E27FC236}">
                    <a16:creationId xmlns:a16="http://schemas.microsoft.com/office/drawing/2014/main" id="{23D1DEF1-E28E-4331-9C32-A713CC65943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455275" y="2208391"/>
                <a:ext cx="226582" cy="66656"/>
              </a:xfrm>
              <a:prstGeom prst="bentConnector3">
                <a:avLst>
                  <a:gd name="adj1" fmla="val -627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98E53F2-2051-4A1A-B934-7599FFB76204}"/>
                  </a:ext>
                </a:extLst>
              </p:cNvPr>
              <p:cNvSpPr/>
              <p:nvPr/>
            </p:nvSpPr>
            <p:spPr>
              <a:xfrm>
                <a:off x="1665288" y="2455580"/>
                <a:ext cx="582342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9D339EC-47D5-4731-AD14-A6B472D0F450}"/>
                  </a:ext>
                </a:extLst>
              </p:cNvPr>
              <p:cNvSpPr/>
              <p:nvPr/>
            </p:nvSpPr>
            <p:spPr>
              <a:xfrm>
                <a:off x="1534429" y="2603560"/>
                <a:ext cx="71320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5E74E12-4FC9-4F49-B0F2-13469D1CE225}"/>
                  </a:ext>
                </a:extLst>
              </p:cNvPr>
              <p:cNvSpPr/>
              <p:nvPr/>
            </p:nvSpPr>
            <p:spPr>
              <a:xfrm>
                <a:off x="1532094" y="2750299"/>
                <a:ext cx="71320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BFDA352-4FE1-4290-8564-9FE5F02B0794}"/>
                  </a:ext>
                </a:extLst>
              </p:cNvPr>
              <p:cNvSpPr/>
              <p:nvPr/>
            </p:nvSpPr>
            <p:spPr>
              <a:xfrm>
                <a:off x="1530927" y="2898279"/>
                <a:ext cx="71320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7BD9735-6B80-410E-98F3-8C6C0C5B9D43}"/>
                  </a:ext>
                </a:extLst>
              </p:cNvPr>
              <p:cNvSpPr/>
              <p:nvPr/>
            </p:nvSpPr>
            <p:spPr>
              <a:xfrm>
                <a:off x="1528592" y="3045018"/>
                <a:ext cx="713201" cy="457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04CFBAC-38AE-4F99-99FA-7A3DD52B7586}"/>
                  </a:ext>
                </a:extLst>
              </p:cNvPr>
              <p:cNvSpPr/>
              <p:nvPr/>
            </p:nvSpPr>
            <p:spPr>
              <a:xfrm>
                <a:off x="1511130" y="2180533"/>
                <a:ext cx="216071" cy="2079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95592EEC-0BDF-4CA9-9421-CBFAA04BB4C2}"/>
                </a:ext>
              </a:extLst>
            </p:cNvPr>
            <p:cNvSpPr txBox="1"/>
            <p:nvPr/>
          </p:nvSpPr>
          <p:spPr>
            <a:xfrm>
              <a:off x="222653" y="2923789"/>
              <a:ext cx="2700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ลงทะเบียนผ่านระบบ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E800882-9AAF-48B2-8620-61198D4A8BDD}"/>
              </a:ext>
            </a:extLst>
          </p:cNvPr>
          <p:cNvGrpSpPr/>
          <p:nvPr/>
        </p:nvGrpSpPr>
        <p:grpSpPr>
          <a:xfrm>
            <a:off x="3387449" y="1055792"/>
            <a:ext cx="2078900" cy="1297328"/>
            <a:chOff x="3667773" y="4577824"/>
            <a:chExt cx="1348495" cy="1064969"/>
          </a:xfrm>
        </p:grpSpPr>
        <p:sp>
          <p:nvSpPr>
            <p:cNvPr id="160" name="Flowchart: Manual Operation 159">
              <a:extLst>
                <a:ext uri="{FF2B5EF4-FFF2-40B4-BE49-F238E27FC236}">
                  <a16:creationId xmlns:a16="http://schemas.microsoft.com/office/drawing/2014/main" id="{71EDBCDD-1DEC-4656-8781-4BC311F023EE}"/>
                </a:ext>
              </a:extLst>
            </p:cNvPr>
            <p:cNvSpPr/>
            <p:nvPr/>
          </p:nvSpPr>
          <p:spPr>
            <a:xfrm flipV="1">
              <a:off x="4023680" y="5469915"/>
              <a:ext cx="685478" cy="172878"/>
            </a:xfrm>
            <a:prstGeom prst="flowChartManualOperation">
              <a:avLst/>
            </a:prstGeom>
            <a:solidFill>
              <a:srgbClr val="00206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D3ED4E9-FE14-4066-9D62-ECA1B2C5846B}"/>
                </a:ext>
              </a:extLst>
            </p:cNvPr>
            <p:cNvGrpSpPr/>
            <p:nvPr/>
          </p:nvGrpSpPr>
          <p:grpSpPr>
            <a:xfrm>
              <a:off x="3667773" y="4577824"/>
              <a:ext cx="1348495" cy="987611"/>
              <a:chOff x="3249757" y="2733862"/>
              <a:chExt cx="3125189" cy="2133099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E9BF75B0-1906-42BD-8AB2-0A8E60B32D8B}"/>
                  </a:ext>
                </a:extLst>
              </p:cNvPr>
              <p:cNvSpPr/>
              <p:nvPr/>
            </p:nvSpPr>
            <p:spPr>
              <a:xfrm>
                <a:off x="3249757" y="2733862"/>
                <a:ext cx="3125189" cy="2117533"/>
              </a:xfrm>
              <a:prstGeom prst="roundRect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1FDDDFBE-8A07-4A08-AC88-9DE3C1F5BD66}"/>
                  </a:ext>
                </a:extLst>
              </p:cNvPr>
              <p:cNvSpPr/>
              <p:nvPr/>
            </p:nvSpPr>
            <p:spPr>
              <a:xfrm>
                <a:off x="3306299" y="2784035"/>
                <a:ext cx="3001604" cy="195073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4A66F92-B8B8-497D-9F16-1F4E79AF95B2}"/>
                  </a:ext>
                </a:extLst>
              </p:cNvPr>
              <p:cNvSpPr/>
              <p:nvPr/>
            </p:nvSpPr>
            <p:spPr>
              <a:xfrm>
                <a:off x="4749508" y="4758962"/>
                <a:ext cx="108000" cy="1079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CC6E7399-0C45-4FC9-99D2-CDDEBEB97782}"/>
              </a:ext>
            </a:extLst>
          </p:cNvPr>
          <p:cNvSpPr txBox="1"/>
          <p:nvPr/>
        </p:nvSpPr>
        <p:spPr>
          <a:xfrm>
            <a:off x="3059595" y="2570208"/>
            <a:ext cx="270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แก้ไขข้อมูลส่วนตัว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A48A43C-7900-44E6-8DC4-01963D968ECE}"/>
              </a:ext>
            </a:extLst>
          </p:cNvPr>
          <p:cNvGrpSpPr/>
          <p:nvPr/>
        </p:nvGrpSpPr>
        <p:grpSpPr>
          <a:xfrm>
            <a:off x="4042449" y="1266892"/>
            <a:ext cx="804956" cy="748044"/>
            <a:chOff x="5460274" y="2098654"/>
            <a:chExt cx="1507735" cy="1401135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4316C9F-8BC0-4692-A1BA-26569F48CC3B}"/>
                </a:ext>
              </a:extLst>
            </p:cNvPr>
            <p:cNvSpPr/>
            <p:nvPr/>
          </p:nvSpPr>
          <p:spPr>
            <a:xfrm>
              <a:off x="5460274" y="2098654"/>
              <a:ext cx="1343181" cy="1401135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7" name="Rectangle: Top Corners Rounded 166">
              <a:extLst>
                <a:ext uri="{FF2B5EF4-FFF2-40B4-BE49-F238E27FC236}">
                  <a16:creationId xmlns:a16="http://schemas.microsoft.com/office/drawing/2014/main" id="{43B2FDF4-9647-4A0D-AD11-A3294AC10876}"/>
                </a:ext>
              </a:extLst>
            </p:cNvPr>
            <p:cNvSpPr/>
            <p:nvPr/>
          </p:nvSpPr>
          <p:spPr>
            <a:xfrm rot="5400000">
              <a:off x="6633662" y="2614539"/>
              <a:ext cx="489323" cy="179371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8" name="Rectangle: Top Corners Rounded 167">
              <a:extLst>
                <a:ext uri="{FF2B5EF4-FFF2-40B4-BE49-F238E27FC236}">
                  <a16:creationId xmlns:a16="http://schemas.microsoft.com/office/drawing/2014/main" id="{5F8BE87D-FE9D-4AAA-B6EF-4D4AE280D213}"/>
                </a:ext>
              </a:extLst>
            </p:cNvPr>
            <p:cNvSpPr/>
            <p:nvPr/>
          </p:nvSpPr>
          <p:spPr>
            <a:xfrm rot="5400000">
              <a:off x="6633662" y="3140037"/>
              <a:ext cx="489323" cy="179371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2753814-90A3-47FC-A758-BA24C224C6BD}"/>
                </a:ext>
              </a:extLst>
            </p:cNvPr>
            <p:cNvSpPr/>
            <p:nvPr/>
          </p:nvSpPr>
          <p:spPr>
            <a:xfrm>
              <a:off x="5710080" y="2908244"/>
              <a:ext cx="843565" cy="54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F7BD4D0-95F8-4E3C-84E5-3409DE332ED0}"/>
                </a:ext>
              </a:extLst>
            </p:cNvPr>
            <p:cNvSpPr/>
            <p:nvPr/>
          </p:nvSpPr>
          <p:spPr>
            <a:xfrm>
              <a:off x="5710080" y="3076498"/>
              <a:ext cx="843565" cy="54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5F64C91-3B0C-48B1-B2D0-449467524672}"/>
                </a:ext>
              </a:extLst>
            </p:cNvPr>
            <p:cNvGrpSpPr/>
            <p:nvPr/>
          </p:nvGrpSpPr>
          <p:grpSpPr>
            <a:xfrm>
              <a:off x="5891034" y="2239250"/>
              <a:ext cx="466844" cy="496419"/>
              <a:chOff x="5860747" y="2296433"/>
              <a:chExt cx="466844" cy="496419"/>
            </a:xfrm>
          </p:grpSpPr>
          <p:sp>
            <p:nvSpPr>
              <p:cNvPr id="177" name="Rectangle: Top Corners Rounded 176">
                <a:extLst>
                  <a:ext uri="{FF2B5EF4-FFF2-40B4-BE49-F238E27FC236}">
                    <a16:creationId xmlns:a16="http://schemas.microsoft.com/office/drawing/2014/main" id="{92163D15-BE6E-49B4-B7AB-88C21072BF5C}"/>
                  </a:ext>
                </a:extLst>
              </p:cNvPr>
              <p:cNvSpPr/>
              <p:nvPr/>
            </p:nvSpPr>
            <p:spPr>
              <a:xfrm>
                <a:off x="5860747" y="2523084"/>
                <a:ext cx="466844" cy="26976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98C5851-6ED7-40ED-BA77-E419FB2595D4}"/>
                  </a:ext>
                </a:extLst>
              </p:cNvPr>
              <p:cNvSpPr/>
              <p:nvPr/>
            </p:nvSpPr>
            <p:spPr>
              <a:xfrm>
                <a:off x="5966667" y="2296433"/>
                <a:ext cx="255005" cy="2564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</p:grpSp>
      <p:sp>
        <p:nvSpPr>
          <p:cNvPr id="179" name="Arrow: Right 178">
            <a:extLst>
              <a:ext uri="{FF2B5EF4-FFF2-40B4-BE49-F238E27FC236}">
                <a16:creationId xmlns:a16="http://schemas.microsoft.com/office/drawing/2014/main" id="{D6703BE2-64DE-49C1-BF71-B459283F5C81}"/>
              </a:ext>
            </a:extLst>
          </p:cNvPr>
          <p:cNvSpPr/>
          <p:nvPr/>
        </p:nvSpPr>
        <p:spPr>
          <a:xfrm>
            <a:off x="2781285" y="1592394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0" name="Arrow: Right 179">
            <a:extLst>
              <a:ext uri="{FF2B5EF4-FFF2-40B4-BE49-F238E27FC236}">
                <a16:creationId xmlns:a16="http://schemas.microsoft.com/office/drawing/2014/main" id="{BDF196A9-179F-4F44-A932-BE5441A2699B}"/>
              </a:ext>
            </a:extLst>
          </p:cNvPr>
          <p:cNvSpPr/>
          <p:nvPr/>
        </p:nvSpPr>
        <p:spPr>
          <a:xfrm flipH="1">
            <a:off x="8554211" y="4372395"/>
            <a:ext cx="440162" cy="365527"/>
          </a:xfrm>
          <a:prstGeom prst="rightArrow">
            <a:avLst>
              <a:gd name="adj1" fmla="val 50000"/>
              <a:gd name="adj2" fmla="val 7084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23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525;p36">
            <a:extLst>
              <a:ext uri="{FF2B5EF4-FFF2-40B4-BE49-F238E27FC236}">
                <a16:creationId xmlns:a16="http://schemas.microsoft.com/office/drawing/2014/main" id="{0953CFF4-2D9D-4E8D-888A-BDBDD1AB12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271" y="268539"/>
            <a:ext cx="7887000" cy="5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ข้อมูลผลการสำรวจทักษะด้านดิจิทัล</a:t>
            </a:r>
            <a:r>
              <a:rPr lang="en-US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(Self Assessment) </a:t>
            </a:r>
            <a:r>
              <a:rPr lang="th-TH" sz="2800" b="1" dirty="0">
                <a:solidFill>
                  <a:schemeClr val="accent6">
                    <a:lumMod val="10000"/>
                  </a:schemeClr>
                </a:solidFill>
                <a:latin typeface="TH Sarabun New" panose="020B0500040200020003"/>
                <a:cs typeface="TH Sarabun New" panose="020B0500040200020003"/>
              </a:rPr>
              <a:t>ของหน่วยงาน</a:t>
            </a:r>
            <a:endParaRPr sz="2600" b="1" dirty="0">
              <a:solidFill>
                <a:schemeClr val="accent6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151271" y="6358628"/>
            <a:ext cx="5807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FA829-9A41-40A3-91FB-385E9DDC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7" y="797739"/>
            <a:ext cx="10260530" cy="55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4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802B02-740B-4498-A757-A02FF421052D}"/>
              </a:ext>
            </a:extLst>
          </p:cNvPr>
          <p:cNvSpPr/>
          <p:nvPr/>
        </p:nvSpPr>
        <p:spPr>
          <a:xfrm>
            <a:off x="1237785" y="630214"/>
            <a:ext cx="9186584" cy="462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ข้อมูลรายละเอียดการประเมิน </a:t>
            </a:r>
            <a:r>
              <a:rPr lang="en-US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export </a:t>
            </a:r>
            <a:r>
              <a: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ในรูปแบบไฟล์ </a:t>
            </a:r>
            <a:r>
              <a:rPr lang="en-US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Excel</a:t>
            </a:r>
            <a:endParaRPr lang="th-TH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14C874-109F-4027-A87D-B7A5D0E3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5" y="1415502"/>
            <a:ext cx="9186584" cy="4026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954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96EAF-FEE0-48D7-B618-CBF77FE3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78" y="3393881"/>
            <a:ext cx="11551244" cy="2961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6586781" y="6355176"/>
            <a:ext cx="528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781B5-52A7-4B29-A4A9-92F0482C0061}"/>
              </a:ext>
            </a:extLst>
          </p:cNvPr>
          <p:cNvSpPr txBox="1"/>
          <p:nvPr/>
        </p:nvSpPr>
        <p:spPr>
          <a:xfrm>
            <a:off x="769435" y="41159"/>
            <a:ext cx="11864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ภาพรวมผลการประเมินทักษะด้านดิจิทัลด้วยตนเอง(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Self-Assessment)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ทุกระดับพัฒนาการด้านดิจิทัลเป้าหมาย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9020B-E06A-4C2E-822D-8A4E135AC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7" y="586681"/>
            <a:ext cx="11551244" cy="31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1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CBE075-4D1A-4F86-8168-027F59D6C635}"/>
              </a:ext>
            </a:extLst>
          </p:cNvPr>
          <p:cNvSpPr txBox="1"/>
          <p:nvPr/>
        </p:nvSpPr>
        <p:spPr>
          <a:xfrm>
            <a:off x="122664" y="6379365"/>
            <a:ext cx="5534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หมายเหตุ 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: 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ข้อมูลล่าสุดเมื่อวันที่ 1</a:t>
            </a:r>
            <a:r>
              <a:rPr lang="en-US" sz="2400" b="1" dirty="0">
                <a:latin typeface="TH Sarabun New" panose="020B0500040200020003"/>
                <a:cs typeface="TH Sarabun New" panose="020B0500040200020003"/>
              </a:rPr>
              <a:t>9</a:t>
            </a:r>
            <a:r>
              <a:rPr lang="th-TH" sz="2400" b="1" dirty="0">
                <a:latin typeface="TH Sarabun New" panose="020B0500040200020003"/>
                <a:cs typeface="TH Sarabun New" panose="020B0500040200020003"/>
              </a:rPr>
              <a:t> มกราคม 2565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BF585-8EC1-453F-8CC9-A2FEE70C6036}"/>
              </a:ext>
            </a:extLst>
          </p:cNvPr>
          <p:cNvSpPr txBox="1"/>
          <p:nvPr/>
        </p:nvSpPr>
        <p:spPr>
          <a:xfrm>
            <a:off x="747133" y="16970"/>
            <a:ext cx="11073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ภาพรวมผลการประเมินทักษะด้านดิจิทัลด้วยตนเอง(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Self-Assessment)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ทุกระดับพัฒนาการด้านดิจิทัลเป้าหมาย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1E36B-DA95-4156-B15A-52E47CD9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71" y="941544"/>
            <a:ext cx="11555539" cy="19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4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B4B4F-9AAF-41BD-859F-62CC99D5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66"/>
            <a:ext cx="12192000" cy="67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7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5">
            <a:extLst>
              <a:ext uri="{FF2B5EF4-FFF2-40B4-BE49-F238E27FC236}">
                <a16:creationId xmlns:a16="http://schemas.microsoft.com/office/drawing/2014/main" id="{2A73542A-CF68-4A17-8022-C5846466C2A2}"/>
              </a:ext>
            </a:extLst>
          </p:cNvPr>
          <p:cNvSpPr>
            <a:spLocks/>
          </p:cNvSpPr>
          <p:nvPr/>
        </p:nvSpPr>
        <p:spPr bwMode="auto">
          <a:xfrm rot="714460">
            <a:off x="858150" y="-464953"/>
            <a:ext cx="2135419" cy="7861900"/>
          </a:xfrm>
          <a:custGeom>
            <a:avLst/>
            <a:gdLst>
              <a:gd name="T0" fmla="*/ 1080 w 1229"/>
              <a:gd name="T1" fmla="*/ 0 h 2996"/>
              <a:gd name="T2" fmla="*/ 0 w 1229"/>
              <a:gd name="T3" fmla="*/ 2996 h 2996"/>
              <a:gd name="T4" fmla="*/ 149 w 1229"/>
              <a:gd name="T5" fmla="*/ 2996 h 2996"/>
              <a:gd name="T6" fmla="*/ 1229 w 1229"/>
              <a:gd name="T7" fmla="*/ 0 h 2996"/>
              <a:gd name="T8" fmla="*/ 1080 w 1229"/>
              <a:gd name="T9" fmla="*/ 0 h 2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9" h="2996">
                <a:moveTo>
                  <a:pt x="1080" y="0"/>
                </a:moveTo>
                <a:lnTo>
                  <a:pt x="0" y="2996"/>
                </a:lnTo>
                <a:lnTo>
                  <a:pt x="149" y="2996"/>
                </a:lnTo>
                <a:lnTo>
                  <a:pt x="1229" y="0"/>
                </a:lnTo>
                <a:lnTo>
                  <a:pt x="1080" y="0"/>
                </a:ln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9588B1C-ED49-40F6-9C4E-7D409030A22C}"/>
              </a:ext>
            </a:extLst>
          </p:cNvPr>
          <p:cNvSpPr>
            <a:spLocks/>
          </p:cNvSpPr>
          <p:nvPr/>
        </p:nvSpPr>
        <p:spPr bwMode="auto">
          <a:xfrm rot="303346">
            <a:off x="1924028" y="1301234"/>
            <a:ext cx="810763" cy="1800869"/>
          </a:xfrm>
          <a:custGeom>
            <a:avLst/>
            <a:gdLst>
              <a:gd name="T0" fmla="*/ 438 w 547"/>
              <a:gd name="T1" fmla="*/ 0 h 1215"/>
              <a:gd name="T2" fmla="*/ 0 w 547"/>
              <a:gd name="T3" fmla="*/ 1215 h 1215"/>
              <a:gd name="T4" fmla="*/ 108 w 547"/>
              <a:gd name="T5" fmla="*/ 1215 h 1215"/>
              <a:gd name="T6" fmla="*/ 547 w 547"/>
              <a:gd name="T7" fmla="*/ 0 h 1215"/>
              <a:gd name="T8" fmla="*/ 438 w 547"/>
              <a:gd name="T9" fmla="*/ 0 h 1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7" h="1215">
                <a:moveTo>
                  <a:pt x="438" y="0"/>
                </a:moveTo>
                <a:lnTo>
                  <a:pt x="0" y="1215"/>
                </a:lnTo>
                <a:lnTo>
                  <a:pt x="108" y="1215"/>
                </a:lnTo>
                <a:lnTo>
                  <a:pt x="547" y="0"/>
                </a:lnTo>
                <a:lnTo>
                  <a:pt x="43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5C2C4D-6983-4504-8923-D342196DD782}"/>
              </a:ext>
            </a:extLst>
          </p:cNvPr>
          <p:cNvCxnSpPr>
            <a:cxnSpLocks/>
          </p:cNvCxnSpPr>
          <p:nvPr/>
        </p:nvCxnSpPr>
        <p:spPr>
          <a:xfrm>
            <a:off x="5400677" y="3870412"/>
            <a:ext cx="8508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A531A6E-8C6D-4636-A331-E389BC7BD600}"/>
              </a:ext>
            </a:extLst>
          </p:cNvPr>
          <p:cNvGrpSpPr/>
          <p:nvPr/>
        </p:nvGrpSpPr>
        <p:grpSpPr>
          <a:xfrm>
            <a:off x="2859981" y="2544290"/>
            <a:ext cx="1843412" cy="1843412"/>
            <a:chOff x="3287169" y="2528144"/>
            <a:chExt cx="1270138" cy="12701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C4D97EC-C98D-42C5-A5F6-EC8495821857}"/>
                </a:ext>
              </a:extLst>
            </p:cNvPr>
            <p:cNvSpPr/>
            <p:nvPr/>
          </p:nvSpPr>
          <p:spPr>
            <a:xfrm>
              <a:off x="3287169" y="2528144"/>
              <a:ext cx="1270138" cy="127013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FD90478A-F871-410F-9C5E-20071C6AD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265" y="2858398"/>
              <a:ext cx="387945" cy="609629"/>
            </a:xfrm>
            <a:custGeom>
              <a:avLst/>
              <a:gdLst>
                <a:gd name="T0" fmla="*/ 154 w 154"/>
                <a:gd name="T1" fmla="*/ 65 h 240"/>
                <a:gd name="T2" fmla="*/ 143 w 154"/>
                <a:gd name="T3" fmla="*/ 99 h 240"/>
                <a:gd name="T4" fmla="*/ 119 w 154"/>
                <a:gd name="T5" fmla="*/ 119 h 240"/>
                <a:gd name="T6" fmla="*/ 107 w 154"/>
                <a:gd name="T7" fmla="*/ 128 h 240"/>
                <a:gd name="T8" fmla="*/ 94 w 154"/>
                <a:gd name="T9" fmla="*/ 144 h 240"/>
                <a:gd name="T10" fmla="*/ 93 w 154"/>
                <a:gd name="T11" fmla="*/ 155 h 240"/>
                <a:gd name="T12" fmla="*/ 88 w 154"/>
                <a:gd name="T13" fmla="*/ 159 h 240"/>
                <a:gd name="T14" fmla="*/ 54 w 154"/>
                <a:gd name="T15" fmla="*/ 159 h 240"/>
                <a:gd name="T16" fmla="*/ 50 w 154"/>
                <a:gd name="T17" fmla="*/ 155 h 240"/>
                <a:gd name="T18" fmla="*/ 57 w 154"/>
                <a:gd name="T19" fmla="*/ 123 h 240"/>
                <a:gd name="T20" fmla="*/ 91 w 154"/>
                <a:gd name="T21" fmla="*/ 95 h 240"/>
                <a:gd name="T22" fmla="*/ 100 w 154"/>
                <a:gd name="T23" fmla="*/ 86 h 240"/>
                <a:gd name="T24" fmla="*/ 107 w 154"/>
                <a:gd name="T25" fmla="*/ 68 h 240"/>
                <a:gd name="T26" fmla="*/ 100 w 154"/>
                <a:gd name="T27" fmla="*/ 47 h 240"/>
                <a:gd name="T28" fmla="*/ 76 w 154"/>
                <a:gd name="T29" fmla="*/ 37 h 240"/>
                <a:gd name="T30" fmla="*/ 51 w 154"/>
                <a:gd name="T31" fmla="*/ 49 h 240"/>
                <a:gd name="T32" fmla="*/ 44 w 154"/>
                <a:gd name="T33" fmla="*/ 73 h 240"/>
                <a:gd name="T34" fmla="*/ 0 w 154"/>
                <a:gd name="T35" fmla="*/ 73 h 240"/>
                <a:gd name="T36" fmla="*/ 30 w 154"/>
                <a:gd name="T37" fmla="*/ 12 h 240"/>
                <a:gd name="T38" fmla="*/ 74 w 154"/>
                <a:gd name="T39" fmla="*/ 0 h 240"/>
                <a:gd name="T40" fmla="*/ 131 w 154"/>
                <a:gd name="T41" fmla="*/ 17 h 240"/>
                <a:gd name="T42" fmla="*/ 154 w 154"/>
                <a:gd name="T43" fmla="*/ 65 h 240"/>
                <a:gd name="T44" fmla="*/ 100 w 154"/>
                <a:gd name="T45" fmla="*/ 213 h 240"/>
                <a:gd name="T46" fmla="*/ 72 w 154"/>
                <a:gd name="T47" fmla="*/ 239 h 240"/>
                <a:gd name="T48" fmla="*/ 45 w 154"/>
                <a:gd name="T49" fmla="*/ 212 h 240"/>
                <a:gd name="T50" fmla="*/ 73 w 154"/>
                <a:gd name="T51" fmla="*/ 185 h 240"/>
                <a:gd name="T52" fmla="*/ 100 w 154"/>
                <a:gd name="T53" fmla="*/ 21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240">
                  <a:moveTo>
                    <a:pt x="154" y="65"/>
                  </a:moveTo>
                  <a:cubicBezTo>
                    <a:pt x="154" y="78"/>
                    <a:pt x="149" y="90"/>
                    <a:pt x="143" y="99"/>
                  </a:cubicBezTo>
                  <a:cubicBezTo>
                    <a:pt x="139" y="104"/>
                    <a:pt x="130" y="111"/>
                    <a:pt x="119" y="119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2" y="132"/>
                    <a:pt x="96" y="137"/>
                    <a:pt x="94" y="144"/>
                  </a:cubicBezTo>
                  <a:cubicBezTo>
                    <a:pt x="93" y="147"/>
                    <a:pt x="93" y="150"/>
                    <a:pt x="93" y="155"/>
                  </a:cubicBezTo>
                  <a:cubicBezTo>
                    <a:pt x="93" y="157"/>
                    <a:pt x="91" y="159"/>
                    <a:pt x="88" y="159"/>
                  </a:cubicBezTo>
                  <a:cubicBezTo>
                    <a:pt x="85" y="159"/>
                    <a:pt x="58" y="159"/>
                    <a:pt x="54" y="159"/>
                  </a:cubicBezTo>
                  <a:cubicBezTo>
                    <a:pt x="50" y="159"/>
                    <a:pt x="50" y="157"/>
                    <a:pt x="50" y="155"/>
                  </a:cubicBezTo>
                  <a:cubicBezTo>
                    <a:pt x="51" y="141"/>
                    <a:pt x="51" y="129"/>
                    <a:pt x="57" y="123"/>
                  </a:cubicBezTo>
                  <a:cubicBezTo>
                    <a:pt x="68" y="110"/>
                    <a:pt x="91" y="95"/>
                    <a:pt x="91" y="95"/>
                  </a:cubicBezTo>
                  <a:cubicBezTo>
                    <a:pt x="95" y="92"/>
                    <a:pt x="98" y="90"/>
                    <a:pt x="100" y="86"/>
                  </a:cubicBezTo>
                  <a:cubicBezTo>
                    <a:pt x="104" y="81"/>
                    <a:pt x="107" y="74"/>
                    <a:pt x="107" y="68"/>
                  </a:cubicBezTo>
                  <a:cubicBezTo>
                    <a:pt x="107" y="60"/>
                    <a:pt x="105" y="53"/>
                    <a:pt x="100" y="47"/>
                  </a:cubicBezTo>
                  <a:cubicBezTo>
                    <a:pt x="96" y="40"/>
                    <a:pt x="88" y="37"/>
                    <a:pt x="76" y="37"/>
                  </a:cubicBezTo>
                  <a:cubicBezTo>
                    <a:pt x="64" y="37"/>
                    <a:pt x="56" y="41"/>
                    <a:pt x="51" y="49"/>
                  </a:cubicBezTo>
                  <a:cubicBezTo>
                    <a:pt x="46" y="57"/>
                    <a:pt x="44" y="65"/>
                    <a:pt x="44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44"/>
                    <a:pt x="11" y="24"/>
                    <a:pt x="30" y="12"/>
                  </a:cubicBezTo>
                  <a:cubicBezTo>
                    <a:pt x="42" y="4"/>
                    <a:pt x="57" y="0"/>
                    <a:pt x="74" y="0"/>
                  </a:cubicBezTo>
                  <a:cubicBezTo>
                    <a:pt x="97" y="0"/>
                    <a:pt x="116" y="6"/>
                    <a:pt x="131" y="17"/>
                  </a:cubicBezTo>
                  <a:cubicBezTo>
                    <a:pt x="146" y="27"/>
                    <a:pt x="154" y="44"/>
                    <a:pt x="154" y="65"/>
                  </a:cubicBezTo>
                  <a:close/>
                  <a:moveTo>
                    <a:pt x="100" y="213"/>
                  </a:moveTo>
                  <a:cubicBezTo>
                    <a:pt x="100" y="230"/>
                    <a:pt x="88" y="240"/>
                    <a:pt x="72" y="239"/>
                  </a:cubicBezTo>
                  <a:cubicBezTo>
                    <a:pt x="57" y="239"/>
                    <a:pt x="45" y="228"/>
                    <a:pt x="45" y="212"/>
                  </a:cubicBezTo>
                  <a:cubicBezTo>
                    <a:pt x="46" y="195"/>
                    <a:pt x="59" y="185"/>
                    <a:pt x="73" y="185"/>
                  </a:cubicBezTo>
                  <a:cubicBezTo>
                    <a:pt x="89" y="186"/>
                    <a:pt x="101" y="197"/>
                    <a:pt x="100" y="21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9060" tIns="49531" rIns="99060" bIns="49531" numCol="1" anchor="t" anchorCtr="0" compatLnSpc="1">
              <a:prstTxWarp prst="textNoShape">
                <a:avLst/>
              </a:prstTxWarp>
            </a:bodyPr>
            <a:lstStyle/>
            <a:p>
              <a:endParaRPr lang="en-US" sz="1716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0535CD-312C-4ECC-BDCA-6FA33BD8CEED}"/>
              </a:ext>
            </a:extLst>
          </p:cNvPr>
          <p:cNvSpPr txBox="1"/>
          <p:nvPr/>
        </p:nvSpPr>
        <p:spPr>
          <a:xfrm>
            <a:off x="5083180" y="2865833"/>
            <a:ext cx="6216217" cy="120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19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/>
                <a:cs typeface="TH Sarabun New" panose="020B0500040200020003"/>
              </a:rPr>
              <a:t>Question</a:t>
            </a:r>
            <a:r>
              <a:rPr lang="en-US" sz="71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/>
                <a:cs typeface="TH Sarabun New" panose="020B0500040200020003"/>
              </a:rPr>
              <a:t> </a:t>
            </a:r>
            <a:r>
              <a:rPr lang="en-US" sz="7198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/>
                <a:cs typeface="TH Sarabun New" panose="020B0500040200020003"/>
              </a:rPr>
              <a:t>&amp; Answers</a:t>
            </a:r>
          </a:p>
        </p:txBody>
      </p:sp>
    </p:spTree>
    <p:extLst>
      <p:ext uri="{BB962C8B-B14F-4D97-AF65-F5344CB8AC3E}">
        <p14:creationId xmlns:p14="http://schemas.microsoft.com/office/powerpoint/2010/main" val="22468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3C4AAA89-03F5-4518-A475-2AC55DC0108A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67B9D7-71D6-4146-83BF-19DACD1D33EF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29219E3-A911-43B9-AEDB-75F09CDD86F7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FA8EB0E-C330-4834-AF89-01B3BE1782FC}"/>
              </a:ext>
            </a:extLst>
          </p:cNvPr>
          <p:cNvSpPr txBox="1"/>
          <p:nvPr/>
        </p:nvSpPr>
        <p:spPr>
          <a:xfrm>
            <a:off x="124239" y="257297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ภาพรวมระบบ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4CF062F-15A8-4706-81DA-358219BC18D0}"/>
              </a:ext>
            </a:extLst>
          </p:cNvPr>
          <p:cNvSpPr txBox="1"/>
          <p:nvPr/>
        </p:nvSpPr>
        <p:spPr>
          <a:xfrm>
            <a:off x="132521" y="1605991"/>
            <a:ext cx="11926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https://dg-sa.tpqi.go.th</a:t>
            </a:r>
            <a:endParaRPr lang="en-US" sz="4400" b="1" dirty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400" b="1" dirty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F7228E2-16AA-44E1-8414-F6A907B3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" y="2602269"/>
            <a:ext cx="1611658" cy="2004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791FBA-C7FB-422A-A10A-9913FC149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211" y="2602269"/>
            <a:ext cx="2314757" cy="2004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8AA72DBA-0B00-4993-A28E-30BF91132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402" y="2602269"/>
            <a:ext cx="2949510" cy="2004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540E346-5016-4230-A4F6-820ACCBBE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3267" y="2605390"/>
            <a:ext cx="2518896" cy="200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E974BED-39BE-48C6-A494-CF320665F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3462" y="2602269"/>
            <a:ext cx="2026034" cy="2001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10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D30C8-C0DB-41E4-B449-AD427171F17B}"/>
              </a:ext>
            </a:extLst>
          </p:cNvPr>
          <p:cNvSpPr/>
          <p:nvPr/>
        </p:nvSpPr>
        <p:spPr>
          <a:xfrm>
            <a:off x="0" y="2054862"/>
            <a:ext cx="12192000" cy="2748277"/>
          </a:xfrm>
          <a:prstGeom prst="rect">
            <a:avLst/>
          </a:prstGeom>
          <a:solidFill>
            <a:srgbClr val="002060"/>
          </a:solidFill>
          <a:ln>
            <a:solidFill>
              <a:srgbClr val="81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06E30-E3DB-4176-9DDD-9DEBFF803D71}"/>
              </a:ext>
            </a:extLst>
          </p:cNvPr>
          <p:cNvSpPr txBox="1"/>
          <p:nvPr/>
        </p:nvSpPr>
        <p:spPr>
          <a:xfrm>
            <a:off x="523461" y="2921168"/>
            <a:ext cx="11145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Digital Government (</a:t>
            </a:r>
            <a:r>
              <a:rPr lang="th-TH" sz="6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ปี 2563)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24D38-DF08-4684-8ED9-A05034E81F84}"/>
              </a:ext>
            </a:extLst>
          </p:cNvPr>
          <p:cNvSpPr/>
          <p:nvPr/>
        </p:nvSpPr>
        <p:spPr>
          <a:xfrm>
            <a:off x="0" y="4660445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70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01B207-BC30-43B2-AD4E-E4DFE4A65B09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5959F4-75E8-4BAB-891D-D5C63505648F}"/>
              </a:ext>
            </a:extLst>
          </p:cNvPr>
          <p:cNvGrpSpPr/>
          <p:nvPr/>
        </p:nvGrpSpPr>
        <p:grpSpPr>
          <a:xfrm>
            <a:off x="320028" y="2496781"/>
            <a:ext cx="5523821" cy="900000"/>
            <a:chOff x="289839" y="1199069"/>
            <a:chExt cx="5523821" cy="900000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DD22AAC4-39BD-4294-B53F-86E91029F89E}"/>
                </a:ext>
              </a:extLst>
            </p:cNvPr>
            <p:cNvSpPr/>
            <p:nvPr/>
          </p:nvSpPr>
          <p:spPr>
            <a:xfrm>
              <a:off x="1182012" y="119906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B7CFFF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ระบบประเมินตนเอง (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Self Assessment)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3E457F-C353-48E9-998D-01194AB4C14B}"/>
                </a:ext>
              </a:extLst>
            </p:cNvPr>
            <p:cNvSpPr/>
            <p:nvPr/>
          </p:nvSpPr>
          <p:spPr>
            <a:xfrm>
              <a:off x="289839" y="12402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9F025E-478D-429D-8A51-266C7A59CB1D}"/>
              </a:ext>
            </a:extLst>
          </p:cNvPr>
          <p:cNvGrpSpPr/>
          <p:nvPr/>
        </p:nvGrpSpPr>
        <p:grpSpPr>
          <a:xfrm>
            <a:off x="296612" y="3669712"/>
            <a:ext cx="5548535" cy="900000"/>
            <a:chOff x="289839" y="2310429"/>
            <a:chExt cx="5548535" cy="900000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7E7DDF1B-6068-4423-BCC6-BA39449A82A3}"/>
                </a:ext>
              </a:extLst>
            </p:cNvPr>
            <p:cNvSpPr/>
            <p:nvPr/>
          </p:nvSpPr>
          <p:spPr>
            <a:xfrm>
              <a:off x="1206726" y="231042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การเชื่อมโยงข้อมูลไปยังหลักสูตรอบรม </a:t>
              </a:r>
            </a:p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 </a:t>
              </a:r>
              <a:r>
                <a:rPr lang="th-TH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สพร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0C6F46-7C9D-417A-8102-D04D70E80620}"/>
                </a:ext>
              </a:extLst>
            </p:cNvPr>
            <p:cNvSpPr/>
            <p:nvPr/>
          </p:nvSpPr>
          <p:spPr>
            <a:xfrm>
              <a:off x="289839" y="235158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0A7CB1-C9D1-4548-82D8-292C84DC71E3}"/>
              </a:ext>
            </a:extLst>
          </p:cNvPr>
          <p:cNvGrpSpPr/>
          <p:nvPr/>
        </p:nvGrpSpPr>
        <p:grpSpPr>
          <a:xfrm>
            <a:off x="320028" y="4883795"/>
            <a:ext cx="5523821" cy="900000"/>
            <a:chOff x="313255" y="3773210"/>
            <a:chExt cx="5523821" cy="900000"/>
          </a:xfrm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363A162B-1CCD-4B5A-BD14-7FC8CEFD97E6}"/>
                </a:ext>
              </a:extLst>
            </p:cNvPr>
            <p:cNvSpPr/>
            <p:nvPr/>
          </p:nvSpPr>
          <p:spPr>
            <a:xfrm>
              <a:off x="1205428" y="3773210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9C7FF"/>
                </a:gs>
                <a:gs pos="8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แบบทดสอบ (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Pre Assessment)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2D96DB-1741-4A93-BB6C-153212AC1BC6}"/>
                </a:ext>
              </a:extLst>
            </p:cNvPr>
            <p:cNvSpPr/>
            <p:nvPr/>
          </p:nvSpPr>
          <p:spPr>
            <a:xfrm>
              <a:off x="313255" y="3814362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5D4E7A-307D-4034-AFAF-F9003F118C63}"/>
              </a:ext>
            </a:extLst>
          </p:cNvPr>
          <p:cNvGrpSpPr/>
          <p:nvPr/>
        </p:nvGrpSpPr>
        <p:grpSpPr>
          <a:xfrm>
            <a:off x="6096000" y="2495202"/>
            <a:ext cx="5523821" cy="900000"/>
            <a:chOff x="289839" y="4523751"/>
            <a:chExt cx="5523821" cy="900000"/>
          </a:xfrm>
        </p:grpSpPr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28FD6EF0-F6A4-4F23-B304-62285BE4B8F7}"/>
                </a:ext>
              </a:extLst>
            </p:cNvPr>
            <p:cNvSpPr/>
            <p:nvPr/>
          </p:nvSpPr>
          <p:spPr>
            <a:xfrm>
              <a:off x="1182012" y="4523751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ระบบตอบข้อมูลแบบอัตโนมัติ (</a:t>
              </a:r>
              <a:r>
                <a:rPr lang="en-US" b="1" dirty="0" err="1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Chatbot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9CF7BB4-1FEC-4F35-8E89-808CF094F5B7}"/>
                </a:ext>
              </a:extLst>
            </p:cNvPr>
            <p:cNvSpPr/>
            <p:nvPr/>
          </p:nvSpPr>
          <p:spPr>
            <a:xfrm>
              <a:off x="289839" y="4564903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3CB71-8DA3-46AB-AAD9-527B2BA7CA87}"/>
              </a:ext>
            </a:extLst>
          </p:cNvPr>
          <p:cNvGrpSpPr/>
          <p:nvPr/>
        </p:nvGrpSpPr>
        <p:grpSpPr>
          <a:xfrm>
            <a:off x="6163438" y="3729417"/>
            <a:ext cx="5609259" cy="900000"/>
            <a:chOff x="296612" y="5564042"/>
            <a:chExt cx="6325508" cy="900000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0FC24185-C1C4-4C16-8276-B2185FCB6371}"/>
                </a:ext>
              </a:extLst>
            </p:cNvPr>
            <p:cNvSpPr/>
            <p:nvPr/>
          </p:nvSpPr>
          <p:spPr>
            <a:xfrm>
              <a:off x="1182013" y="5564042"/>
              <a:ext cx="5440107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AC7FF"/>
                </a:gs>
                <a:gs pos="75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API </a:t>
              </a:r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สำหรับให้บริการข้อมูลกับหน่วยงานภายนอก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61CCCA-7456-4C7A-9DE4-1AB824EB1984}"/>
                </a:ext>
              </a:extLst>
            </p:cNvPr>
            <p:cNvSpPr/>
            <p:nvPr/>
          </p:nvSpPr>
          <p:spPr>
            <a:xfrm>
              <a:off x="296612" y="55908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957998-BB53-4280-B965-5FF458145CE1}"/>
              </a:ext>
            </a:extLst>
          </p:cNvPr>
          <p:cNvGrpSpPr/>
          <p:nvPr/>
        </p:nvGrpSpPr>
        <p:grpSpPr>
          <a:xfrm>
            <a:off x="0" y="194675"/>
            <a:ext cx="4200939" cy="775974"/>
            <a:chOff x="0" y="237231"/>
            <a:chExt cx="4200939" cy="77597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03B9E6-FBF2-49A8-9BE7-82414B801526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C87A09-457F-40B2-8A85-899EF537F189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FD5AC7-8C4B-432F-BE70-DC0EA69CA930}"/>
              </a:ext>
            </a:extLst>
          </p:cNvPr>
          <p:cNvSpPr txBox="1"/>
          <p:nvPr/>
        </p:nvSpPr>
        <p:spPr>
          <a:xfrm>
            <a:off x="10951" y="257924"/>
            <a:ext cx="4065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Digital Government (</a:t>
            </a:r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ปี 2563)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342" y="1248032"/>
            <a:ext cx="953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</a:t>
            </a:r>
            <a:r>
              <a:rPr lang="th-TH" b="1" dirty="0">
                <a:latin typeface="TH Sarabun New" panose="020B0500040200020003"/>
                <a:cs typeface="TH Sarabun New" panose="020B0500040200020003"/>
              </a:rPr>
              <a:t>ระบบฐานข้อมูลการประเมินมาตรฐานทักษะด้านดิจิทัลของข้าราชการและบุคลากรภาครัฐ ประกอบไปด้วยระบบต่างๆ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412690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D30C8-C0DB-41E4-B449-AD427171F17B}"/>
              </a:ext>
            </a:extLst>
          </p:cNvPr>
          <p:cNvSpPr/>
          <p:nvPr/>
        </p:nvSpPr>
        <p:spPr>
          <a:xfrm>
            <a:off x="0" y="2054862"/>
            <a:ext cx="12192000" cy="2748277"/>
          </a:xfrm>
          <a:prstGeom prst="rect">
            <a:avLst/>
          </a:prstGeom>
          <a:solidFill>
            <a:srgbClr val="002060"/>
          </a:solidFill>
          <a:ln>
            <a:solidFill>
              <a:srgbClr val="81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106E30-E3DB-4176-9DDD-9DEBFF803D71}"/>
              </a:ext>
            </a:extLst>
          </p:cNvPr>
          <p:cNvSpPr txBox="1"/>
          <p:nvPr/>
        </p:nvSpPr>
        <p:spPr>
          <a:xfrm>
            <a:off x="523461" y="2459504"/>
            <a:ext cx="11145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ฟังก์ชันการใช้งานระบบสำหรับข้าราชการ</a:t>
            </a:r>
          </a:p>
          <a:p>
            <a:pPr algn="ctr"/>
            <a:r>
              <a:rPr lang="th-TH" sz="60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หรือบุคลากรภาครัฐ</a:t>
            </a:r>
            <a:endParaRPr lang="en-US" sz="6000" b="1" dirty="0">
              <a:solidFill>
                <a:schemeClr val="bg1"/>
              </a:solidFill>
              <a:latin typeface="TH Sarabun New" panose="020B0500040200020003"/>
              <a:cs typeface="TH Sarabun New" panose="020B05000402000200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38E89-A2FA-4CE0-AC33-BB5146889B2A}"/>
              </a:ext>
            </a:extLst>
          </p:cNvPr>
          <p:cNvSpPr/>
          <p:nvPr/>
        </p:nvSpPr>
        <p:spPr>
          <a:xfrm>
            <a:off x="0" y="4660445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02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901B207-BC30-43B2-AD4E-E4DFE4A65B09}"/>
              </a:ext>
            </a:extLst>
          </p:cNvPr>
          <p:cNvSpPr/>
          <p:nvPr/>
        </p:nvSpPr>
        <p:spPr>
          <a:xfrm>
            <a:off x="0" y="6715308"/>
            <a:ext cx="12192000" cy="1426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5959F4-75E8-4BAB-891D-D5C63505648F}"/>
              </a:ext>
            </a:extLst>
          </p:cNvPr>
          <p:cNvGrpSpPr/>
          <p:nvPr/>
        </p:nvGrpSpPr>
        <p:grpSpPr>
          <a:xfrm>
            <a:off x="320028" y="2496781"/>
            <a:ext cx="5523821" cy="900000"/>
            <a:chOff x="289839" y="1199069"/>
            <a:chExt cx="5523821" cy="900000"/>
          </a:xfrm>
        </p:grpSpPr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DD22AAC4-39BD-4294-B53F-86E91029F89E}"/>
                </a:ext>
              </a:extLst>
            </p:cNvPr>
            <p:cNvSpPr/>
            <p:nvPr/>
          </p:nvSpPr>
          <p:spPr>
            <a:xfrm>
              <a:off x="1182012" y="119906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B7CFFF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การลงทะเบียน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3E457F-C353-48E9-998D-01194AB4C14B}"/>
                </a:ext>
              </a:extLst>
            </p:cNvPr>
            <p:cNvSpPr/>
            <p:nvPr/>
          </p:nvSpPr>
          <p:spPr>
            <a:xfrm>
              <a:off x="289839" y="12402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9F025E-478D-429D-8A51-266C7A59CB1D}"/>
              </a:ext>
            </a:extLst>
          </p:cNvPr>
          <p:cNvGrpSpPr/>
          <p:nvPr/>
        </p:nvGrpSpPr>
        <p:grpSpPr>
          <a:xfrm>
            <a:off x="296612" y="3669712"/>
            <a:ext cx="5548535" cy="900000"/>
            <a:chOff x="289839" y="2310429"/>
            <a:chExt cx="5548535" cy="900000"/>
          </a:xfrm>
        </p:grpSpPr>
        <p:sp>
          <p:nvSpPr>
            <p:cNvPr id="22" name="Rectangle: Diagonal Corners Rounded 21">
              <a:extLst>
                <a:ext uri="{FF2B5EF4-FFF2-40B4-BE49-F238E27FC236}">
                  <a16:creationId xmlns:a16="http://schemas.microsoft.com/office/drawing/2014/main" id="{7E7DDF1B-6068-4423-BCC6-BA39449A82A3}"/>
                </a:ext>
              </a:extLst>
            </p:cNvPr>
            <p:cNvSpPr/>
            <p:nvPr/>
          </p:nvSpPr>
          <p:spPr>
            <a:xfrm>
              <a:off x="1206726" y="2310429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แก้ไขข้อมูลส่วนตัว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0C6F46-7C9D-417A-8102-D04D70E80620}"/>
                </a:ext>
              </a:extLst>
            </p:cNvPr>
            <p:cNvSpPr/>
            <p:nvPr/>
          </p:nvSpPr>
          <p:spPr>
            <a:xfrm>
              <a:off x="289839" y="235158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0A7CB1-C9D1-4548-82D8-292C84DC71E3}"/>
              </a:ext>
            </a:extLst>
          </p:cNvPr>
          <p:cNvGrpSpPr/>
          <p:nvPr/>
        </p:nvGrpSpPr>
        <p:grpSpPr>
          <a:xfrm>
            <a:off x="320028" y="4883795"/>
            <a:ext cx="5523821" cy="900000"/>
            <a:chOff x="313255" y="3773210"/>
            <a:chExt cx="5523821" cy="900000"/>
          </a:xfrm>
        </p:grpSpPr>
        <p:sp>
          <p:nvSpPr>
            <p:cNvPr id="24" name="Rectangle: Diagonal Corners Rounded 23">
              <a:extLst>
                <a:ext uri="{FF2B5EF4-FFF2-40B4-BE49-F238E27FC236}">
                  <a16:creationId xmlns:a16="http://schemas.microsoft.com/office/drawing/2014/main" id="{363A162B-1CCD-4B5A-BD14-7FC8CEFD97E6}"/>
                </a:ext>
              </a:extLst>
            </p:cNvPr>
            <p:cNvSpPr/>
            <p:nvPr/>
          </p:nvSpPr>
          <p:spPr>
            <a:xfrm>
              <a:off x="1205428" y="3773210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9C7FF"/>
                </a:gs>
                <a:gs pos="8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ประเมินตนเองออนไลน์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D2D96DB-1741-4A93-BB6C-153212AC1BC6}"/>
                </a:ext>
              </a:extLst>
            </p:cNvPr>
            <p:cNvSpPr/>
            <p:nvPr/>
          </p:nvSpPr>
          <p:spPr>
            <a:xfrm>
              <a:off x="313255" y="3814362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5D4E7A-307D-4034-AFAF-F9003F118C63}"/>
              </a:ext>
            </a:extLst>
          </p:cNvPr>
          <p:cNvGrpSpPr/>
          <p:nvPr/>
        </p:nvGrpSpPr>
        <p:grpSpPr>
          <a:xfrm>
            <a:off x="6096000" y="2495202"/>
            <a:ext cx="5523821" cy="900000"/>
            <a:chOff x="289839" y="4523751"/>
            <a:chExt cx="5523821" cy="900000"/>
          </a:xfrm>
        </p:grpSpPr>
        <p:sp>
          <p:nvSpPr>
            <p:cNvPr id="26" name="Rectangle: Diagonal Corners Rounded 25">
              <a:extLst>
                <a:ext uri="{FF2B5EF4-FFF2-40B4-BE49-F238E27FC236}">
                  <a16:creationId xmlns:a16="http://schemas.microsoft.com/office/drawing/2014/main" id="{28FD6EF0-F6A4-4F23-B304-62285BE4B8F7}"/>
                </a:ext>
              </a:extLst>
            </p:cNvPr>
            <p:cNvSpPr/>
            <p:nvPr/>
          </p:nvSpPr>
          <p:spPr>
            <a:xfrm>
              <a:off x="1182012" y="4523751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แสดงผลการประเมินตนเอง</a:t>
              </a:r>
              <a:endPara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9CF7BB4-1FEC-4F35-8E89-808CF094F5B7}"/>
                </a:ext>
              </a:extLst>
            </p:cNvPr>
            <p:cNvSpPr/>
            <p:nvPr/>
          </p:nvSpPr>
          <p:spPr>
            <a:xfrm>
              <a:off x="289839" y="4564903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3CB71-8DA3-46AB-AAD9-527B2BA7CA87}"/>
              </a:ext>
            </a:extLst>
          </p:cNvPr>
          <p:cNvGrpSpPr/>
          <p:nvPr/>
        </p:nvGrpSpPr>
        <p:grpSpPr>
          <a:xfrm>
            <a:off x="6163438" y="3729417"/>
            <a:ext cx="5609259" cy="900000"/>
            <a:chOff x="296612" y="5564042"/>
            <a:chExt cx="6325508" cy="900000"/>
          </a:xfrm>
        </p:grpSpPr>
        <p:sp>
          <p:nvSpPr>
            <p:cNvPr id="33" name="Rectangle: Diagonal Corners Rounded 32">
              <a:extLst>
                <a:ext uri="{FF2B5EF4-FFF2-40B4-BE49-F238E27FC236}">
                  <a16:creationId xmlns:a16="http://schemas.microsoft.com/office/drawing/2014/main" id="{0FC24185-C1C4-4C16-8276-B2185FCB6371}"/>
                </a:ext>
              </a:extLst>
            </p:cNvPr>
            <p:cNvSpPr/>
            <p:nvPr/>
          </p:nvSpPr>
          <p:spPr>
            <a:xfrm>
              <a:off x="1182013" y="5564042"/>
              <a:ext cx="5440107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rgbClr val="AAC7FF"/>
                </a:gs>
                <a:gs pos="75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แบบทดสอบ 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Pre Assessment</a:t>
              </a:r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61CCCA-7456-4C7A-9DE4-1AB824EB1984}"/>
                </a:ext>
              </a:extLst>
            </p:cNvPr>
            <p:cNvSpPr/>
            <p:nvPr/>
          </p:nvSpPr>
          <p:spPr>
            <a:xfrm>
              <a:off x="296612" y="5590821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rgbClr val="81ABFF">
                    <a:tint val="66000"/>
                    <a:satMod val="160000"/>
                  </a:srgbClr>
                </a:gs>
                <a:gs pos="50000">
                  <a:srgbClr val="81ABFF">
                    <a:tint val="44500"/>
                    <a:satMod val="160000"/>
                  </a:srgbClr>
                </a:gs>
                <a:gs pos="100000">
                  <a:srgbClr val="81AB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957998-BB53-4280-B965-5FF458145CE1}"/>
              </a:ext>
            </a:extLst>
          </p:cNvPr>
          <p:cNvGrpSpPr/>
          <p:nvPr/>
        </p:nvGrpSpPr>
        <p:grpSpPr>
          <a:xfrm>
            <a:off x="0" y="194675"/>
            <a:ext cx="4424765" cy="775974"/>
            <a:chOff x="0" y="237231"/>
            <a:chExt cx="4200939" cy="77597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03B9E6-FBF2-49A8-9BE7-82414B801526}"/>
                </a:ext>
              </a:extLst>
            </p:cNvPr>
            <p:cNvSpPr/>
            <p:nvPr/>
          </p:nvSpPr>
          <p:spPr>
            <a:xfrm>
              <a:off x="124239" y="363487"/>
              <a:ext cx="4076700" cy="6497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C87A09-457F-40B2-8A85-899EF537F189}"/>
                </a:ext>
              </a:extLst>
            </p:cNvPr>
            <p:cNvSpPr/>
            <p:nvPr/>
          </p:nvSpPr>
          <p:spPr>
            <a:xfrm>
              <a:off x="0" y="237231"/>
              <a:ext cx="4076700" cy="6497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2FD5AC7-8C4B-432F-BE70-DC0EA69CA930}"/>
              </a:ext>
            </a:extLst>
          </p:cNvPr>
          <p:cNvSpPr txBox="1"/>
          <p:nvPr/>
        </p:nvSpPr>
        <p:spPr>
          <a:xfrm>
            <a:off x="10950" y="257924"/>
            <a:ext cx="4413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/>
                <a:cs typeface="TH Sarabun New" panose="020B0500040200020003"/>
              </a:rPr>
              <a:t>สำหรับข้าราชการหรือบุคลากรภาครัฐ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1342" y="1248032"/>
            <a:ext cx="953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tabLst>
                <a:tab pos="808038" algn="l"/>
              </a:tabLst>
            </a:pPr>
            <a:r>
              <a:rPr lang="th-TH" dirty="0">
                <a:latin typeface="TH Sarabun New" panose="020B0500040200020003"/>
                <a:cs typeface="TH Sarabun New" panose="020B0500040200020003"/>
              </a:rPr>
              <a:t>	</a:t>
            </a:r>
            <a:r>
              <a:rPr lang="th-TH" b="1" dirty="0">
                <a:latin typeface="TH Sarabun New" panose="020B0500040200020003"/>
                <a:cs typeface="TH Sarabun New" panose="020B0500040200020003"/>
              </a:rPr>
              <a:t>ฟังก์ชันในระบบฐานข้อมูลการประเมินมาตรฐานทักษะด้านดิจิทัลของข้าราชการและบุคลากรภาครัฐ สำหรับข้าราชการหรือบุคลากรภาครัฐ ดังนี้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382564C-EBB6-4759-8162-8087E508C141}"/>
              </a:ext>
            </a:extLst>
          </p:cNvPr>
          <p:cNvGrpSpPr/>
          <p:nvPr/>
        </p:nvGrpSpPr>
        <p:grpSpPr>
          <a:xfrm>
            <a:off x="6163438" y="4883795"/>
            <a:ext cx="5523821" cy="900000"/>
            <a:chOff x="289839" y="4523751"/>
            <a:chExt cx="5523821" cy="900000"/>
          </a:xfrm>
        </p:grpSpPr>
        <p:sp>
          <p:nvSpPr>
            <p:cNvPr id="29" name="Rectangle: Diagonal Corners Rounded 28">
              <a:extLst>
                <a:ext uri="{FF2B5EF4-FFF2-40B4-BE49-F238E27FC236}">
                  <a16:creationId xmlns:a16="http://schemas.microsoft.com/office/drawing/2014/main" id="{CE40A29D-E2D8-44A7-919A-136C901C69D9}"/>
                </a:ext>
              </a:extLst>
            </p:cNvPr>
            <p:cNvSpPr/>
            <p:nvPr/>
          </p:nvSpPr>
          <p:spPr>
            <a:xfrm>
              <a:off x="1182012" y="4523751"/>
              <a:ext cx="4631648" cy="900000"/>
            </a:xfrm>
            <a:prstGeom prst="round2DiagRect">
              <a:avLst>
                <a:gd name="adj1" fmla="val 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76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แสดงผลการแบบทดสอบ</a:t>
              </a:r>
              <a:r>
                <a:rPr lang="en-US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Pre Assessment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0001BD-D926-4949-ADDC-6E057A1FFEB2}"/>
                </a:ext>
              </a:extLst>
            </p:cNvPr>
            <p:cNvSpPr/>
            <p:nvPr/>
          </p:nvSpPr>
          <p:spPr>
            <a:xfrm>
              <a:off x="289839" y="4564903"/>
              <a:ext cx="667646" cy="667646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1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751</Words>
  <Application>Microsoft Office PowerPoint</Application>
  <PresentationFormat>Widescreen</PresentationFormat>
  <Paragraphs>114</Paragraphs>
  <Slides>45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ข้อมูลแดชบอร์ด สำหรับผู้ดูแลระบบ</vt:lpstr>
      <vt:lpstr>ข้อมูลสรุปจำนวนผู้ลงทะเบียน และจำนวนผู้เข้ารับการประเมิน</vt:lpstr>
      <vt:lpstr>ข้อมูลสรุปจำนวนผู้ลงทะเบียน และจำนวนผู้เข้ารับการประเมิน ตามหน่วยงาน</vt:lpstr>
      <vt:lpstr>ข้อมูลสรุปคะแนนเฉลี่ยนผลการประเมินจำแนกตามกลุ่มผู้ปฏิบัติงาน</vt:lpstr>
      <vt:lpstr>รายงานผลการตอบแบบสอบถาม</vt:lpstr>
      <vt:lpstr>กราฟแสดงผลการประเมินคะแนนเฉลี่ย จำแนกตามสังกัด/กระทรวง</vt:lpstr>
      <vt:lpstr>PowerPoint Presentation</vt:lpstr>
      <vt:lpstr>PowerPoint Presentation</vt:lpstr>
      <vt:lpstr>PowerPoint Presentation</vt:lpstr>
      <vt:lpstr>PowerPoint Presentation</vt:lpstr>
      <vt:lpstr>ข้อมูลผลการประเมินตามจำแนกตามระยะพัฒนาการด้านดิจิทัล</vt:lpstr>
      <vt:lpstr>ข้อมูลผลการสำรวจทักษะด้านดิจิทัล(Self Assessment) ของหน่วยงาน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ระบบฐานข้อมูลการประเมินมาตรฐานทักษะด้านดิจิทัลของข้าราชการและบุคลากรภาครัฐ</dc:title>
  <dc:creator>Nopporn Chonchareon</dc:creator>
  <cp:lastModifiedBy>Nopporn Chonchareon</cp:lastModifiedBy>
  <cp:revision>24</cp:revision>
  <dcterms:created xsi:type="dcterms:W3CDTF">2022-01-17T16:07:18Z</dcterms:created>
  <dcterms:modified xsi:type="dcterms:W3CDTF">2022-03-07T04:17:11Z</dcterms:modified>
</cp:coreProperties>
</file>