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0" r:id="rId3"/>
    <p:sldId id="353" r:id="rId4"/>
    <p:sldId id="355" r:id="rId5"/>
    <p:sldId id="356" r:id="rId6"/>
    <p:sldId id="357" r:id="rId7"/>
    <p:sldId id="358" r:id="rId8"/>
    <p:sldId id="359" r:id="rId9"/>
    <p:sldId id="282" r:id="rId10"/>
    <p:sldId id="381" r:id="rId11"/>
    <p:sldId id="296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73" r:id="rId32"/>
    <p:sldId id="374" r:id="rId33"/>
    <p:sldId id="319" r:id="rId34"/>
    <p:sldId id="323" r:id="rId35"/>
    <p:sldId id="283" r:id="rId36"/>
    <p:sldId id="382" r:id="rId37"/>
    <p:sldId id="341" r:id="rId38"/>
    <p:sldId id="337" r:id="rId39"/>
    <p:sldId id="279" r:id="rId40"/>
    <p:sldId id="344" r:id="rId41"/>
    <p:sldId id="285" r:id="rId42"/>
    <p:sldId id="328" r:id="rId43"/>
    <p:sldId id="342" r:id="rId44"/>
    <p:sldId id="361" r:id="rId45"/>
    <p:sldId id="375" r:id="rId46"/>
    <p:sldId id="376" r:id="rId47"/>
    <p:sldId id="377" r:id="rId48"/>
    <p:sldId id="378" r:id="rId49"/>
    <p:sldId id="379" r:id="rId50"/>
    <p:sldId id="380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3366"/>
    <a:srgbClr val="D4202F"/>
    <a:srgbClr val="C55A11"/>
    <a:srgbClr val="7F7F7F"/>
    <a:srgbClr val="00B0F0"/>
    <a:srgbClr val="FF9999"/>
    <a:srgbClr val="00B050"/>
    <a:srgbClr val="FFC000"/>
    <a:srgbClr val="6B6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5" autoAdjust="0"/>
    <p:restoredTop sz="95742" autoAdjust="0"/>
  </p:normalViewPr>
  <p:slideViewPr>
    <p:cSldViewPr snapToGrid="0">
      <p:cViewPr varScale="1">
        <p:scale>
          <a:sx n="88" d="100"/>
          <a:sy n="88" d="100"/>
        </p:scale>
        <p:origin x="918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1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1453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112297258766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2000" b="1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D-4C3D-943A-04ECE75853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หน่วยงานอื่นๆ
จำนวน 20 หน่วยงาน</c:v>
                </c:pt>
                <c:pt idx="1">
                  <c:v>หน่วยงานผู้ประสานงาน
(Coordinated)
จำนวน 641 หน่วยงาน</c:v>
                </c:pt>
                <c:pt idx="2">
                  <c:v>หน่วยงานผู้กำกับดูแล
(Regulators)
จำนวน 606 หน่วยงาน</c:v>
                </c:pt>
                <c:pt idx="3">
                  <c:v>หน่วยงานที่จัดทำนโยบาย
(Policy makers)
จำนวน 334 หน่วยงาน</c:v>
                </c:pt>
                <c:pt idx="4">
                  <c:v>หน่วยงานที่ให้บริการ
(Service providers)
จำนวน 1,322 หน่วยงาน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1.3764624913971095</c:v>
                </c:pt>
                <c:pt idx="1">
                  <c:v>44.115622849277358</c:v>
                </c:pt>
                <c:pt idx="2">
                  <c:v>41.706813489332404</c:v>
                </c:pt>
                <c:pt idx="3">
                  <c:v>22.986923606331725</c:v>
                </c:pt>
                <c:pt idx="4">
                  <c:v>90.984170681348957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D-4C3D-943A-04ECE75853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4857152"/>
        <c:axId val="234857696"/>
      </c:barChart>
      <c:catAx>
        <c:axId val="2348571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800" b="1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234857696"/>
        <c:crosses val="autoZero"/>
        <c:auto val="1"/>
        <c:lblAlgn val="ctr"/>
        <c:lblOffset val="100"/>
        <c:noMultiLvlLbl val="0"/>
      </c:catAx>
      <c:valAx>
        <c:axId val="234857696"/>
        <c:scaling>
          <c:orientation val="minMax"/>
        </c:scaling>
        <c:delete val="1"/>
        <c:axPos val="r"/>
        <c:numFmt formatCode="0" sourceLinked="1"/>
        <c:majorTickMark val="none"/>
        <c:minorTickMark val="none"/>
        <c:tickLblPos val="none"/>
        <c:crossAx val="234857152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solidFill>
              <a:srgbClr val="919064"/>
            </a:solidFill>
          </c:spPr>
          <c:dPt>
            <c:idx val="0"/>
            <c:bubble3D val="0"/>
            <c:spPr>
              <a:solidFill>
                <a:srgbClr val="91906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8910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175850152169371"/>
                  <c:y val="-0.156445555555555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565948434281606"/>
                  <c:y val="0.132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ใช้ผ่านระบบกลาง</c:v>
                </c:pt>
                <c:pt idx="1">
                  <c:v>ลงทุนพัฒนาเอง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730</c:v>
                </c:pt>
                <c:pt idx="1">
                  <c:v>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2441917943832E-2"/>
          <c:y val="0.28915059167724422"/>
          <c:w val="0.92238349885408688"/>
          <c:h val="0.71084940832275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90-45B4-853D-AC8E1868F3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90-45B4-853D-AC8E1868F3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90-45B4-853D-AC8E1868F3A5}"/>
              </c:ext>
            </c:extLst>
          </c:dPt>
          <c:dLbls>
            <c:dLbl>
              <c:idx val="0"/>
              <c:layout>
                <c:manualLayout>
                  <c:x val="9.1317125780795271E-3"/>
                  <c:y val="-9.0359559899138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63955421740886E-3"/>
                  <c:y val="-5.42157359394832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95020896268216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335100885273895E-3"/>
                  <c:y val="-0.435151718681518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หน่วยงานที่ยังไม่มีการใช้</c:v>
                </c:pt>
                <c:pt idx="1">
                  <c:v>กำลังดำเนินการวางแผน</c:v>
                </c:pt>
                <c:pt idx="2">
                  <c:v>หน่วยงานที่มีการใช้ Big Data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100</c:v>
                </c:pt>
                <c:pt idx="2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90-45B4-853D-AC8E1868F3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85382624"/>
        <c:axId val="585375552"/>
      </c:barChart>
      <c:catAx>
        <c:axId val="585382624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one"/>
        <c:crossAx val="585375552"/>
        <c:crosses val="autoZero"/>
        <c:auto val="1"/>
        <c:lblAlgn val="ctr"/>
        <c:lblOffset val="100"/>
        <c:noMultiLvlLbl val="0"/>
      </c:catAx>
      <c:valAx>
        <c:axId val="585375552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one"/>
        <c:crossAx val="58538262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6523648494503E-2"/>
          <c:y val="0.14399961662856486"/>
          <c:w val="0.58727711268946925"/>
          <c:h val="0.793528382108363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0E-4391-B811-2041196971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เสร็จแล้ว</c:v>
                </c:pt>
                <c:pt idx="1">
                  <c:v>ระหว่างจัดทำ</c:v>
                </c:pt>
                <c:pt idx="2">
                  <c:v>ไม่มีแผน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21.532846715328464</c:v>
                </c:pt>
                <c:pt idx="1">
                  <c:v>48</c:v>
                </c:pt>
                <c:pt idx="2">
                  <c:v>21.532846715328464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D-4044-95D2-8FAFB4FB19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73"/>
        <c:axId val="581409232"/>
        <c:axId val="581411408"/>
      </c:barChart>
      <c:catAx>
        <c:axId val="5814092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1411408"/>
        <c:crosses val="autoZero"/>
        <c:auto val="1"/>
        <c:lblAlgn val="ctr"/>
        <c:lblOffset val="100"/>
        <c:noMultiLvlLbl val="0"/>
      </c:catAx>
      <c:valAx>
        <c:axId val="581411408"/>
        <c:scaling>
          <c:orientation val="minMax"/>
          <c:max val="100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581409232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6523648494503E-2"/>
          <c:y val="0.14399961662856486"/>
          <c:w val="0.58727711268946925"/>
          <c:h val="0.793528382108363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283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8-4AF3-BA1F-0BB2A62CBC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เสร็จแล้ว</c:v>
                </c:pt>
                <c:pt idx="1">
                  <c:v>ระหว่างจัดทำ</c:v>
                </c:pt>
                <c:pt idx="2">
                  <c:v>ไม่มีแผน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5.8524173027989823</c:v>
                </c:pt>
                <c:pt idx="1">
                  <c:v>16.878710771840545</c:v>
                </c:pt>
                <c:pt idx="2">
                  <c:v>63.104325699745544</c:v>
                </c:pt>
                <c:pt idx="3">
                  <c:v>14.164546225614927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8-4AF3-BA1F-0BB2A62CBC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73"/>
        <c:axId val="581413040"/>
        <c:axId val="581408144"/>
      </c:barChart>
      <c:catAx>
        <c:axId val="581413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1408144"/>
        <c:crosses val="autoZero"/>
        <c:auto val="1"/>
        <c:lblAlgn val="ctr"/>
        <c:lblOffset val="100"/>
        <c:noMultiLvlLbl val="0"/>
      </c:catAx>
      <c:valAx>
        <c:axId val="581408144"/>
        <c:scaling>
          <c:orientation val="minMax"/>
          <c:max val="100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581413040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6523648494503E-2"/>
          <c:y val="0.14399961662856486"/>
          <c:w val="0.58727711268946925"/>
          <c:h val="0.793528382108363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89101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0E-4391-B811-20411969713C}"/>
              </c:ext>
            </c:extLst>
          </c:dPt>
          <c:dPt>
            <c:idx val="1"/>
            <c:invertIfNegative val="0"/>
            <c:bubble3D val="0"/>
            <c:spPr>
              <a:solidFill>
                <a:srgbClr val="91906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C5C5C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นักวิชาการคอม</c:v>
                </c:pt>
                <c:pt idx="1">
                  <c:v>วิศวคอมพิวเตอร์</c:v>
                </c:pt>
                <c:pt idx="2">
                  <c:v>บุคลากรดูแล Data Center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74.664135514018696</c:v>
                </c:pt>
                <c:pt idx="1">
                  <c:v>9.4188084112149539</c:v>
                </c:pt>
                <c:pt idx="2">
                  <c:v>15.814836448598129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D-4044-95D2-8FAFB4FB19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73"/>
        <c:axId val="581412496"/>
        <c:axId val="581407600"/>
      </c:barChart>
      <c:catAx>
        <c:axId val="5814124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1407600"/>
        <c:crosses val="autoZero"/>
        <c:auto val="1"/>
        <c:lblAlgn val="ctr"/>
        <c:lblOffset val="100"/>
        <c:noMultiLvlLbl val="0"/>
      </c:catAx>
      <c:valAx>
        <c:axId val="581407600"/>
        <c:scaling>
          <c:orientation val="minMax"/>
          <c:max val="100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581412496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6523648494503E-2"/>
          <c:y val="0.14399961662856486"/>
          <c:w val="0.58727711268946925"/>
          <c:h val="0.793528382108363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89101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0E-4391-B811-20411969713C}"/>
              </c:ext>
            </c:extLst>
          </c:dPt>
          <c:dPt>
            <c:idx val="1"/>
            <c:invertIfNegative val="0"/>
            <c:bubble3D val="0"/>
            <c:spPr>
              <a:solidFill>
                <a:srgbClr val="91906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นักวิชาการคอม</c:v>
                </c:pt>
                <c:pt idx="1">
                  <c:v>วิศวคอมพิวเตอร์</c:v>
                </c:pt>
                <c:pt idx="2">
                  <c:v>บุคลากรดูแล Data Center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66.949152542372886</c:v>
                </c:pt>
                <c:pt idx="1">
                  <c:v>0.72639225181598066</c:v>
                </c:pt>
                <c:pt idx="2">
                  <c:v>32.324455205811134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D-4044-95D2-8FAFB4FB19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73"/>
        <c:axId val="581407056"/>
        <c:axId val="585384256"/>
      </c:barChart>
      <c:catAx>
        <c:axId val="581407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5384256"/>
        <c:crosses val="autoZero"/>
        <c:auto val="1"/>
        <c:lblAlgn val="ctr"/>
        <c:lblOffset val="100"/>
        <c:noMultiLvlLbl val="0"/>
      </c:catAx>
      <c:valAx>
        <c:axId val="585384256"/>
        <c:scaling>
          <c:orientation val="minMax"/>
          <c:max val="100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581407056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13530759897545E-3"/>
          <c:y val="0.29855237360891124"/>
          <c:w val="0.99086864692401022"/>
          <c:h val="0.537243820906188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(n=800)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5F0-B28F-5E185ADAC6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5F0-B28F-5E185ADAC6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5F0-B28F-5E185ADAC608}"/>
              </c:ext>
            </c:extLst>
          </c:dPt>
          <c:dLbls>
            <c:dLbl>
              <c:idx val="0"/>
              <c:layout>
                <c:manualLayout>
                  <c:x val="1.4380083584235833E-6"/>
                  <c:y val="-0.1343485681240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0D-45F0-B28F-5E185ADAC6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71145463533841E-3"/>
                  <c:y val="-0.22391428020668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940590428457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</c:formatCode>
                <c:ptCount val="3"/>
                <c:pt idx="0">
                  <c:v>17</c:v>
                </c:pt>
                <c:pt idx="1">
                  <c:v>48.540145985401459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0D-45F0-B28F-5E185ADAC6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85384800"/>
        <c:axId val="585383168"/>
      </c:barChart>
      <c:catAx>
        <c:axId val="58538480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one"/>
        <c:crossAx val="585383168"/>
        <c:crosses val="autoZero"/>
        <c:auto val="1"/>
        <c:lblAlgn val="ctr"/>
        <c:lblOffset val="100"/>
        <c:noMultiLvlLbl val="0"/>
      </c:catAx>
      <c:valAx>
        <c:axId val="585383168"/>
        <c:scaling>
          <c:orientation val="minMax"/>
        </c:scaling>
        <c:delete val="1"/>
        <c:axPos val="r"/>
        <c:numFmt formatCode="0" sourceLinked="1"/>
        <c:majorTickMark val="none"/>
        <c:minorTickMark val="none"/>
        <c:tickLblPos val="none"/>
        <c:crossAx val="585384800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13530759897545E-3"/>
          <c:y val="0.16420380548490079"/>
          <c:w val="0.99086864692401022"/>
          <c:h val="0.671592389030198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(n=800)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5F0-B28F-5E185ADAC6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5F0-B28F-5E185ADAC6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5F0-B28F-5E185ADAC608}"/>
              </c:ext>
            </c:extLst>
          </c:dPt>
          <c:dLbls>
            <c:dLbl>
              <c:idx val="0"/>
              <c:layout>
                <c:manualLayout>
                  <c:x val="-4.5638790275468483E-3"/>
                  <c:y val="-0.22391545560972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0D-45F0-B28F-5E185ADAC6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63955421741814E-3"/>
                  <c:y val="-1.4927618680445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0D-45F0-B28F-5E185ADAC6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262706151979509E-2"/>
                  <c:y val="-0.22391428020668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lowest</c:v>
                </c:pt>
                <c:pt idx="1">
                  <c:v>minor</c:v>
                </c:pt>
                <c:pt idx="2">
                  <c:v>major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</c:v>
                </c:pt>
                <c:pt idx="1">
                  <c:v>42.324003392705684</c:v>
                </c:pt>
                <c:pt idx="2">
                  <c:v>7.5487701441899908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0D-45F0-B28F-5E185ADAC6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85371744"/>
        <c:axId val="585376640"/>
      </c:barChart>
      <c:catAx>
        <c:axId val="585371744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one"/>
        <c:crossAx val="585376640"/>
        <c:crosses val="autoZero"/>
        <c:auto val="1"/>
        <c:lblAlgn val="ctr"/>
        <c:lblOffset val="100"/>
        <c:noMultiLvlLbl val="0"/>
      </c:catAx>
      <c:valAx>
        <c:axId val="585376640"/>
        <c:scaling>
          <c:orientation val="minMax"/>
        </c:scaling>
        <c:delete val="1"/>
        <c:axPos val="r"/>
        <c:numFmt formatCode="0" sourceLinked="1"/>
        <c:majorTickMark val="none"/>
        <c:minorTickMark val="none"/>
        <c:tickLblPos val="none"/>
        <c:crossAx val="58537174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solidFill>
              <a:srgbClr val="919064"/>
            </a:solidFill>
          </c:spPr>
          <c:dPt>
            <c:idx val="0"/>
            <c:bubble3D val="0"/>
            <c:spPr>
              <a:solidFill>
                <a:srgbClr val="91906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8910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489419535321534"/>
                  <c:y val="0.118721281774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222733125857688"/>
                  <c:y val="-0.135871269586603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ใช้ผ่านระบบกลาง</c:v>
                </c:pt>
                <c:pt idx="1">
                  <c:v>ลงทุนพัฒนาเอง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122</c:v>
                </c:pt>
                <c:pt idx="1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70F28-F0C1-4C2F-958D-B79D11D9E22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8D95AC9-E995-484D-819D-DA62FF2767D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สร้าง </a:t>
          </a:r>
          <a:r>
            <a:rPr lang="en-US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Link </a:t>
          </a:r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แบบสอบถามออนไลน์ </a:t>
          </a:r>
        </a:p>
        <a:p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สำหรับแต่ละหน่วยงาน</a:t>
          </a:r>
          <a:endParaRPr lang="en-US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88D7BE-F58A-46E8-A938-056AB0AF494F}" type="parTrans" cxnId="{57AABCF8-795C-4597-89A9-2DA3FC6F3401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8159E5-0B87-44AA-A0C0-31BE3194639E}" type="sibTrans" cxnId="{57AABCF8-795C-4597-89A9-2DA3FC6F3401}">
      <dgm:prSet custT="1"/>
      <dgm:spPr>
        <a:solidFill>
          <a:srgbClr val="C55A11"/>
        </a:solidFill>
      </dgm:spPr>
      <dgm:t>
        <a:bodyPr/>
        <a:lstStyle/>
        <a:p>
          <a:endParaRPr lang="en-US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C8FE80-C2E9-40B7-8B4F-71B15CD018BE}">
      <dgm:prSet phldrT="[Text]" custT="1"/>
      <dgm:spPr>
        <a:solidFill>
          <a:srgbClr val="D4202F"/>
        </a:solidFill>
      </dgm:spPr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การส่งหนังสือแจ้ง และ </a:t>
          </a:r>
          <a:r>
            <a:rPr lang="th-TH" sz="1800" b="1" dirty="0" err="1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ลิงก์</a:t>
          </a:r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แบบสอบถาม</a:t>
          </a:r>
        </a:p>
        <a:p>
          <a:r>
            <a:rPr lang="th-TH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ไปยังหน่วยงาน</a:t>
          </a:r>
          <a:endParaRPr lang="en-US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DB24AF8-9E37-4FC9-98FB-DCCB483A4013}" type="parTrans" cxnId="{00850D6D-7676-4F99-BB35-45F07FCB9BF2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95EC26-B60B-4F36-B86C-AF3F5A6E3C96}" type="sibTrans" cxnId="{00850D6D-7676-4F99-BB35-45F07FCB9BF2}">
      <dgm:prSet custT="1"/>
      <dgm:spPr>
        <a:solidFill>
          <a:srgbClr val="D4202F"/>
        </a:solidFill>
      </dgm:spPr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3401AB-2E9A-457C-95EA-E0BA42019B1A}" type="pres">
      <dgm:prSet presAssocID="{1A370F28-F0C1-4C2F-958D-B79D11D9E222}" presName="Name0" presStyleCnt="0">
        <dgm:presLayoutVars>
          <dgm:dir/>
          <dgm:resizeHandles val="exact"/>
        </dgm:presLayoutVars>
      </dgm:prSet>
      <dgm:spPr/>
    </dgm:pt>
    <dgm:pt modelId="{2E3D7741-7B1C-4090-82DD-D95D6D0F8855}" type="pres">
      <dgm:prSet presAssocID="{48D95AC9-E995-484D-819D-DA62FF2767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2E27A-1BF3-4091-88DE-7A52A1DBF060}" type="pres">
      <dgm:prSet presAssocID="{AA8159E5-0B87-44AA-A0C0-31BE3194639E}" presName="sibTrans" presStyleLbl="sibTrans2D1" presStyleIdx="0" presStyleCnt="1" custScaleX="172738" custLinFactNeighborX="4074" custLinFactNeighborY="-517"/>
      <dgm:spPr/>
      <dgm:t>
        <a:bodyPr/>
        <a:lstStyle/>
        <a:p>
          <a:endParaRPr lang="th-TH"/>
        </a:p>
      </dgm:t>
    </dgm:pt>
    <dgm:pt modelId="{D3FF039A-2B6F-4A0B-881E-1AF7CE2000C1}" type="pres">
      <dgm:prSet presAssocID="{AA8159E5-0B87-44AA-A0C0-31BE3194639E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6BC34204-FFD0-4F26-A62A-31E9E0531718}" type="pres">
      <dgm:prSet presAssocID="{CAC8FE80-C2E9-40B7-8B4F-71B15CD018BE}" presName="node" presStyleLbl="node1" presStyleIdx="1" presStyleCnt="2" custLinFactNeighborX="-3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4C394-3521-4C16-80CB-F1A3233A6E82}" type="presOf" srcId="{48D95AC9-E995-484D-819D-DA62FF2767D8}" destId="{2E3D7741-7B1C-4090-82DD-D95D6D0F8855}" srcOrd="0" destOrd="0" presId="urn:microsoft.com/office/officeart/2005/8/layout/process1"/>
    <dgm:cxn modelId="{00850D6D-7676-4F99-BB35-45F07FCB9BF2}" srcId="{1A370F28-F0C1-4C2F-958D-B79D11D9E222}" destId="{CAC8FE80-C2E9-40B7-8B4F-71B15CD018BE}" srcOrd="1" destOrd="0" parTransId="{8DB24AF8-9E37-4FC9-98FB-DCCB483A4013}" sibTransId="{1A95EC26-B60B-4F36-B86C-AF3F5A6E3C96}"/>
    <dgm:cxn modelId="{A41F1507-A316-40F7-A468-4CC679DF67D8}" type="presOf" srcId="{CAC8FE80-C2E9-40B7-8B4F-71B15CD018BE}" destId="{6BC34204-FFD0-4F26-A62A-31E9E0531718}" srcOrd="0" destOrd="0" presId="urn:microsoft.com/office/officeart/2005/8/layout/process1"/>
    <dgm:cxn modelId="{0F9611EB-224D-4D58-9371-26FAB6DB8043}" type="presOf" srcId="{1A370F28-F0C1-4C2F-958D-B79D11D9E222}" destId="{1F3401AB-2E9A-457C-95EA-E0BA42019B1A}" srcOrd="0" destOrd="0" presId="urn:microsoft.com/office/officeart/2005/8/layout/process1"/>
    <dgm:cxn modelId="{A9E96B90-6A16-43B5-89E7-570E5D311778}" type="presOf" srcId="{AA8159E5-0B87-44AA-A0C0-31BE3194639E}" destId="{99E2E27A-1BF3-4091-88DE-7A52A1DBF060}" srcOrd="0" destOrd="0" presId="urn:microsoft.com/office/officeart/2005/8/layout/process1"/>
    <dgm:cxn modelId="{3D740905-89BF-459F-9105-0CA726102D7A}" type="presOf" srcId="{AA8159E5-0B87-44AA-A0C0-31BE3194639E}" destId="{D3FF039A-2B6F-4A0B-881E-1AF7CE2000C1}" srcOrd="1" destOrd="0" presId="urn:microsoft.com/office/officeart/2005/8/layout/process1"/>
    <dgm:cxn modelId="{57AABCF8-795C-4597-89A9-2DA3FC6F3401}" srcId="{1A370F28-F0C1-4C2F-958D-B79D11D9E222}" destId="{48D95AC9-E995-484D-819D-DA62FF2767D8}" srcOrd="0" destOrd="0" parTransId="{9E88D7BE-F58A-46E8-A938-056AB0AF494F}" sibTransId="{AA8159E5-0B87-44AA-A0C0-31BE3194639E}"/>
    <dgm:cxn modelId="{2CF2E1A2-0635-4AC2-80A7-E1550B81D144}" type="presParOf" srcId="{1F3401AB-2E9A-457C-95EA-E0BA42019B1A}" destId="{2E3D7741-7B1C-4090-82DD-D95D6D0F8855}" srcOrd="0" destOrd="0" presId="urn:microsoft.com/office/officeart/2005/8/layout/process1"/>
    <dgm:cxn modelId="{28C5BF51-4CC4-47FA-A1E1-7D910E2D8066}" type="presParOf" srcId="{1F3401AB-2E9A-457C-95EA-E0BA42019B1A}" destId="{99E2E27A-1BF3-4091-88DE-7A52A1DBF060}" srcOrd="1" destOrd="0" presId="urn:microsoft.com/office/officeart/2005/8/layout/process1"/>
    <dgm:cxn modelId="{C4188BF9-7DAA-4739-8766-39F7519F6E48}" type="presParOf" srcId="{99E2E27A-1BF3-4091-88DE-7A52A1DBF060}" destId="{D3FF039A-2B6F-4A0B-881E-1AF7CE2000C1}" srcOrd="0" destOrd="0" presId="urn:microsoft.com/office/officeart/2005/8/layout/process1"/>
    <dgm:cxn modelId="{FFD578E7-EFE3-43DA-BDEC-3C450C3A347A}" type="presParOf" srcId="{1F3401AB-2E9A-457C-95EA-E0BA42019B1A}" destId="{6BC34204-FFD0-4F26-A62A-31E9E053171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2F588-2ACA-4144-9882-2E70EAF85CD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0A169B7-9D9A-4AFB-9428-BED47A1F56D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สำนักงานจังหวัด</a:t>
          </a:r>
          <a:endParaRPr lang="th-TH" sz="3200" dirty="0"/>
        </a:p>
      </dgm:t>
    </dgm:pt>
    <dgm:pt modelId="{EE268FDF-E9A9-4578-BB2E-34979118D690}" type="parTrans" cxnId="{92BECAC1-76D5-49A7-B222-626AA63C9B42}">
      <dgm:prSet/>
      <dgm:spPr/>
      <dgm:t>
        <a:bodyPr/>
        <a:lstStyle/>
        <a:p>
          <a:endParaRPr lang="th-TH"/>
        </a:p>
      </dgm:t>
    </dgm:pt>
    <dgm:pt modelId="{F54404E7-1944-4CCE-A083-81C7DCF7AF5E}" type="sibTrans" cxnId="{92BECAC1-76D5-49A7-B222-626AA63C9B42}">
      <dgm:prSet/>
      <dgm:spPr/>
      <dgm:t>
        <a:bodyPr/>
        <a:lstStyle/>
        <a:p>
          <a:endParaRPr lang="th-TH"/>
        </a:p>
      </dgm:t>
    </dgm:pt>
    <dgm:pt modelId="{E6C9D3C3-6FB6-4637-92C4-6E343FA04A79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สำนักงานสรรพากร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พื้นที่จังหวัด</a:t>
          </a:r>
          <a:endParaRPr lang="th-TH" sz="1800" dirty="0"/>
        </a:p>
      </dgm:t>
    </dgm:pt>
    <dgm:pt modelId="{83C12656-F4BF-45F4-B1BA-F77D6B91272A}" type="parTrans" cxnId="{25EAE472-8C7A-41AE-AD2F-71FB7C58C20C}">
      <dgm:prSet/>
      <dgm:spPr/>
      <dgm:t>
        <a:bodyPr/>
        <a:lstStyle/>
        <a:p>
          <a:endParaRPr lang="th-TH"/>
        </a:p>
      </dgm:t>
    </dgm:pt>
    <dgm:pt modelId="{D16546B1-57BA-43D3-A3E2-1900AE0660D0}" type="sibTrans" cxnId="{25EAE472-8C7A-41AE-AD2F-71FB7C58C20C}">
      <dgm:prSet/>
      <dgm:spPr/>
      <dgm:t>
        <a:bodyPr/>
        <a:lstStyle/>
        <a:p>
          <a:endParaRPr lang="th-TH"/>
        </a:p>
      </dgm:t>
    </dgm:pt>
    <dgm:pt modelId="{271807A4-B68A-47B2-928C-3B948248AC85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สำนักงานอุตสาหกรรม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  <a:endParaRPr lang="th-TH" sz="1800" dirty="0"/>
        </a:p>
      </dgm:t>
    </dgm:pt>
    <dgm:pt modelId="{148A3EAB-38DD-4A65-BCCE-B3FEC2082828}" type="parTrans" cxnId="{96540102-E2BF-47F6-893E-CB1916CFFAA5}">
      <dgm:prSet/>
      <dgm:spPr/>
      <dgm:t>
        <a:bodyPr/>
        <a:lstStyle/>
        <a:p>
          <a:endParaRPr lang="th-TH"/>
        </a:p>
      </dgm:t>
    </dgm:pt>
    <dgm:pt modelId="{139803FF-ECC1-46D7-952B-85FD89524472}" type="sibTrans" cxnId="{96540102-E2BF-47F6-893E-CB1916CFFAA5}">
      <dgm:prSet/>
      <dgm:spPr/>
      <dgm:t>
        <a:bodyPr/>
        <a:lstStyle/>
        <a:p>
          <a:endParaRPr lang="th-TH"/>
        </a:p>
      </dgm:t>
    </dgm:pt>
    <dgm:pt modelId="{7726CAA4-6524-485F-8023-44FD6D1FB748}">
      <dgm:prSet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สำนักงานคลังจังหวัด</a:t>
          </a:r>
        </a:p>
      </dgm:t>
    </dgm:pt>
    <dgm:pt modelId="{2CD85D72-45DF-4421-98D6-111816F90DF4}" type="parTrans" cxnId="{05CFF34B-058F-4142-B01D-9489F63B23F7}">
      <dgm:prSet/>
      <dgm:spPr/>
      <dgm:t>
        <a:bodyPr/>
        <a:lstStyle/>
        <a:p>
          <a:endParaRPr lang="th-TH"/>
        </a:p>
      </dgm:t>
    </dgm:pt>
    <dgm:pt modelId="{5542A90B-63EA-485E-8D8C-3B3A49EE2367}" type="sibTrans" cxnId="{05CFF34B-058F-4142-B01D-9489F63B23F7}">
      <dgm:prSet/>
      <dgm:spPr/>
      <dgm:t>
        <a:bodyPr/>
        <a:lstStyle/>
        <a:p>
          <a:endParaRPr lang="th-TH"/>
        </a:p>
      </dgm:t>
    </dgm:pt>
    <dgm:pt modelId="{DF9181FF-33F2-4605-8F38-65BD16163C11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สำนักงานจัดหา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งานจังหวัด</a:t>
          </a:r>
        </a:p>
      </dgm:t>
    </dgm:pt>
    <dgm:pt modelId="{92EAC65F-8850-4545-B16B-379E3C0D1E17}" type="parTrans" cxnId="{DA846DE2-E1F9-4BE5-B813-5907F4CFAEAF}">
      <dgm:prSet/>
      <dgm:spPr/>
      <dgm:t>
        <a:bodyPr/>
        <a:lstStyle/>
        <a:p>
          <a:endParaRPr lang="th-TH"/>
        </a:p>
      </dgm:t>
    </dgm:pt>
    <dgm:pt modelId="{D7FBF973-7127-4BD0-A95D-7829F5E9EF1E}" type="sibTrans" cxnId="{DA846DE2-E1F9-4BE5-B813-5907F4CFAEAF}">
      <dgm:prSet/>
      <dgm:spPr/>
      <dgm:t>
        <a:bodyPr/>
        <a:lstStyle/>
        <a:p>
          <a:endParaRPr lang="th-TH"/>
        </a:p>
      </dgm:t>
    </dgm:pt>
    <dgm:pt modelId="{09B0C97C-B6BF-46F2-8811-52549F29BF53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ศูนย์พัฒนาฝีมือแรงงานจังหวัด</a:t>
          </a:r>
          <a:endParaRPr lang="th-TH" sz="18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5E1363-BC90-4C59-BF6C-6DD571E25DE5}" type="parTrans" cxnId="{BA63E64C-3F96-4C73-ABFE-03A7B182263A}">
      <dgm:prSet/>
      <dgm:spPr/>
      <dgm:t>
        <a:bodyPr/>
        <a:lstStyle/>
        <a:p>
          <a:endParaRPr lang="th-TH"/>
        </a:p>
      </dgm:t>
    </dgm:pt>
    <dgm:pt modelId="{EFB973BF-5D06-47B2-9CE1-BC1E73BD6438}" type="sibTrans" cxnId="{BA63E64C-3F96-4C73-ABFE-03A7B182263A}">
      <dgm:prSet/>
      <dgm:spPr/>
      <dgm:t>
        <a:bodyPr/>
        <a:lstStyle/>
        <a:p>
          <a:endParaRPr lang="th-TH"/>
        </a:p>
      </dgm:t>
    </dgm:pt>
    <dgm:pt modelId="{1AE1DB6B-7015-45A7-B699-F510D9D75CE6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สำนักงานเกษตร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</a:p>
      </dgm:t>
    </dgm:pt>
    <dgm:pt modelId="{BF201286-BEFA-4E48-AEEA-E7D13B7F757F}" type="parTrans" cxnId="{6E8557F1-77C7-4389-8AE4-3D62E24AB7F0}">
      <dgm:prSet/>
      <dgm:spPr/>
      <dgm:t>
        <a:bodyPr/>
        <a:lstStyle/>
        <a:p>
          <a:endParaRPr lang="th-TH"/>
        </a:p>
      </dgm:t>
    </dgm:pt>
    <dgm:pt modelId="{AAE92E31-101D-45DB-B362-F4F54287B45C}" type="sibTrans" cxnId="{6E8557F1-77C7-4389-8AE4-3D62E24AB7F0}">
      <dgm:prSet/>
      <dgm:spPr/>
      <dgm:t>
        <a:bodyPr/>
        <a:lstStyle/>
        <a:p>
          <a:endParaRPr lang="th-TH"/>
        </a:p>
      </dgm:t>
    </dgm:pt>
    <dgm:pt modelId="{054269AC-088D-40DA-9873-D9BBD7E11C5A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สำนักงานการ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ท่องเที่ยวจังหวัด</a:t>
          </a:r>
        </a:p>
      </dgm:t>
    </dgm:pt>
    <dgm:pt modelId="{749954AB-1A77-4703-874F-15081AC86DFB}" type="parTrans" cxnId="{DB2DF4B6-12F7-425E-B367-823A5C2A4791}">
      <dgm:prSet/>
      <dgm:spPr/>
      <dgm:t>
        <a:bodyPr/>
        <a:lstStyle/>
        <a:p>
          <a:endParaRPr lang="th-TH"/>
        </a:p>
      </dgm:t>
    </dgm:pt>
    <dgm:pt modelId="{7666941B-22B8-4FAD-8DA3-4F3906155996}" type="sibTrans" cxnId="{DB2DF4B6-12F7-425E-B367-823A5C2A4791}">
      <dgm:prSet/>
      <dgm:spPr/>
      <dgm:t>
        <a:bodyPr/>
        <a:lstStyle/>
        <a:p>
          <a:endParaRPr lang="th-TH"/>
        </a:p>
      </dgm:t>
    </dgm:pt>
    <dgm:pt modelId="{61FF3973-5500-4F15-9892-4CC03824879F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สำนักงานขนส่ง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  <a:endParaRPr lang="th-TH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04C5F4-0E90-4625-98F6-59003826B1F1}" type="parTrans" cxnId="{6204C88F-5E42-42DD-A5BB-3B05643473B2}">
      <dgm:prSet/>
      <dgm:spPr/>
      <dgm:t>
        <a:bodyPr/>
        <a:lstStyle/>
        <a:p>
          <a:endParaRPr lang="th-TH"/>
        </a:p>
      </dgm:t>
    </dgm:pt>
    <dgm:pt modelId="{546565BB-FA45-404B-878E-93991153C0DE}" type="sibTrans" cxnId="{6204C88F-5E42-42DD-A5BB-3B05643473B2}">
      <dgm:prSet/>
      <dgm:spPr/>
      <dgm:t>
        <a:bodyPr/>
        <a:lstStyle/>
        <a:p>
          <a:endParaRPr lang="th-TH"/>
        </a:p>
      </dgm:t>
    </dgm:pt>
    <dgm:pt modelId="{836B31A3-3F68-4B79-8BD7-7929C20DE41B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สำนักงานพลังงาน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</a:p>
      </dgm:t>
    </dgm:pt>
    <dgm:pt modelId="{62789E04-D465-40F0-A784-4731B5F256B5}" type="parTrans" cxnId="{9964FB27-E5F7-462B-A828-232A0BDAB8EA}">
      <dgm:prSet/>
      <dgm:spPr/>
      <dgm:t>
        <a:bodyPr/>
        <a:lstStyle/>
        <a:p>
          <a:endParaRPr lang="th-TH"/>
        </a:p>
      </dgm:t>
    </dgm:pt>
    <dgm:pt modelId="{3F7A13DB-1805-4E01-ABDE-0D4E6507D4EE}" type="sibTrans" cxnId="{9964FB27-E5F7-462B-A828-232A0BDAB8EA}">
      <dgm:prSet/>
      <dgm:spPr/>
      <dgm:t>
        <a:bodyPr/>
        <a:lstStyle/>
        <a:p>
          <a:endParaRPr lang="th-TH"/>
        </a:p>
      </dgm:t>
    </dgm:pt>
    <dgm:pt modelId="{BBD0090D-530F-467B-9418-98B9C4D75DDE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สำนักงานที่ดิน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</a:p>
      </dgm:t>
    </dgm:pt>
    <dgm:pt modelId="{C6B155C8-2526-4C2E-A344-C3FB714AF9C6}" type="parTrans" cxnId="{3369674D-7558-471A-B653-3AE8D788C5C5}">
      <dgm:prSet/>
      <dgm:spPr/>
      <dgm:t>
        <a:bodyPr/>
        <a:lstStyle/>
        <a:p>
          <a:endParaRPr lang="th-TH"/>
        </a:p>
      </dgm:t>
    </dgm:pt>
    <dgm:pt modelId="{84B7C83D-CA58-4744-91F6-E88073865C42}" type="sibTrans" cxnId="{3369674D-7558-471A-B653-3AE8D788C5C5}">
      <dgm:prSet/>
      <dgm:spPr/>
      <dgm:t>
        <a:bodyPr/>
        <a:lstStyle/>
        <a:p>
          <a:endParaRPr lang="th-TH"/>
        </a:p>
      </dgm:t>
    </dgm:pt>
    <dgm:pt modelId="{52E1730D-6905-4422-BE38-1C8D9800042F}">
      <dgm:prSet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สำนักงานป้องกันและบรรเทาสาธารณภัยจังหวัด</a:t>
          </a:r>
        </a:p>
      </dgm:t>
    </dgm:pt>
    <dgm:pt modelId="{CE53D1B9-FDD9-4BA8-954E-36976B676735}" type="parTrans" cxnId="{5E724E15-5B3E-48CB-9D01-EE490790A3A9}">
      <dgm:prSet/>
      <dgm:spPr/>
      <dgm:t>
        <a:bodyPr/>
        <a:lstStyle/>
        <a:p>
          <a:endParaRPr lang="th-TH"/>
        </a:p>
      </dgm:t>
    </dgm:pt>
    <dgm:pt modelId="{511216FB-2CD9-42A8-8224-B60D49E22A50}" type="sibTrans" cxnId="{5E724E15-5B3E-48CB-9D01-EE490790A3A9}">
      <dgm:prSet/>
      <dgm:spPr/>
      <dgm:t>
        <a:bodyPr/>
        <a:lstStyle/>
        <a:p>
          <a:endParaRPr lang="th-TH"/>
        </a:p>
      </dgm:t>
    </dgm:pt>
    <dgm:pt modelId="{75206206-8690-448F-9490-BB45EF7CB2E7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สำนักงานสถิติ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</a:p>
      </dgm:t>
    </dgm:pt>
    <dgm:pt modelId="{85281D5C-EC01-427D-A3FB-AE1F917B596C}" type="parTrans" cxnId="{FB0BC393-D35F-46F3-A67F-F7DB917618A1}">
      <dgm:prSet/>
      <dgm:spPr/>
      <dgm:t>
        <a:bodyPr/>
        <a:lstStyle/>
        <a:p>
          <a:endParaRPr lang="th-TH"/>
        </a:p>
      </dgm:t>
    </dgm:pt>
    <dgm:pt modelId="{F6FB891A-BAE1-4BB0-BA04-F10AF9528625}" type="sibTrans" cxnId="{FB0BC393-D35F-46F3-A67F-F7DB917618A1}">
      <dgm:prSet/>
      <dgm:spPr/>
      <dgm:t>
        <a:bodyPr/>
        <a:lstStyle/>
        <a:p>
          <a:endParaRPr lang="th-TH"/>
        </a:p>
      </dgm:t>
    </dgm:pt>
    <dgm:pt modelId="{9FFF8784-EBF1-4CED-94E9-CCB81084F04D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สำนักงานประกันสังคม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  <a:endParaRPr lang="th-TH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F491ABD-0D7F-405B-83E6-D82C1408E157}" type="parTrans" cxnId="{DF84D71F-864D-4039-887D-B79C2941DC7F}">
      <dgm:prSet/>
      <dgm:spPr/>
      <dgm:t>
        <a:bodyPr/>
        <a:lstStyle/>
        <a:p>
          <a:endParaRPr lang="th-TH"/>
        </a:p>
      </dgm:t>
    </dgm:pt>
    <dgm:pt modelId="{C93D234D-ADA2-443B-8790-C4EAAE0AC772}" type="sibTrans" cxnId="{DF84D71F-864D-4039-887D-B79C2941DC7F}">
      <dgm:prSet/>
      <dgm:spPr/>
      <dgm:t>
        <a:bodyPr/>
        <a:lstStyle/>
        <a:p>
          <a:endParaRPr lang="th-TH"/>
        </a:p>
      </dgm:t>
    </dgm:pt>
    <dgm:pt modelId="{2CD725CF-9A6E-4386-BF90-259A9974476A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สำนักงานศึกษา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  <a:endParaRPr lang="th-TH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E484EC-C30F-43EF-A775-867D3AAEA348}" type="parTrans" cxnId="{7FB4BB9E-342A-46A6-90DA-960019D563B3}">
      <dgm:prSet/>
      <dgm:spPr/>
      <dgm:t>
        <a:bodyPr/>
        <a:lstStyle/>
        <a:p>
          <a:endParaRPr lang="th-TH"/>
        </a:p>
      </dgm:t>
    </dgm:pt>
    <dgm:pt modelId="{67EE4E77-9C7A-4D45-8215-91DBB1BEA411}" type="sibTrans" cxnId="{7FB4BB9E-342A-46A6-90DA-960019D563B3}">
      <dgm:prSet/>
      <dgm:spPr/>
      <dgm:t>
        <a:bodyPr/>
        <a:lstStyle/>
        <a:p>
          <a:endParaRPr lang="th-TH"/>
        </a:p>
      </dgm:t>
    </dgm:pt>
    <dgm:pt modelId="{FA7714E6-3A1B-4769-9DD8-27880DDA9097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สำนักงานพาณิชย์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จังหวัด</a:t>
          </a:r>
        </a:p>
      </dgm:t>
    </dgm:pt>
    <dgm:pt modelId="{A69D74A6-8DC4-43B8-916D-FB12C57C5EC9}" type="parTrans" cxnId="{54147E9B-03D9-4E65-BC78-8E411B56F848}">
      <dgm:prSet/>
      <dgm:spPr/>
      <dgm:t>
        <a:bodyPr/>
        <a:lstStyle/>
        <a:p>
          <a:endParaRPr lang="th-TH"/>
        </a:p>
      </dgm:t>
    </dgm:pt>
    <dgm:pt modelId="{96B6A04B-4922-4F24-81C3-94E763F1F24D}" type="sibTrans" cxnId="{54147E9B-03D9-4E65-BC78-8E411B56F848}">
      <dgm:prSet/>
      <dgm:spPr/>
      <dgm:t>
        <a:bodyPr/>
        <a:lstStyle/>
        <a:p>
          <a:endParaRPr lang="th-TH"/>
        </a:p>
      </dgm:t>
    </dgm:pt>
    <dgm:pt modelId="{AE00AAAD-6ED2-4A7F-84A2-C96185CE6B86}">
      <dgm:prSet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สำนักงานสาธารสุขจังหวัด</a:t>
          </a:r>
        </a:p>
      </dgm:t>
    </dgm:pt>
    <dgm:pt modelId="{EDF0B97C-96F5-447C-867B-254283DE93DA}" type="parTrans" cxnId="{26AD98FD-8995-4D12-A333-177F833A6D1E}">
      <dgm:prSet/>
      <dgm:spPr/>
      <dgm:t>
        <a:bodyPr/>
        <a:lstStyle/>
        <a:p>
          <a:endParaRPr lang="th-TH"/>
        </a:p>
      </dgm:t>
    </dgm:pt>
    <dgm:pt modelId="{B1D3138D-ABF0-475F-9690-E6034C16F44C}" type="sibTrans" cxnId="{26AD98FD-8995-4D12-A333-177F833A6D1E}">
      <dgm:prSet/>
      <dgm:spPr/>
      <dgm:t>
        <a:bodyPr/>
        <a:lstStyle/>
        <a:p>
          <a:endParaRPr lang="th-TH"/>
        </a:p>
      </dgm:t>
    </dgm:pt>
    <dgm:pt modelId="{1F07FFF7-3845-4005-9DF5-C705F27D106F}">
      <dgm:prSet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สำนักงานทรัพยากรธรรมชาติ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และสิ่งแวดล้อมจังหวัด</a:t>
          </a:r>
        </a:p>
      </dgm:t>
    </dgm:pt>
    <dgm:pt modelId="{6039E8E7-7BBD-42A8-86A4-AB7E74E60556}" type="parTrans" cxnId="{89DFF3FA-324F-47A2-9CF8-16B5ACC8B943}">
      <dgm:prSet/>
      <dgm:spPr/>
      <dgm:t>
        <a:bodyPr/>
        <a:lstStyle/>
        <a:p>
          <a:endParaRPr lang="th-TH"/>
        </a:p>
      </dgm:t>
    </dgm:pt>
    <dgm:pt modelId="{FE68C654-6949-41BA-ADEF-F22C93C2788A}" type="sibTrans" cxnId="{89DFF3FA-324F-47A2-9CF8-16B5ACC8B943}">
      <dgm:prSet/>
      <dgm:spPr/>
      <dgm:t>
        <a:bodyPr/>
        <a:lstStyle/>
        <a:p>
          <a:endParaRPr lang="th-TH"/>
        </a:p>
      </dgm:t>
    </dgm:pt>
    <dgm:pt modelId="{27DE75FE-BBC8-48E5-AE9B-FC248A9023B7}">
      <dgm:prSet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สำนักงานพัฒนาสังคมและความมั่นคงของมนุษย์จังหวัด</a:t>
          </a:r>
          <a:endParaRPr lang="th-TH" sz="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F3A8CD-1654-4A74-96B4-8CAC7CD6647C}" type="parTrans" cxnId="{0A36FBA0-33B9-48E0-A755-A83DC751F4BE}">
      <dgm:prSet/>
      <dgm:spPr/>
      <dgm:t>
        <a:bodyPr/>
        <a:lstStyle/>
        <a:p>
          <a:endParaRPr lang="th-TH"/>
        </a:p>
      </dgm:t>
    </dgm:pt>
    <dgm:pt modelId="{E44D1808-92A3-4ECC-8AAC-125B712C1980}" type="sibTrans" cxnId="{0A36FBA0-33B9-48E0-A755-A83DC751F4BE}">
      <dgm:prSet/>
      <dgm:spPr/>
      <dgm:t>
        <a:bodyPr/>
        <a:lstStyle/>
        <a:p>
          <a:endParaRPr lang="th-TH"/>
        </a:p>
      </dgm:t>
    </dgm:pt>
    <dgm:pt modelId="{68806FE5-C41E-4826-9A30-1FA18835F9A7}" type="pres">
      <dgm:prSet presAssocID="{6BE2F588-2ACA-4144-9882-2E70EAF85C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8A835CB-9660-4468-ADDB-E55DAFEFCAFE}" type="pres">
      <dgm:prSet presAssocID="{30A169B7-9D9A-4AFB-9428-BED47A1F56D5}" presName="root1" presStyleCnt="0"/>
      <dgm:spPr/>
    </dgm:pt>
    <dgm:pt modelId="{97043DFF-E33D-44B7-BAB6-D5DFD870AEEE}" type="pres">
      <dgm:prSet presAssocID="{30A169B7-9D9A-4AFB-9428-BED47A1F56D5}" presName="LevelOneTextNode" presStyleLbl="node0" presStyleIdx="0" presStyleCnt="1" custScaleX="539268" custScaleY="331374" custLinFactX="-74183" custLinFactNeighborX="-100000" custLinFactNeighborY="1800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E86BD8A-DD9D-43EB-B9AE-C34B0546B166}" type="pres">
      <dgm:prSet presAssocID="{30A169B7-9D9A-4AFB-9428-BED47A1F56D5}" presName="level2hierChild" presStyleCnt="0"/>
      <dgm:spPr/>
    </dgm:pt>
    <dgm:pt modelId="{144E4CD8-3710-403C-93FF-C8F8CB78CCC3}" type="pres">
      <dgm:prSet presAssocID="{2CD85D72-45DF-4421-98D6-111816F90DF4}" presName="conn2-1" presStyleLbl="parChTrans1D2" presStyleIdx="0" presStyleCnt="18"/>
      <dgm:spPr/>
      <dgm:t>
        <a:bodyPr/>
        <a:lstStyle/>
        <a:p>
          <a:endParaRPr lang="th-TH"/>
        </a:p>
      </dgm:t>
    </dgm:pt>
    <dgm:pt modelId="{9AF34184-1ED5-4DCA-93B4-C2A15C2EDA50}" type="pres">
      <dgm:prSet presAssocID="{2CD85D72-45DF-4421-98D6-111816F90DF4}" presName="connTx" presStyleLbl="parChTrans1D2" presStyleIdx="0" presStyleCnt="18"/>
      <dgm:spPr/>
      <dgm:t>
        <a:bodyPr/>
        <a:lstStyle/>
        <a:p>
          <a:endParaRPr lang="th-TH"/>
        </a:p>
      </dgm:t>
    </dgm:pt>
    <dgm:pt modelId="{B4127FC4-5867-437A-97E3-E9A38000BDA9}" type="pres">
      <dgm:prSet presAssocID="{7726CAA4-6524-485F-8023-44FD6D1FB748}" presName="root2" presStyleCnt="0"/>
      <dgm:spPr/>
    </dgm:pt>
    <dgm:pt modelId="{FF1BCD90-8F98-46AC-9AC0-8C4BF6EF936F}" type="pres">
      <dgm:prSet presAssocID="{7726CAA4-6524-485F-8023-44FD6D1FB748}" presName="LevelTwoTextNode" presStyleLbl="node2" presStyleIdx="0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5C27399-5AD8-48C5-A20C-986D3A3D600A}" type="pres">
      <dgm:prSet presAssocID="{7726CAA4-6524-485F-8023-44FD6D1FB748}" presName="level3hierChild" presStyleCnt="0"/>
      <dgm:spPr/>
    </dgm:pt>
    <dgm:pt modelId="{5C91D7B2-97C1-48DD-91C2-69F45F9FFF8C}" type="pres">
      <dgm:prSet presAssocID="{92EAC65F-8850-4545-B16B-379E3C0D1E17}" presName="conn2-1" presStyleLbl="parChTrans1D2" presStyleIdx="1" presStyleCnt="18"/>
      <dgm:spPr/>
      <dgm:t>
        <a:bodyPr/>
        <a:lstStyle/>
        <a:p>
          <a:endParaRPr lang="th-TH"/>
        </a:p>
      </dgm:t>
    </dgm:pt>
    <dgm:pt modelId="{BC60F178-11C6-46AF-B8BB-1900F7DB0966}" type="pres">
      <dgm:prSet presAssocID="{92EAC65F-8850-4545-B16B-379E3C0D1E17}" presName="connTx" presStyleLbl="parChTrans1D2" presStyleIdx="1" presStyleCnt="18"/>
      <dgm:spPr/>
      <dgm:t>
        <a:bodyPr/>
        <a:lstStyle/>
        <a:p>
          <a:endParaRPr lang="th-TH"/>
        </a:p>
      </dgm:t>
    </dgm:pt>
    <dgm:pt modelId="{A00AB3DF-E28E-4AFA-B528-15B1193A25F1}" type="pres">
      <dgm:prSet presAssocID="{DF9181FF-33F2-4605-8F38-65BD16163C11}" presName="root2" presStyleCnt="0"/>
      <dgm:spPr/>
    </dgm:pt>
    <dgm:pt modelId="{5CE24E1F-AA41-48CB-B9FA-BD262656147A}" type="pres">
      <dgm:prSet presAssocID="{DF9181FF-33F2-4605-8F38-65BD16163C11}" presName="LevelTwoTextNode" presStyleLbl="node2" presStyleIdx="1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68F26B0-8BFD-4740-9F9B-402CCF97A80B}" type="pres">
      <dgm:prSet presAssocID="{DF9181FF-33F2-4605-8F38-65BD16163C11}" presName="level3hierChild" presStyleCnt="0"/>
      <dgm:spPr/>
    </dgm:pt>
    <dgm:pt modelId="{13B95D7E-E3EB-42E9-A31C-786703E51329}" type="pres">
      <dgm:prSet presAssocID="{305E1363-BC90-4C59-BF6C-6DD571E25DE5}" presName="conn2-1" presStyleLbl="parChTrans1D2" presStyleIdx="2" presStyleCnt="18"/>
      <dgm:spPr/>
      <dgm:t>
        <a:bodyPr/>
        <a:lstStyle/>
        <a:p>
          <a:endParaRPr lang="th-TH"/>
        </a:p>
      </dgm:t>
    </dgm:pt>
    <dgm:pt modelId="{C099E3C9-BFAA-411B-8C46-2FD0CCDBF323}" type="pres">
      <dgm:prSet presAssocID="{305E1363-BC90-4C59-BF6C-6DD571E25DE5}" presName="connTx" presStyleLbl="parChTrans1D2" presStyleIdx="2" presStyleCnt="18"/>
      <dgm:spPr/>
      <dgm:t>
        <a:bodyPr/>
        <a:lstStyle/>
        <a:p>
          <a:endParaRPr lang="th-TH"/>
        </a:p>
      </dgm:t>
    </dgm:pt>
    <dgm:pt modelId="{24C56E6D-F61F-4FBF-AF07-33FEBCC2723A}" type="pres">
      <dgm:prSet presAssocID="{09B0C97C-B6BF-46F2-8811-52549F29BF53}" presName="root2" presStyleCnt="0"/>
      <dgm:spPr/>
    </dgm:pt>
    <dgm:pt modelId="{A00546DB-ECD2-4636-9265-F2CEF623F67D}" type="pres">
      <dgm:prSet presAssocID="{09B0C97C-B6BF-46F2-8811-52549F29BF53}" presName="LevelTwoTextNode" presStyleLbl="node2" presStyleIdx="2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11714FB-4B1B-4687-B848-A0D3E50613D8}" type="pres">
      <dgm:prSet presAssocID="{09B0C97C-B6BF-46F2-8811-52549F29BF53}" presName="level3hierChild" presStyleCnt="0"/>
      <dgm:spPr/>
    </dgm:pt>
    <dgm:pt modelId="{4FF00AE6-D056-49BB-A0D5-296E2CECE016}" type="pres">
      <dgm:prSet presAssocID="{BF201286-BEFA-4E48-AEEA-E7D13B7F757F}" presName="conn2-1" presStyleLbl="parChTrans1D2" presStyleIdx="3" presStyleCnt="18"/>
      <dgm:spPr/>
      <dgm:t>
        <a:bodyPr/>
        <a:lstStyle/>
        <a:p>
          <a:endParaRPr lang="th-TH"/>
        </a:p>
      </dgm:t>
    </dgm:pt>
    <dgm:pt modelId="{8AD146EB-31BD-40EF-879B-7CFFFACB2B96}" type="pres">
      <dgm:prSet presAssocID="{BF201286-BEFA-4E48-AEEA-E7D13B7F757F}" presName="connTx" presStyleLbl="parChTrans1D2" presStyleIdx="3" presStyleCnt="18"/>
      <dgm:spPr/>
      <dgm:t>
        <a:bodyPr/>
        <a:lstStyle/>
        <a:p>
          <a:endParaRPr lang="th-TH"/>
        </a:p>
      </dgm:t>
    </dgm:pt>
    <dgm:pt modelId="{65737BC8-46C6-4E67-A37A-71B59CF8C9FF}" type="pres">
      <dgm:prSet presAssocID="{1AE1DB6B-7015-45A7-B699-F510D9D75CE6}" presName="root2" presStyleCnt="0"/>
      <dgm:spPr/>
    </dgm:pt>
    <dgm:pt modelId="{F8AEC79F-DF41-4177-A837-E563023CFBD7}" type="pres">
      <dgm:prSet presAssocID="{1AE1DB6B-7015-45A7-B699-F510D9D75CE6}" presName="LevelTwoTextNode" presStyleLbl="node2" presStyleIdx="3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9AFCB03-7EAC-4BC0-84D7-545ADF36CF31}" type="pres">
      <dgm:prSet presAssocID="{1AE1DB6B-7015-45A7-B699-F510D9D75CE6}" presName="level3hierChild" presStyleCnt="0"/>
      <dgm:spPr/>
    </dgm:pt>
    <dgm:pt modelId="{32605D85-9124-444F-A4CA-F454A4D70BF4}" type="pres">
      <dgm:prSet presAssocID="{749954AB-1A77-4703-874F-15081AC86DFB}" presName="conn2-1" presStyleLbl="parChTrans1D2" presStyleIdx="4" presStyleCnt="18"/>
      <dgm:spPr/>
      <dgm:t>
        <a:bodyPr/>
        <a:lstStyle/>
        <a:p>
          <a:endParaRPr lang="th-TH"/>
        </a:p>
      </dgm:t>
    </dgm:pt>
    <dgm:pt modelId="{AD6F00BF-7B53-4C27-B90D-3393401BE8C0}" type="pres">
      <dgm:prSet presAssocID="{749954AB-1A77-4703-874F-15081AC86DFB}" presName="connTx" presStyleLbl="parChTrans1D2" presStyleIdx="4" presStyleCnt="18"/>
      <dgm:spPr/>
      <dgm:t>
        <a:bodyPr/>
        <a:lstStyle/>
        <a:p>
          <a:endParaRPr lang="th-TH"/>
        </a:p>
      </dgm:t>
    </dgm:pt>
    <dgm:pt modelId="{EA7B3B44-4F72-48CF-89B4-00ECDB675DBE}" type="pres">
      <dgm:prSet presAssocID="{054269AC-088D-40DA-9873-D9BBD7E11C5A}" presName="root2" presStyleCnt="0"/>
      <dgm:spPr/>
    </dgm:pt>
    <dgm:pt modelId="{703AFD3B-9D58-4817-ABBA-42519F7FD00C}" type="pres">
      <dgm:prSet presAssocID="{054269AC-088D-40DA-9873-D9BBD7E11C5A}" presName="LevelTwoTextNode" presStyleLbl="node2" presStyleIdx="4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1F0ABA8-9A6F-483D-B305-34D9E2E89232}" type="pres">
      <dgm:prSet presAssocID="{054269AC-088D-40DA-9873-D9BBD7E11C5A}" presName="level3hierChild" presStyleCnt="0"/>
      <dgm:spPr/>
    </dgm:pt>
    <dgm:pt modelId="{7A1C3F57-ADDF-4BCC-8335-F8ECF7B08DBB}" type="pres">
      <dgm:prSet presAssocID="{83C12656-F4BF-45F4-B1BA-F77D6B91272A}" presName="conn2-1" presStyleLbl="parChTrans1D2" presStyleIdx="5" presStyleCnt="18"/>
      <dgm:spPr/>
      <dgm:t>
        <a:bodyPr/>
        <a:lstStyle/>
        <a:p>
          <a:endParaRPr lang="th-TH"/>
        </a:p>
      </dgm:t>
    </dgm:pt>
    <dgm:pt modelId="{44F91A2F-AC48-4737-8749-19A275AF0BCD}" type="pres">
      <dgm:prSet presAssocID="{83C12656-F4BF-45F4-B1BA-F77D6B91272A}" presName="connTx" presStyleLbl="parChTrans1D2" presStyleIdx="5" presStyleCnt="18"/>
      <dgm:spPr/>
      <dgm:t>
        <a:bodyPr/>
        <a:lstStyle/>
        <a:p>
          <a:endParaRPr lang="th-TH"/>
        </a:p>
      </dgm:t>
    </dgm:pt>
    <dgm:pt modelId="{BB454DE3-8551-43B5-811C-1DA58E88AD58}" type="pres">
      <dgm:prSet presAssocID="{E6C9D3C3-6FB6-4637-92C4-6E343FA04A79}" presName="root2" presStyleCnt="0"/>
      <dgm:spPr/>
    </dgm:pt>
    <dgm:pt modelId="{CBD5A5D3-3190-4A5F-95CA-E6458CC5B6AE}" type="pres">
      <dgm:prSet presAssocID="{E6C9D3C3-6FB6-4637-92C4-6E343FA04A79}" presName="LevelTwoTextNode" presStyleLbl="node2" presStyleIdx="5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137111D-3948-4F6A-99C5-92CB8AB3192C}" type="pres">
      <dgm:prSet presAssocID="{E6C9D3C3-6FB6-4637-92C4-6E343FA04A79}" presName="level3hierChild" presStyleCnt="0"/>
      <dgm:spPr/>
    </dgm:pt>
    <dgm:pt modelId="{65303613-77D4-47BB-A4A0-E99836E851D1}" type="pres">
      <dgm:prSet presAssocID="{6E04C5F4-0E90-4625-98F6-59003826B1F1}" presName="conn2-1" presStyleLbl="parChTrans1D2" presStyleIdx="6" presStyleCnt="18"/>
      <dgm:spPr/>
      <dgm:t>
        <a:bodyPr/>
        <a:lstStyle/>
        <a:p>
          <a:endParaRPr lang="th-TH"/>
        </a:p>
      </dgm:t>
    </dgm:pt>
    <dgm:pt modelId="{177812B5-B655-4117-BFB0-D00384E8319D}" type="pres">
      <dgm:prSet presAssocID="{6E04C5F4-0E90-4625-98F6-59003826B1F1}" presName="connTx" presStyleLbl="parChTrans1D2" presStyleIdx="6" presStyleCnt="18"/>
      <dgm:spPr/>
      <dgm:t>
        <a:bodyPr/>
        <a:lstStyle/>
        <a:p>
          <a:endParaRPr lang="th-TH"/>
        </a:p>
      </dgm:t>
    </dgm:pt>
    <dgm:pt modelId="{1E65A4E0-A4C3-42CD-8F81-1044D1F2EC08}" type="pres">
      <dgm:prSet presAssocID="{61FF3973-5500-4F15-9892-4CC03824879F}" presName="root2" presStyleCnt="0"/>
      <dgm:spPr/>
    </dgm:pt>
    <dgm:pt modelId="{CF979FDE-1BB9-42FC-B7E6-8BB68C72A068}" type="pres">
      <dgm:prSet presAssocID="{61FF3973-5500-4F15-9892-4CC03824879F}" presName="LevelTwoTextNode" presStyleLbl="node2" presStyleIdx="6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3B0C6B7-FABC-43B7-AE6D-1907170EDC56}" type="pres">
      <dgm:prSet presAssocID="{61FF3973-5500-4F15-9892-4CC03824879F}" presName="level3hierChild" presStyleCnt="0"/>
      <dgm:spPr/>
    </dgm:pt>
    <dgm:pt modelId="{7AC48950-BFF7-4C2A-863E-1FF4585297ED}" type="pres">
      <dgm:prSet presAssocID="{62789E04-D465-40F0-A784-4731B5F256B5}" presName="conn2-1" presStyleLbl="parChTrans1D2" presStyleIdx="7" presStyleCnt="18"/>
      <dgm:spPr/>
      <dgm:t>
        <a:bodyPr/>
        <a:lstStyle/>
        <a:p>
          <a:endParaRPr lang="th-TH"/>
        </a:p>
      </dgm:t>
    </dgm:pt>
    <dgm:pt modelId="{B1D1C040-B77D-4977-9B3D-98AA4C3F82CA}" type="pres">
      <dgm:prSet presAssocID="{62789E04-D465-40F0-A784-4731B5F256B5}" presName="connTx" presStyleLbl="parChTrans1D2" presStyleIdx="7" presStyleCnt="18"/>
      <dgm:spPr/>
      <dgm:t>
        <a:bodyPr/>
        <a:lstStyle/>
        <a:p>
          <a:endParaRPr lang="th-TH"/>
        </a:p>
      </dgm:t>
    </dgm:pt>
    <dgm:pt modelId="{59B9BE11-9A7B-4F97-A3A6-A746F00C082C}" type="pres">
      <dgm:prSet presAssocID="{836B31A3-3F68-4B79-8BD7-7929C20DE41B}" presName="root2" presStyleCnt="0"/>
      <dgm:spPr/>
    </dgm:pt>
    <dgm:pt modelId="{142666DB-D8DA-4E54-A47C-DEB42720091E}" type="pres">
      <dgm:prSet presAssocID="{836B31A3-3F68-4B79-8BD7-7929C20DE41B}" presName="LevelTwoTextNode" presStyleLbl="node2" presStyleIdx="7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4D532D1-3B71-4220-8CCC-55CE8E9B02FC}" type="pres">
      <dgm:prSet presAssocID="{836B31A3-3F68-4B79-8BD7-7929C20DE41B}" presName="level3hierChild" presStyleCnt="0"/>
      <dgm:spPr/>
    </dgm:pt>
    <dgm:pt modelId="{DC93C61D-96D6-479D-9F1C-7F75002439B9}" type="pres">
      <dgm:prSet presAssocID="{C6B155C8-2526-4C2E-A344-C3FB714AF9C6}" presName="conn2-1" presStyleLbl="parChTrans1D2" presStyleIdx="8" presStyleCnt="18"/>
      <dgm:spPr/>
      <dgm:t>
        <a:bodyPr/>
        <a:lstStyle/>
        <a:p>
          <a:endParaRPr lang="th-TH"/>
        </a:p>
      </dgm:t>
    </dgm:pt>
    <dgm:pt modelId="{4EEB05CB-5C81-44B0-B331-574279D6F576}" type="pres">
      <dgm:prSet presAssocID="{C6B155C8-2526-4C2E-A344-C3FB714AF9C6}" presName="connTx" presStyleLbl="parChTrans1D2" presStyleIdx="8" presStyleCnt="18"/>
      <dgm:spPr/>
      <dgm:t>
        <a:bodyPr/>
        <a:lstStyle/>
        <a:p>
          <a:endParaRPr lang="th-TH"/>
        </a:p>
      </dgm:t>
    </dgm:pt>
    <dgm:pt modelId="{A9D696FB-5742-41E8-A333-E7FE1C6D34FF}" type="pres">
      <dgm:prSet presAssocID="{BBD0090D-530F-467B-9418-98B9C4D75DDE}" presName="root2" presStyleCnt="0"/>
      <dgm:spPr/>
    </dgm:pt>
    <dgm:pt modelId="{FB12115E-09AA-4C0B-ADA5-804F2DB72C76}" type="pres">
      <dgm:prSet presAssocID="{BBD0090D-530F-467B-9418-98B9C4D75DDE}" presName="LevelTwoTextNode" presStyleLbl="node2" presStyleIdx="8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622A0B1-D61F-4A42-B87E-D972F3E8F803}" type="pres">
      <dgm:prSet presAssocID="{BBD0090D-530F-467B-9418-98B9C4D75DDE}" presName="level3hierChild" presStyleCnt="0"/>
      <dgm:spPr/>
    </dgm:pt>
    <dgm:pt modelId="{A4A6F55B-B3DA-418E-B20C-E1E3D58BBA94}" type="pres">
      <dgm:prSet presAssocID="{CE53D1B9-FDD9-4BA8-954E-36976B676735}" presName="conn2-1" presStyleLbl="parChTrans1D2" presStyleIdx="9" presStyleCnt="18"/>
      <dgm:spPr/>
      <dgm:t>
        <a:bodyPr/>
        <a:lstStyle/>
        <a:p>
          <a:endParaRPr lang="th-TH"/>
        </a:p>
      </dgm:t>
    </dgm:pt>
    <dgm:pt modelId="{BDDD18BA-884E-4BB5-B7D1-3E065BCE72BB}" type="pres">
      <dgm:prSet presAssocID="{CE53D1B9-FDD9-4BA8-954E-36976B676735}" presName="connTx" presStyleLbl="parChTrans1D2" presStyleIdx="9" presStyleCnt="18"/>
      <dgm:spPr/>
      <dgm:t>
        <a:bodyPr/>
        <a:lstStyle/>
        <a:p>
          <a:endParaRPr lang="th-TH"/>
        </a:p>
      </dgm:t>
    </dgm:pt>
    <dgm:pt modelId="{1FBF1061-76A7-4D1B-A7D7-CBA272BE729A}" type="pres">
      <dgm:prSet presAssocID="{52E1730D-6905-4422-BE38-1C8D9800042F}" presName="root2" presStyleCnt="0"/>
      <dgm:spPr/>
    </dgm:pt>
    <dgm:pt modelId="{E62DCABF-5729-4095-9113-A50A261925E7}" type="pres">
      <dgm:prSet presAssocID="{52E1730D-6905-4422-BE38-1C8D9800042F}" presName="LevelTwoTextNode" presStyleLbl="node2" presStyleIdx="9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244B907-37C7-4C97-A339-17EF5C5456A7}" type="pres">
      <dgm:prSet presAssocID="{52E1730D-6905-4422-BE38-1C8D9800042F}" presName="level3hierChild" presStyleCnt="0"/>
      <dgm:spPr/>
    </dgm:pt>
    <dgm:pt modelId="{33BC807E-2A92-4D41-86B0-2F5B2488BD95}" type="pres">
      <dgm:prSet presAssocID="{85281D5C-EC01-427D-A3FB-AE1F917B596C}" presName="conn2-1" presStyleLbl="parChTrans1D2" presStyleIdx="10" presStyleCnt="18"/>
      <dgm:spPr/>
      <dgm:t>
        <a:bodyPr/>
        <a:lstStyle/>
        <a:p>
          <a:endParaRPr lang="th-TH"/>
        </a:p>
      </dgm:t>
    </dgm:pt>
    <dgm:pt modelId="{7F71C4E6-A572-4B19-87C5-E7DB12FE1E36}" type="pres">
      <dgm:prSet presAssocID="{85281D5C-EC01-427D-A3FB-AE1F917B596C}" presName="connTx" presStyleLbl="parChTrans1D2" presStyleIdx="10" presStyleCnt="18"/>
      <dgm:spPr/>
      <dgm:t>
        <a:bodyPr/>
        <a:lstStyle/>
        <a:p>
          <a:endParaRPr lang="th-TH"/>
        </a:p>
      </dgm:t>
    </dgm:pt>
    <dgm:pt modelId="{3D93D0D1-6344-45A3-8B90-D6F2B1A93E50}" type="pres">
      <dgm:prSet presAssocID="{75206206-8690-448F-9490-BB45EF7CB2E7}" presName="root2" presStyleCnt="0"/>
      <dgm:spPr/>
    </dgm:pt>
    <dgm:pt modelId="{071839A7-345D-4101-94EB-BF665824063C}" type="pres">
      <dgm:prSet presAssocID="{75206206-8690-448F-9490-BB45EF7CB2E7}" presName="LevelTwoTextNode" presStyleLbl="node2" presStyleIdx="10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E97CBFE-5BB0-4A86-93C5-284459E4E5E4}" type="pres">
      <dgm:prSet presAssocID="{75206206-8690-448F-9490-BB45EF7CB2E7}" presName="level3hierChild" presStyleCnt="0"/>
      <dgm:spPr/>
    </dgm:pt>
    <dgm:pt modelId="{D416BFBA-2BFC-4BB0-A5AA-E68C4BE032EB}" type="pres">
      <dgm:prSet presAssocID="{148A3EAB-38DD-4A65-BCCE-B3FEC2082828}" presName="conn2-1" presStyleLbl="parChTrans1D2" presStyleIdx="11" presStyleCnt="18"/>
      <dgm:spPr/>
      <dgm:t>
        <a:bodyPr/>
        <a:lstStyle/>
        <a:p>
          <a:endParaRPr lang="th-TH"/>
        </a:p>
      </dgm:t>
    </dgm:pt>
    <dgm:pt modelId="{FCA47BC3-2E3F-4FE6-B60D-5A1D4974D756}" type="pres">
      <dgm:prSet presAssocID="{148A3EAB-38DD-4A65-BCCE-B3FEC2082828}" presName="connTx" presStyleLbl="parChTrans1D2" presStyleIdx="11" presStyleCnt="18"/>
      <dgm:spPr/>
      <dgm:t>
        <a:bodyPr/>
        <a:lstStyle/>
        <a:p>
          <a:endParaRPr lang="th-TH"/>
        </a:p>
      </dgm:t>
    </dgm:pt>
    <dgm:pt modelId="{4FF387A6-FF05-4F0F-B3F1-613E586A742A}" type="pres">
      <dgm:prSet presAssocID="{271807A4-B68A-47B2-928C-3B948248AC85}" presName="root2" presStyleCnt="0"/>
      <dgm:spPr/>
    </dgm:pt>
    <dgm:pt modelId="{75576266-0C25-4336-96BE-27AA99B279DA}" type="pres">
      <dgm:prSet presAssocID="{271807A4-B68A-47B2-928C-3B948248AC85}" presName="LevelTwoTextNode" presStyleLbl="node2" presStyleIdx="11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0F447D6-207D-44C3-B1B5-A3842968C385}" type="pres">
      <dgm:prSet presAssocID="{271807A4-B68A-47B2-928C-3B948248AC85}" presName="level3hierChild" presStyleCnt="0"/>
      <dgm:spPr/>
    </dgm:pt>
    <dgm:pt modelId="{F718E667-C71A-465E-8980-EA8B6B81DB68}" type="pres">
      <dgm:prSet presAssocID="{7F491ABD-0D7F-405B-83E6-D82C1408E157}" presName="conn2-1" presStyleLbl="parChTrans1D2" presStyleIdx="12" presStyleCnt="18"/>
      <dgm:spPr/>
      <dgm:t>
        <a:bodyPr/>
        <a:lstStyle/>
        <a:p>
          <a:endParaRPr lang="th-TH"/>
        </a:p>
      </dgm:t>
    </dgm:pt>
    <dgm:pt modelId="{0F6227B1-0C59-4B2C-9CDB-8D2D26B97867}" type="pres">
      <dgm:prSet presAssocID="{7F491ABD-0D7F-405B-83E6-D82C1408E157}" presName="connTx" presStyleLbl="parChTrans1D2" presStyleIdx="12" presStyleCnt="18"/>
      <dgm:spPr/>
      <dgm:t>
        <a:bodyPr/>
        <a:lstStyle/>
        <a:p>
          <a:endParaRPr lang="th-TH"/>
        </a:p>
      </dgm:t>
    </dgm:pt>
    <dgm:pt modelId="{2A90CB29-12C1-4C48-B406-7DAD4EC59CF2}" type="pres">
      <dgm:prSet presAssocID="{9FFF8784-EBF1-4CED-94E9-CCB81084F04D}" presName="root2" presStyleCnt="0"/>
      <dgm:spPr/>
    </dgm:pt>
    <dgm:pt modelId="{1C32B867-0209-4C51-9774-BEDA0988754C}" type="pres">
      <dgm:prSet presAssocID="{9FFF8784-EBF1-4CED-94E9-CCB81084F04D}" presName="LevelTwoTextNode" presStyleLbl="node2" presStyleIdx="12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B0ABF01-AF0B-4FDA-8928-A1D2A6463D3E}" type="pres">
      <dgm:prSet presAssocID="{9FFF8784-EBF1-4CED-94E9-CCB81084F04D}" presName="level3hierChild" presStyleCnt="0"/>
      <dgm:spPr/>
    </dgm:pt>
    <dgm:pt modelId="{9311700A-9BAA-4C7F-BB95-96F0A1E71C37}" type="pres">
      <dgm:prSet presAssocID="{03E484EC-C30F-43EF-A775-867D3AAEA348}" presName="conn2-1" presStyleLbl="parChTrans1D2" presStyleIdx="13" presStyleCnt="18"/>
      <dgm:spPr/>
      <dgm:t>
        <a:bodyPr/>
        <a:lstStyle/>
        <a:p>
          <a:endParaRPr lang="th-TH"/>
        </a:p>
      </dgm:t>
    </dgm:pt>
    <dgm:pt modelId="{FCED9E2E-9EA7-48F7-98D8-DAF1A1A7FE1A}" type="pres">
      <dgm:prSet presAssocID="{03E484EC-C30F-43EF-A775-867D3AAEA348}" presName="connTx" presStyleLbl="parChTrans1D2" presStyleIdx="13" presStyleCnt="18"/>
      <dgm:spPr/>
      <dgm:t>
        <a:bodyPr/>
        <a:lstStyle/>
        <a:p>
          <a:endParaRPr lang="th-TH"/>
        </a:p>
      </dgm:t>
    </dgm:pt>
    <dgm:pt modelId="{C6CC3EE6-1B99-469F-8A30-8232489A3E88}" type="pres">
      <dgm:prSet presAssocID="{2CD725CF-9A6E-4386-BF90-259A9974476A}" presName="root2" presStyleCnt="0"/>
      <dgm:spPr/>
    </dgm:pt>
    <dgm:pt modelId="{286303C3-91AB-4147-9DB4-FAED0B6D7E07}" type="pres">
      <dgm:prSet presAssocID="{2CD725CF-9A6E-4386-BF90-259A9974476A}" presName="LevelTwoTextNode" presStyleLbl="node2" presStyleIdx="13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E6085EA-2807-4779-8E2C-93593F76D437}" type="pres">
      <dgm:prSet presAssocID="{2CD725CF-9A6E-4386-BF90-259A9974476A}" presName="level3hierChild" presStyleCnt="0"/>
      <dgm:spPr/>
    </dgm:pt>
    <dgm:pt modelId="{0182763D-18C2-4868-9353-9D1BF6AB61BD}" type="pres">
      <dgm:prSet presAssocID="{A69D74A6-8DC4-43B8-916D-FB12C57C5EC9}" presName="conn2-1" presStyleLbl="parChTrans1D2" presStyleIdx="14" presStyleCnt="18"/>
      <dgm:spPr/>
      <dgm:t>
        <a:bodyPr/>
        <a:lstStyle/>
        <a:p>
          <a:endParaRPr lang="th-TH"/>
        </a:p>
      </dgm:t>
    </dgm:pt>
    <dgm:pt modelId="{FB594184-03E7-4AED-9AAA-38144A8B6273}" type="pres">
      <dgm:prSet presAssocID="{A69D74A6-8DC4-43B8-916D-FB12C57C5EC9}" presName="connTx" presStyleLbl="parChTrans1D2" presStyleIdx="14" presStyleCnt="18"/>
      <dgm:spPr/>
      <dgm:t>
        <a:bodyPr/>
        <a:lstStyle/>
        <a:p>
          <a:endParaRPr lang="th-TH"/>
        </a:p>
      </dgm:t>
    </dgm:pt>
    <dgm:pt modelId="{C962C7DF-8398-4F0D-A84E-8D2A99A388EB}" type="pres">
      <dgm:prSet presAssocID="{FA7714E6-3A1B-4769-9DD8-27880DDA9097}" presName="root2" presStyleCnt="0"/>
      <dgm:spPr/>
    </dgm:pt>
    <dgm:pt modelId="{1D6D9FC3-F41D-4261-8CB0-0DF762DC0966}" type="pres">
      <dgm:prSet presAssocID="{FA7714E6-3A1B-4769-9DD8-27880DDA9097}" presName="LevelTwoTextNode" presStyleLbl="node2" presStyleIdx="14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C38592E-0F93-46DF-BD4A-91497FBCE925}" type="pres">
      <dgm:prSet presAssocID="{FA7714E6-3A1B-4769-9DD8-27880DDA9097}" presName="level3hierChild" presStyleCnt="0"/>
      <dgm:spPr/>
    </dgm:pt>
    <dgm:pt modelId="{6670ADF1-09DE-4E6A-A4B8-52D6567CC135}" type="pres">
      <dgm:prSet presAssocID="{EDF0B97C-96F5-447C-867B-254283DE93DA}" presName="conn2-1" presStyleLbl="parChTrans1D2" presStyleIdx="15" presStyleCnt="18"/>
      <dgm:spPr/>
      <dgm:t>
        <a:bodyPr/>
        <a:lstStyle/>
        <a:p>
          <a:endParaRPr lang="th-TH"/>
        </a:p>
      </dgm:t>
    </dgm:pt>
    <dgm:pt modelId="{EB0772A7-C652-4FD7-9DEE-45BE5BA60AD1}" type="pres">
      <dgm:prSet presAssocID="{EDF0B97C-96F5-447C-867B-254283DE93DA}" presName="connTx" presStyleLbl="parChTrans1D2" presStyleIdx="15" presStyleCnt="18"/>
      <dgm:spPr/>
      <dgm:t>
        <a:bodyPr/>
        <a:lstStyle/>
        <a:p>
          <a:endParaRPr lang="th-TH"/>
        </a:p>
      </dgm:t>
    </dgm:pt>
    <dgm:pt modelId="{9704E718-255F-4E09-A2AB-944B241464CA}" type="pres">
      <dgm:prSet presAssocID="{AE00AAAD-6ED2-4A7F-84A2-C96185CE6B86}" presName="root2" presStyleCnt="0"/>
      <dgm:spPr/>
    </dgm:pt>
    <dgm:pt modelId="{63A4C75D-CE57-4E5D-96D1-8C8F30921270}" type="pres">
      <dgm:prSet presAssocID="{AE00AAAD-6ED2-4A7F-84A2-C96185CE6B86}" presName="LevelTwoTextNode" presStyleLbl="node2" presStyleIdx="15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82801A1-F3C3-4BE1-85D8-447CC74AF17A}" type="pres">
      <dgm:prSet presAssocID="{AE00AAAD-6ED2-4A7F-84A2-C96185CE6B86}" presName="level3hierChild" presStyleCnt="0"/>
      <dgm:spPr/>
    </dgm:pt>
    <dgm:pt modelId="{BDA96F54-6424-4D1F-AE4F-1EA0A5094042}" type="pres">
      <dgm:prSet presAssocID="{6039E8E7-7BBD-42A8-86A4-AB7E74E60556}" presName="conn2-1" presStyleLbl="parChTrans1D2" presStyleIdx="16" presStyleCnt="18"/>
      <dgm:spPr/>
      <dgm:t>
        <a:bodyPr/>
        <a:lstStyle/>
        <a:p>
          <a:endParaRPr lang="th-TH"/>
        </a:p>
      </dgm:t>
    </dgm:pt>
    <dgm:pt modelId="{9AC33B60-54F1-4931-93B0-7C073252FAC7}" type="pres">
      <dgm:prSet presAssocID="{6039E8E7-7BBD-42A8-86A4-AB7E74E60556}" presName="connTx" presStyleLbl="parChTrans1D2" presStyleIdx="16" presStyleCnt="18"/>
      <dgm:spPr/>
      <dgm:t>
        <a:bodyPr/>
        <a:lstStyle/>
        <a:p>
          <a:endParaRPr lang="th-TH"/>
        </a:p>
      </dgm:t>
    </dgm:pt>
    <dgm:pt modelId="{57A9E0DF-C269-40C5-A647-DAE5F9537B4D}" type="pres">
      <dgm:prSet presAssocID="{1F07FFF7-3845-4005-9DF5-C705F27D106F}" presName="root2" presStyleCnt="0"/>
      <dgm:spPr/>
    </dgm:pt>
    <dgm:pt modelId="{80E7219C-6070-44A3-AAE6-7D55861399FA}" type="pres">
      <dgm:prSet presAssocID="{1F07FFF7-3845-4005-9DF5-C705F27D106F}" presName="LevelTwoTextNode" presStyleLbl="node2" presStyleIdx="16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1FF26AC-026E-48C5-910B-66F220606EAA}" type="pres">
      <dgm:prSet presAssocID="{1F07FFF7-3845-4005-9DF5-C705F27D106F}" presName="level3hierChild" presStyleCnt="0"/>
      <dgm:spPr/>
    </dgm:pt>
    <dgm:pt modelId="{A2BF3FFC-FBB4-43B9-818C-BCB95994734F}" type="pres">
      <dgm:prSet presAssocID="{64F3A8CD-1654-4A74-96B4-8CAC7CD6647C}" presName="conn2-1" presStyleLbl="parChTrans1D2" presStyleIdx="17" presStyleCnt="18"/>
      <dgm:spPr/>
      <dgm:t>
        <a:bodyPr/>
        <a:lstStyle/>
        <a:p>
          <a:endParaRPr lang="th-TH"/>
        </a:p>
      </dgm:t>
    </dgm:pt>
    <dgm:pt modelId="{6F9F6004-DFC0-41DE-936E-95EB782156A0}" type="pres">
      <dgm:prSet presAssocID="{64F3A8CD-1654-4A74-96B4-8CAC7CD6647C}" presName="connTx" presStyleLbl="parChTrans1D2" presStyleIdx="17" presStyleCnt="18"/>
      <dgm:spPr/>
      <dgm:t>
        <a:bodyPr/>
        <a:lstStyle/>
        <a:p>
          <a:endParaRPr lang="th-TH"/>
        </a:p>
      </dgm:t>
    </dgm:pt>
    <dgm:pt modelId="{4D9C3966-FB9F-4C7B-B1C1-157F789BD402}" type="pres">
      <dgm:prSet presAssocID="{27DE75FE-BBC8-48E5-AE9B-FC248A9023B7}" presName="root2" presStyleCnt="0"/>
      <dgm:spPr/>
    </dgm:pt>
    <dgm:pt modelId="{68BCB523-3480-4FB2-B847-44372A446C00}" type="pres">
      <dgm:prSet presAssocID="{27DE75FE-BBC8-48E5-AE9B-FC248A9023B7}" presName="LevelTwoTextNode" presStyleLbl="node2" presStyleIdx="17" presStyleCnt="18" custScaleX="806111" custScaleY="10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BEE643F-267D-463A-A6EE-43981ED12D9B}" type="pres">
      <dgm:prSet presAssocID="{27DE75FE-BBC8-48E5-AE9B-FC248A9023B7}" presName="level3hierChild" presStyleCnt="0"/>
      <dgm:spPr/>
    </dgm:pt>
  </dgm:ptLst>
  <dgm:cxnLst>
    <dgm:cxn modelId="{1B3B1F27-6EE6-4349-ACA9-EDBADB423E12}" type="presOf" srcId="{6BE2F588-2ACA-4144-9882-2E70EAF85CDA}" destId="{68806FE5-C41E-4826-9A30-1FA18835F9A7}" srcOrd="0" destOrd="0" presId="urn:microsoft.com/office/officeart/2005/8/layout/hierarchy2"/>
    <dgm:cxn modelId="{752DA6BF-B0FB-45BA-834C-F55496CA30AA}" type="presOf" srcId="{09B0C97C-B6BF-46F2-8811-52549F29BF53}" destId="{A00546DB-ECD2-4636-9265-F2CEF623F67D}" srcOrd="0" destOrd="0" presId="urn:microsoft.com/office/officeart/2005/8/layout/hierarchy2"/>
    <dgm:cxn modelId="{93B1E470-0C8D-4DE0-AE7A-7F01A602B4A9}" type="presOf" srcId="{FA7714E6-3A1B-4769-9DD8-27880DDA9097}" destId="{1D6D9FC3-F41D-4261-8CB0-0DF762DC0966}" srcOrd="0" destOrd="0" presId="urn:microsoft.com/office/officeart/2005/8/layout/hierarchy2"/>
    <dgm:cxn modelId="{4A2D571C-BAB0-466F-A777-B94B10598298}" type="presOf" srcId="{03E484EC-C30F-43EF-A775-867D3AAEA348}" destId="{FCED9E2E-9EA7-48F7-98D8-DAF1A1A7FE1A}" srcOrd="1" destOrd="0" presId="urn:microsoft.com/office/officeart/2005/8/layout/hierarchy2"/>
    <dgm:cxn modelId="{F69CE5BB-5DE6-4A26-BF25-41DE920ECF8B}" type="presOf" srcId="{9FFF8784-EBF1-4CED-94E9-CCB81084F04D}" destId="{1C32B867-0209-4C51-9774-BEDA0988754C}" srcOrd="0" destOrd="0" presId="urn:microsoft.com/office/officeart/2005/8/layout/hierarchy2"/>
    <dgm:cxn modelId="{9DD22976-8266-4685-9083-7773D81B2124}" type="presOf" srcId="{271807A4-B68A-47B2-928C-3B948248AC85}" destId="{75576266-0C25-4336-96BE-27AA99B279DA}" srcOrd="0" destOrd="0" presId="urn:microsoft.com/office/officeart/2005/8/layout/hierarchy2"/>
    <dgm:cxn modelId="{DB2DF4B6-12F7-425E-B367-823A5C2A4791}" srcId="{30A169B7-9D9A-4AFB-9428-BED47A1F56D5}" destId="{054269AC-088D-40DA-9873-D9BBD7E11C5A}" srcOrd="4" destOrd="0" parTransId="{749954AB-1A77-4703-874F-15081AC86DFB}" sibTransId="{7666941B-22B8-4FAD-8DA3-4F3906155996}"/>
    <dgm:cxn modelId="{0A36FBA0-33B9-48E0-A755-A83DC751F4BE}" srcId="{30A169B7-9D9A-4AFB-9428-BED47A1F56D5}" destId="{27DE75FE-BBC8-48E5-AE9B-FC248A9023B7}" srcOrd="17" destOrd="0" parTransId="{64F3A8CD-1654-4A74-96B4-8CAC7CD6647C}" sibTransId="{E44D1808-92A3-4ECC-8AAC-125B712C1980}"/>
    <dgm:cxn modelId="{B6C4E1CE-3578-4770-8F3F-6A7255617769}" type="presOf" srcId="{148A3EAB-38DD-4A65-BCCE-B3FEC2082828}" destId="{D416BFBA-2BFC-4BB0-A5AA-E68C4BE032EB}" srcOrd="0" destOrd="0" presId="urn:microsoft.com/office/officeart/2005/8/layout/hierarchy2"/>
    <dgm:cxn modelId="{3369674D-7558-471A-B653-3AE8D788C5C5}" srcId="{30A169B7-9D9A-4AFB-9428-BED47A1F56D5}" destId="{BBD0090D-530F-467B-9418-98B9C4D75DDE}" srcOrd="8" destOrd="0" parTransId="{C6B155C8-2526-4C2E-A344-C3FB714AF9C6}" sibTransId="{84B7C83D-CA58-4744-91F6-E88073865C42}"/>
    <dgm:cxn modelId="{A206BE0D-33A7-4692-896C-E34D55EB9A51}" type="presOf" srcId="{27DE75FE-BBC8-48E5-AE9B-FC248A9023B7}" destId="{68BCB523-3480-4FB2-B847-44372A446C00}" srcOrd="0" destOrd="0" presId="urn:microsoft.com/office/officeart/2005/8/layout/hierarchy2"/>
    <dgm:cxn modelId="{BA63E64C-3F96-4C73-ABFE-03A7B182263A}" srcId="{30A169B7-9D9A-4AFB-9428-BED47A1F56D5}" destId="{09B0C97C-B6BF-46F2-8811-52549F29BF53}" srcOrd="2" destOrd="0" parTransId="{305E1363-BC90-4C59-BF6C-6DD571E25DE5}" sibTransId="{EFB973BF-5D06-47B2-9CE1-BC1E73BD6438}"/>
    <dgm:cxn modelId="{B0ADB846-246E-4533-BC18-6632D297926A}" type="presOf" srcId="{61FF3973-5500-4F15-9892-4CC03824879F}" destId="{CF979FDE-1BB9-42FC-B7E6-8BB68C72A068}" srcOrd="0" destOrd="0" presId="urn:microsoft.com/office/officeart/2005/8/layout/hierarchy2"/>
    <dgm:cxn modelId="{ADA386E2-3192-4D7B-8A20-00BF1DCF84E3}" type="presOf" srcId="{E6C9D3C3-6FB6-4637-92C4-6E343FA04A79}" destId="{CBD5A5D3-3190-4A5F-95CA-E6458CC5B6AE}" srcOrd="0" destOrd="0" presId="urn:microsoft.com/office/officeart/2005/8/layout/hierarchy2"/>
    <dgm:cxn modelId="{037B1F73-BF8F-4CF6-9FE4-053758C8378C}" type="presOf" srcId="{30A169B7-9D9A-4AFB-9428-BED47A1F56D5}" destId="{97043DFF-E33D-44B7-BAB6-D5DFD870AEEE}" srcOrd="0" destOrd="0" presId="urn:microsoft.com/office/officeart/2005/8/layout/hierarchy2"/>
    <dgm:cxn modelId="{6E8557F1-77C7-4389-8AE4-3D62E24AB7F0}" srcId="{30A169B7-9D9A-4AFB-9428-BED47A1F56D5}" destId="{1AE1DB6B-7015-45A7-B699-F510D9D75CE6}" srcOrd="3" destOrd="0" parTransId="{BF201286-BEFA-4E48-AEEA-E7D13B7F757F}" sibTransId="{AAE92E31-101D-45DB-B362-F4F54287B45C}"/>
    <dgm:cxn modelId="{BE6AA7C9-6D1D-461D-8120-C35B959C53FA}" type="presOf" srcId="{6E04C5F4-0E90-4625-98F6-59003826B1F1}" destId="{177812B5-B655-4117-BFB0-D00384E8319D}" srcOrd="1" destOrd="0" presId="urn:microsoft.com/office/officeart/2005/8/layout/hierarchy2"/>
    <dgm:cxn modelId="{90F3F390-5697-4BA3-A6A3-DE1894BE059B}" type="presOf" srcId="{2CD85D72-45DF-4421-98D6-111816F90DF4}" destId="{9AF34184-1ED5-4DCA-93B4-C2A15C2EDA50}" srcOrd="1" destOrd="0" presId="urn:microsoft.com/office/officeart/2005/8/layout/hierarchy2"/>
    <dgm:cxn modelId="{DAAE96F2-1B26-4839-8091-704C1A43E037}" type="presOf" srcId="{DF9181FF-33F2-4605-8F38-65BD16163C11}" destId="{5CE24E1F-AA41-48CB-B9FA-BD262656147A}" srcOrd="0" destOrd="0" presId="urn:microsoft.com/office/officeart/2005/8/layout/hierarchy2"/>
    <dgm:cxn modelId="{96540102-E2BF-47F6-893E-CB1916CFFAA5}" srcId="{30A169B7-9D9A-4AFB-9428-BED47A1F56D5}" destId="{271807A4-B68A-47B2-928C-3B948248AC85}" srcOrd="11" destOrd="0" parTransId="{148A3EAB-38DD-4A65-BCCE-B3FEC2082828}" sibTransId="{139803FF-ECC1-46D7-952B-85FD89524472}"/>
    <dgm:cxn modelId="{86C04B18-AEDF-4439-897B-5DE59941D88C}" type="presOf" srcId="{BBD0090D-530F-467B-9418-98B9C4D75DDE}" destId="{FB12115E-09AA-4C0B-ADA5-804F2DB72C76}" srcOrd="0" destOrd="0" presId="urn:microsoft.com/office/officeart/2005/8/layout/hierarchy2"/>
    <dgm:cxn modelId="{26AD98FD-8995-4D12-A333-177F833A6D1E}" srcId="{30A169B7-9D9A-4AFB-9428-BED47A1F56D5}" destId="{AE00AAAD-6ED2-4A7F-84A2-C96185CE6B86}" srcOrd="15" destOrd="0" parTransId="{EDF0B97C-96F5-447C-867B-254283DE93DA}" sibTransId="{B1D3138D-ABF0-475F-9690-E6034C16F44C}"/>
    <dgm:cxn modelId="{77366C62-4028-48FA-BD58-8C56FD488B59}" type="presOf" srcId="{836B31A3-3F68-4B79-8BD7-7929C20DE41B}" destId="{142666DB-D8DA-4E54-A47C-DEB42720091E}" srcOrd="0" destOrd="0" presId="urn:microsoft.com/office/officeart/2005/8/layout/hierarchy2"/>
    <dgm:cxn modelId="{635E2BAE-E13A-49BE-A10B-66ED1734ACFC}" type="presOf" srcId="{62789E04-D465-40F0-A784-4731B5F256B5}" destId="{7AC48950-BFF7-4C2A-863E-1FF4585297ED}" srcOrd="0" destOrd="0" presId="urn:microsoft.com/office/officeart/2005/8/layout/hierarchy2"/>
    <dgm:cxn modelId="{8C545445-2419-42CF-9AFB-52E8F9642DF7}" type="presOf" srcId="{C6B155C8-2526-4C2E-A344-C3FB714AF9C6}" destId="{4EEB05CB-5C81-44B0-B331-574279D6F576}" srcOrd="1" destOrd="0" presId="urn:microsoft.com/office/officeart/2005/8/layout/hierarchy2"/>
    <dgm:cxn modelId="{918240C8-F348-4D81-A7EA-445CC0CD0183}" type="presOf" srcId="{148A3EAB-38DD-4A65-BCCE-B3FEC2082828}" destId="{FCA47BC3-2E3F-4FE6-B60D-5A1D4974D756}" srcOrd="1" destOrd="0" presId="urn:microsoft.com/office/officeart/2005/8/layout/hierarchy2"/>
    <dgm:cxn modelId="{72F650BC-EEA5-4DB4-981D-130D25F13E92}" type="presOf" srcId="{1AE1DB6B-7015-45A7-B699-F510D9D75CE6}" destId="{F8AEC79F-DF41-4177-A837-E563023CFBD7}" srcOrd="0" destOrd="0" presId="urn:microsoft.com/office/officeart/2005/8/layout/hierarchy2"/>
    <dgm:cxn modelId="{DA885560-ACD1-4895-89A0-6A948CEB31D3}" type="presOf" srcId="{EDF0B97C-96F5-447C-867B-254283DE93DA}" destId="{6670ADF1-09DE-4E6A-A4B8-52D6567CC135}" srcOrd="0" destOrd="0" presId="urn:microsoft.com/office/officeart/2005/8/layout/hierarchy2"/>
    <dgm:cxn modelId="{4A8E71D3-03B0-4BAB-9500-8119DBDFA384}" type="presOf" srcId="{BF201286-BEFA-4E48-AEEA-E7D13B7F757F}" destId="{8AD146EB-31BD-40EF-879B-7CFFFACB2B96}" srcOrd="1" destOrd="0" presId="urn:microsoft.com/office/officeart/2005/8/layout/hierarchy2"/>
    <dgm:cxn modelId="{B249E407-263F-42D8-A72F-94467726A18E}" type="presOf" srcId="{03E484EC-C30F-43EF-A775-867D3AAEA348}" destId="{9311700A-9BAA-4C7F-BB95-96F0A1E71C37}" srcOrd="0" destOrd="0" presId="urn:microsoft.com/office/officeart/2005/8/layout/hierarchy2"/>
    <dgm:cxn modelId="{ABD30FA0-8367-4FAB-A4D0-9D41B5BE1EAB}" type="presOf" srcId="{64F3A8CD-1654-4A74-96B4-8CAC7CD6647C}" destId="{6F9F6004-DFC0-41DE-936E-95EB782156A0}" srcOrd="1" destOrd="0" presId="urn:microsoft.com/office/officeart/2005/8/layout/hierarchy2"/>
    <dgm:cxn modelId="{23CD35FC-524C-447B-8983-89BF1F28BCB8}" type="presOf" srcId="{A69D74A6-8DC4-43B8-916D-FB12C57C5EC9}" destId="{0182763D-18C2-4868-9353-9D1BF6AB61BD}" srcOrd="0" destOrd="0" presId="urn:microsoft.com/office/officeart/2005/8/layout/hierarchy2"/>
    <dgm:cxn modelId="{5E320C1F-1428-4859-A75C-BDEC2EC5A02C}" type="presOf" srcId="{75206206-8690-448F-9490-BB45EF7CB2E7}" destId="{071839A7-345D-4101-94EB-BF665824063C}" srcOrd="0" destOrd="0" presId="urn:microsoft.com/office/officeart/2005/8/layout/hierarchy2"/>
    <dgm:cxn modelId="{EED9585D-8A79-4C8A-8E70-3F64B9B4CAE3}" type="presOf" srcId="{BF201286-BEFA-4E48-AEEA-E7D13B7F757F}" destId="{4FF00AE6-D056-49BB-A0D5-296E2CECE016}" srcOrd="0" destOrd="0" presId="urn:microsoft.com/office/officeart/2005/8/layout/hierarchy2"/>
    <dgm:cxn modelId="{58871ACC-A327-4134-A08E-7C23A154AF20}" type="presOf" srcId="{CE53D1B9-FDD9-4BA8-954E-36976B676735}" destId="{BDDD18BA-884E-4BB5-B7D1-3E065BCE72BB}" srcOrd="1" destOrd="0" presId="urn:microsoft.com/office/officeart/2005/8/layout/hierarchy2"/>
    <dgm:cxn modelId="{FB0BC393-D35F-46F3-A67F-F7DB917618A1}" srcId="{30A169B7-9D9A-4AFB-9428-BED47A1F56D5}" destId="{75206206-8690-448F-9490-BB45EF7CB2E7}" srcOrd="10" destOrd="0" parTransId="{85281D5C-EC01-427D-A3FB-AE1F917B596C}" sibTransId="{F6FB891A-BAE1-4BB0-BA04-F10AF9528625}"/>
    <dgm:cxn modelId="{AD5AE3E8-ED63-444C-80DD-018620A26627}" type="presOf" srcId="{2CD85D72-45DF-4421-98D6-111816F90DF4}" destId="{144E4CD8-3710-403C-93FF-C8F8CB78CCC3}" srcOrd="0" destOrd="0" presId="urn:microsoft.com/office/officeart/2005/8/layout/hierarchy2"/>
    <dgm:cxn modelId="{2808B585-E286-42D4-9C89-C58FD7FF842C}" type="presOf" srcId="{749954AB-1A77-4703-874F-15081AC86DFB}" destId="{AD6F00BF-7B53-4C27-B90D-3393401BE8C0}" srcOrd="1" destOrd="0" presId="urn:microsoft.com/office/officeart/2005/8/layout/hierarchy2"/>
    <dgm:cxn modelId="{00AE8525-A7F3-4D73-A7F3-C1DCFACAA991}" type="presOf" srcId="{92EAC65F-8850-4545-B16B-379E3C0D1E17}" destId="{BC60F178-11C6-46AF-B8BB-1900F7DB0966}" srcOrd="1" destOrd="0" presId="urn:microsoft.com/office/officeart/2005/8/layout/hierarchy2"/>
    <dgm:cxn modelId="{DF84D71F-864D-4039-887D-B79C2941DC7F}" srcId="{30A169B7-9D9A-4AFB-9428-BED47A1F56D5}" destId="{9FFF8784-EBF1-4CED-94E9-CCB81084F04D}" srcOrd="12" destOrd="0" parTransId="{7F491ABD-0D7F-405B-83E6-D82C1408E157}" sibTransId="{C93D234D-ADA2-443B-8790-C4EAAE0AC772}"/>
    <dgm:cxn modelId="{25EAE472-8C7A-41AE-AD2F-71FB7C58C20C}" srcId="{30A169B7-9D9A-4AFB-9428-BED47A1F56D5}" destId="{E6C9D3C3-6FB6-4637-92C4-6E343FA04A79}" srcOrd="5" destOrd="0" parTransId="{83C12656-F4BF-45F4-B1BA-F77D6B91272A}" sibTransId="{D16546B1-57BA-43D3-A3E2-1900AE0660D0}"/>
    <dgm:cxn modelId="{4307AF49-B197-45B7-BA3E-DD16685DF08F}" type="presOf" srcId="{6039E8E7-7BBD-42A8-86A4-AB7E74E60556}" destId="{9AC33B60-54F1-4931-93B0-7C073252FAC7}" srcOrd="1" destOrd="0" presId="urn:microsoft.com/office/officeart/2005/8/layout/hierarchy2"/>
    <dgm:cxn modelId="{74B83B93-592F-4549-800C-BFE7EA7276F4}" type="presOf" srcId="{85281D5C-EC01-427D-A3FB-AE1F917B596C}" destId="{33BC807E-2A92-4D41-86B0-2F5B2488BD95}" srcOrd="0" destOrd="0" presId="urn:microsoft.com/office/officeart/2005/8/layout/hierarchy2"/>
    <dgm:cxn modelId="{071CD549-BBD5-442F-9788-E88CD3B6B50F}" type="presOf" srcId="{92EAC65F-8850-4545-B16B-379E3C0D1E17}" destId="{5C91D7B2-97C1-48DD-91C2-69F45F9FFF8C}" srcOrd="0" destOrd="0" presId="urn:microsoft.com/office/officeart/2005/8/layout/hierarchy2"/>
    <dgm:cxn modelId="{6A3FDFBE-4A40-4574-897E-D28E90D8015E}" type="presOf" srcId="{749954AB-1A77-4703-874F-15081AC86DFB}" destId="{32605D85-9124-444F-A4CA-F454A4D70BF4}" srcOrd="0" destOrd="0" presId="urn:microsoft.com/office/officeart/2005/8/layout/hierarchy2"/>
    <dgm:cxn modelId="{5E724E15-5B3E-48CB-9D01-EE490790A3A9}" srcId="{30A169B7-9D9A-4AFB-9428-BED47A1F56D5}" destId="{52E1730D-6905-4422-BE38-1C8D9800042F}" srcOrd="9" destOrd="0" parTransId="{CE53D1B9-FDD9-4BA8-954E-36976B676735}" sibTransId="{511216FB-2CD9-42A8-8224-B60D49E22A50}"/>
    <dgm:cxn modelId="{65F8B1E6-5207-4C5E-B1EE-79C655A20B1D}" type="presOf" srcId="{AE00AAAD-6ED2-4A7F-84A2-C96185CE6B86}" destId="{63A4C75D-CE57-4E5D-96D1-8C8F30921270}" srcOrd="0" destOrd="0" presId="urn:microsoft.com/office/officeart/2005/8/layout/hierarchy2"/>
    <dgm:cxn modelId="{01812976-5691-45EA-A5B0-B892E78E0A79}" type="presOf" srcId="{62789E04-D465-40F0-A784-4731B5F256B5}" destId="{B1D1C040-B77D-4977-9B3D-98AA4C3F82CA}" srcOrd="1" destOrd="0" presId="urn:microsoft.com/office/officeart/2005/8/layout/hierarchy2"/>
    <dgm:cxn modelId="{68A4F5A1-AD6E-4FD3-BB1A-B253F89A79E9}" type="presOf" srcId="{52E1730D-6905-4422-BE38-1C8D9800042F}" destId="{E62DCABF-5729-4095-9113-A50A261925E7}" srcOrd="0" destOrd="0" presId="urn:microsoft.com/office/officeart/2005/8/layout/hierarchy2"/>
    <dgm:cxn modelId="{6204C88F-5E42-42DD-A5BB-3B05643473B2}" srcId="{30A169B7-9D9A-4AFB-9428-BED47A1F56D5}" destId="{61FF3973-5500-4F15-9892-4CC03824879F}" srcOrd="6" destOrd="0" parTransId="{6E04C5F4-0E90-4625-98F6-59003826B1F1}" sibTransId="{546565BB-FA45-404B-878E-93991153C0DE}"/>
    <dgm:cxn modelId="{4D62B669-C3A0-4548-BC7C-C28F9425B2A4}" type="presOf" srcId="{7F491ABD-0D7F-405B-83E6-D82C1408E157}" destId="{0F6227B1-0C59-4B2C-9CDB-8D2D26B97867}" srcOrd="1" destOrd="0" presId="urn:microsoft.com/office/officeart/2005/8/layout/hierarchy2"/>
    <dgm:cxn modelId="{7FB4BB9E-342A-46A6-90DA-960019D563B3}" srcId="{30A169B7-9D9A-4AFB-9428-BED47A1F56D5}" destId="{2CD725CF-9A6E-4386-BF90-259A9974476A}" srcOrd="13" destOrd="0" parTransId="{03E484EC-C30F-43EF-A775-867D3AAEA348}" sibTransId="{67EE4E77-9C7A-4D45-8215-91DBB1BEA411}"/>
    <dgm:cxn modelId="{345D42CA-19DE-46DA-A8AC-EF281206B14B}" type="presOf" srcId="{64F3A8CD-1654-4A74-96B4-8CAC7CD6647C}" destId="{A2BF3FFC-FBB4-43B9-818C-BCB95994734F}" srcOrd="0" destOrd="0" presId="urn:microsoft.com/office/officeart/2005/8/layout/hierarchy2"/>
    <dgm:cxn modelId="{8132633C-FB96-42B7-A50B-F4710DD8722D}" type="presOf" srcId="{305E1363-BC90-4C59-BF6C-6DD571E25DE5}" destId="{C099E3C9-BFAA-411B-8C46-2FD0CCDBF323}" srcOrd="1" destOrd="0" presId="urn:microsoft.com/office/officeart/2005/8/layout/hierarchy2"/>
    <dgm:cxn modelId="{2AF6C788-F127-4013-85DF-A1B6B255C732}" type="presOf" srcId="{2CD725CF-9A6E-4386-BF90-259A9974476A}" destId="{286303C3-91AB-4147-9DB4-FAED0B6D7E07}" srcOrd="0" destOrd="0" presId="urn:microsoft.com/office/officeart/2005/8/layout/hierarchy2"/>
    <dgm:cxn modelId="{AE81ACBE-B08C-4082-AD29-638CFDECF9D5}" type="presOf" srcId="{305E1363-BC90-4C59-BF6C-6DD571E25DE5}" destId="{13B95D7E-E3EB-42E9-A31C-786703E51329}" srcOrd="0" destOrd="0" presId="urn:microsoft.com/office/officeart/2005/8/layout/hierarchy2"/>
    <dgm:cxn modelId="{D84EAF10-BD75-4C70-A86C-ACD0F91E115E}" type="presOf" srcId="{CE53D1B9-FDD9-4BA8-954E-36976B676735}" destId="{A4A6F55B-B3DA-418E-B20C-E1E3D58BBA94}" srcOrd="0" destOrd="0" presId="urn:microsoft.com/office/officeart/2005/8/layout/hierarchy2"/>
    <dgm:cxn modelId="{5E4D892A-5E5F-4874-A997-7D86F073B9A1}" type="presOf" srcId="{7726CAA4-6524-485F-8023-44FD6D1FB748}" destId="{FF1BCD90-8F98-46AC-9AC0-8C4BF6EF936F}" srcOrd="0" destOrd="0" presId="urn:microsoft.com/office/officeart/2005/8/layout/hierarchy2"/>
    <dgm:cxn modelId="{E8EA87A7-5F4D-49EC-BA10-E69EE62FE31F}" type="presOf" srcId="{054269AC-088D-40DA-9873-D9BBD7E11C5A}" destId="{703AFD3B-9D58-4817-ABBA-42519F7FD00C}" srcOrd="0" destOrd="0" presId="urn:microsoft.com/office/officeart/2005/8/layout/hierarchy2"/>
    <dgm:cxn modelId="{54147E9B-03D9-4E65-BC78-8E411B56F848}" srcId="{30A169B7-9D9A-4AFB-9428-BED47A1F56D5}" destId="{FA7714E6-3A1B-4769-9DD8-27880DDA9097}" srcOrd="14" destOrd="0" parTransId="{A69D74A6-8DC4-43B8-916D-FB12C57C5EC9}" sibTransId="{96B6A04B-4922-4F24-81C3-94E763F1F24D}"/>
    <dgm:cxn modelId="{5B3FF0AF-08F3-42E6-9537-78445F5646A4}" type="presOf" srcId="{EDF0B97C-96F5-447C-867B-254283DE93DA}" destId="{EB0772A7-C652-4FD7-9DEE-45BE5BA60AD1}" srcOrd="1" destOrd="0" presId="urn:microsoft.com/office/officeart/2005/8/layout/hierarchy2"/>
    <dgm:cxn modelId="{CEE7BF14-4D14-4066-A600-038D9C746C51}" type="presOf" srcId="{A69D74A6-8DC4-43B8-916D-FB12C57C5EC9}" destId="{FB594184-03E7-4AED-9AAA-38144A8B6273}" srcOrd="1" destOrd="0" presId="urn:microsoft.com/office/officeart/2005/8/layout/hierarchy2"/>
    <dgm:cxn modelId="{50DBFF63-9436-4E19-BF42-A8B984D05F3B}" type="presOf" srcId="{C6B155C8-2526-4C2E-A344-C3FB714AF9C6}" destId="{DC93C61D-96D6-479D-9F1C-7F75002439B9}" srcOrd="0" destOrd="0" presId="urn:microsoft.com/office/officeart/2005/8/layout/hierarchy2"/>
    <dgm:cxn modelId="{BA30DF15-BADD-4082-AF0D-45E35BFF1D25}" type="presOf" srcId="{83C12656-F4BF-45F4-B1BA-F77D6B91272A}" destId="{7A1C3F57-ADDF-4BCC-8335-F8ECF7B08DBB}" srcOrd="0" destOrd="0" presId="urn:microsoft.com/office/officeart/2005/8/layout/hierarchy2"/>
    <dgm:cxn modelId="{92BECAC1-76D5-49A7-B222-626AA63C9B42}" srcId="{6BE2F588-2ACA-4144-9882-2E70EAF85CDA}" destId="{30A169B7-9D9A-4AFB-9428-BED47A1F56D5}" srcOrd="0" destOrd="0" parTransId="{EE268FDF-E9A9-4578-BB2E-34979118D690}" sibTransId="{F54404E7-1944-4CCE-A083-81C7DCF7AF5E}"/>
    <dgm:cxn modelId="{B44D1704-38CA-4E78-AB89-41CB88BA763F}" type="presOf" srcId="{7F491ABD-0D7F-405B-83E6-D82C1408E157}" destId="{F718E667-C71A-465E-8980-EA8B6B81DB68}" srcOrd="0" destOrd="0" presId="urn:microsoft.com/office/officeart/2005/8/layout/hierarchy2"/>
    <dgm:cxn modelId="{B8340608-B806-453E-BC22-A5273A708786}" type="presOf" srcId="{85281D5C-EC01-427D-A3FB-AE1F917B596C}" destId="{7F71C4E6-A572-4B19-87C5-E7DB12FE1E36}" srcOrd="1" destOrd="0" presId="urn:microsoft.com/office/officeart/2005/8/layout/hierarchy2"/>
    <dgm:cxn modelId="{05CFF34B-058F-4142-B01D-9489F63B23F7}" srcId="{30A169B7-9D9A-4AFB-9428-BED47A1F56D5}" destId="{7726CAA4-6524-485F-8023-44FD6D1FB748}" srcOrd="0" destOrd="0" parTransId="{2CD85D72-45DF-4421-98D6-111816F90DF4}" sibTransId="{5542A90B-63EA-485E-8D8C-3B3A49EE2367}"/>
    <dgm:cxn modelId="{09B506B1-0DE2-4549-9151-54A39D4DDF4A}" type="presOf" srcId="{6039E8E7-7BBD-42A8-86A4-AB7E74E60556}" destId="{BDA96F54-6424-4D1F-AE4F-1EA0A5094042}" srcOrd="0" destOrd="0" presId="urn:microsoft.com/office/officeart/2005/8/layout/hierarchy2"/>
    <dgm:cxn modelId="{89DFF3FA-324F-47A2-9CF8-16B5ACC8B943}" srcId="{30A169B7-9D9A-4AFB-9428-BED47A1F56D5}" destId="{1F07FFF7-3845-4005-9DF5-C705F27D106F}" srcOrd="16" destOrd="0" parTransId="{6039E8E7-7BBD-42A8-86A4-AB7E74E60556}" sibTransId="{FE68C654-6949-41BA-ADEF-F22C93C2788A}"/>
    <dgm:cxn modelId="{71FD11A1-0A75-4D87-A4C4-F01EC41C0A2C}" type="presOf" srcId="{1F07FFF7-3845-4005-9DF5-C705F27D106F}" destId="{80E7219C-6070-44A3-AAE6-7D55861399FA}" srcOrd="0" destOrd="0" presId="urn:microsoft.com/office/officeart/2005/8/layout/hierarchy2"/>
    <dgm:cxn modelId="{354F408C-01D4-4F0F-97F5-8146368007E6}" type="presOf" srcId="{6E04C5F4-0E90-4625-98F6-59003826B1F1}" destId="{65303613-77D4-47BB-A4A0-E99836E851D1}" srcOrd="0" destOrd="0" presId="urn:microsoft.com/office/officeart/2005/8/layout/hierarchy2"/>
    <dgm:cxn modelId="{9964FB27-E5F7-462B-A828-232A0BDAB8EA}" srcId="{30A169B7-9D9A-4AFB-9428-BED47A1F56D5}" destId="{836B31A3-3F68-4B79-8BD7-7929C20DE41B}" srcOrd="7" destOrd="0" parTransId="{62789E04-D465-40F0-A784-4731B5F256B5}" sibTransId="{3F7A13DB-1805-4E01-ABDE-0D4E6507D4EE}"/>
    <dgm:cxn modelId="{DA846DE2-E1F9-4BE5-B813-5907F4CFAEAF}" srcId="{30A169B7-9D9A-4AFB-9428-BED47A1F56D5}" destId="{DF9181FF-33F2-4605-8F38-65BD16163C11}" srcOrd="1" destOrd="0" parTransId="{92EAC65F-8850-4545-B16B-379E3C0D1E17}" sibTransId="{D7FBF973-7127-4BD0-A95D-7829F5E9EF1E}"/>
    <dgm:cxn modelId="{EEFF85A8-D85C-48DC-905B-F578D1BDC720}" type="presOf" srcId="{83C12656-F4BF-45F4-B1BA-F77D6B91272A}" destId="{44F91A2F-AC48-4737-8749-19A275AF0BCD}" srcOrd="1" destOrd="0" presId="urn:microsoft.com/office/officeart/2005/8/layout/hierarchy2"/>
    <dgm:cxn modelId="{05F5F3B9-0732-4715-8EB2-08BA2E307C7E}" type="presParOf" srcId="{68806FE5-C41E-4826-9A30-1FA18835F9A7}" destId="{A8A835CB-9660-4468-ADDB-E55DAFEFCAFE}" srcOrd="0" destOrd="0" presId="urn:microsoft.com/office/officeart/2005/8/layout/hierarchy2"/>
    <dgm:cxn modelId="{3FD059C5-39CD-417C-8767-EF598FD67606}" type="presParOf" srcId="{A8A835CB-9660-4468-ADDB-E55DAFEFCAFE}" destId="{97043DFF-E33D-44B7-BAB6-D5DFD870AEEE}" srcOrd="0" destOrd="0" presId="urn:microsoft.com/office/officeart/2005/8/layout/hierarchy2"/>
    <dgm:cxn modelId="{66920A87-E396-4757-849F-23DE986CB4A5}" type="presParOf" srcId="{A8A835CB-9660-4468-ADDB-E55DAFEFCAFE}" destId="{4E86BD8A-DD9D-43EB-B9AE-C34B0546B166}" srcOrd="1" destOrd="0" presId="urn:microsoft.com/office/officeart/2005/8/layout/hierarchy2"/>
    <dgm:cxn modelId="{045048A6-CDE4-4C24-977A-43856EC2481E}" type="presParOf" srcId="{4E86BD8A-DD9D-43EB-B9AE-C34B0546B166}" destId="{144E4CD8-3710-403C-93FF-C8F8CB78CCC3}" srcOrd="0" destOrd="0" presId="urn:microsoft.com/office/officeart/2005/8/layout/hierarchy2"/>
    <dgm:cxn modelId="{5291B84F-4E29-44A0-8892-AEB8BE6A2658}" type="presParOf" srcId="{144E4CD8-3710-403C-93FF-C8F8CB78CCC3}" destId="{9AF34184-1ED5-4DCA-93B4-C2A15C2EDA50}" srcOrd="0" destOrd="0" presId="urn:microsoft.com/office/officeart/2005/8/layout/hierarchy2"/>
    <dgm:cxn modelId="{F42EFBB9-A9E3-4B80-B85F-DE613E99D6AB}" type="presParOf" srcId="{4E86BD8A-DD9D-43EB-B9AE-C34B0546B166}" destId="{B4127FC4-5867-437A-97E3-E9A38000BDA9}" srcOrd="1" destOrd="0" presId="urn:microsoft.com/office/officeart/2005/8/layout/hierarchy2"/>
    <dgm:cxn modelId="{13C03B39-C786-487C-B568-1543438AAB11}" type="presParOf" srcId="{B4127FC4-5867-437A-97E3-E9A38000BDA9}" destId="{FF1BCD90-8F98-46AC-9AC0-8C4BF6EF936F}" srcOrd="0" destOrd="0" presId="urn:microsoft.com/office/officeart/2005/8/layout/hierarchy2"/>
    <dgm:cxn modelId="{BC09B8BB-3DB5-427E-AC9A-897D1F2886FC}" type="presParOf" srcId="{B4127FC4-5867-437A-97E3-E9A38000BDA9}" destId="{F5C27399-5AD8-48C5-A20C-986D3A3D600A}" srcOrd="1" destOrd="0" presId="urn:microsoft.com/office/officeart/2005/8/layout/hierarchy2"/>
    <dgm:cxn modelId="{EA264EB6-B4FC-49D4-9CBD-9118C4879575}" type="presParOf" srcId="{4E86BD8A-DD9D-43EB-B9AE-C34B0546B166}" destId="{5C91D7B2-97C1-48DD-91C2-69F45F9FFF8C}" srcOrd="2" destOrd="0" presId="urn:microsoft.com/office/officeart/2005/8/layout/hierarchy2"/>
    <dgm:cxn modelId="{C273CE35-23EB-4797-93CE-F57102FBC232}" type="presParOf" srcId="{5C91D7B2-97C1-48DD-91C2-69F45F9FFF8C}" destId="{BC60F178-11C6-46AF-B8BB-1900F7DB0966}" srcOrd="0" destOrd="0" presId="urn:microsoft.com/office/officeart/2005/8/layout/hierarchy2"/>
    <dgm:cxn modelId="{11BD90E5-E198-4089-8B9D-5B3DC21DC50B}" type="presParOf" srcId="{4E86BD8A-DD9D-43EB-B9AE-C34B0546B166}" destId="{A00AB3DF-E28E-4AFA-B528-15B1193A25F1}" srcOrd="3" destOrd="0" presId="urn:microsoft.com/office/officeart/2005/8/layout/hierarchy2"/>
    <dgm:cxn modelId="{5C1D1BFC-16DF-430B-B5E3-624B1530E231}" type="presParOf" srcId="{A00AB3DF-E28E-4AFA-B528-15B1193A25F1}" destId="{5CE24E1F-AA41-48CB-B9FA-BD262656147A}" srcOrd="0" destOrd="0" presId="urn:microsoft.com/office/officeart/2005/8/layout/hierarchy2"/>
    <dgm:cxn modelId="{CCF624DB-883D-4900-B924-50BC77206368}" type="presParOf" srcId="{A00AB3DF-E28E-4AFA-B528-15B1193A25F1}" destId="{068F26B0-8BFD-4740-9F9B-402CCF97A80B}" srcOrd="1" destOrd="0" presId="urn:microsoft.com/office/officeart/2005/8/layout/hierarchy2"/>
    <dgm:cxn modelId="{AC95F3BB-268D-4CA1-A3DB-84F604E52EDF}" type="presParOf" srcId="{4E86BD8A-DD9D-43EB-B9AE-C34B0546B166}" destId="{13B95D7E-E3EB-42E9-A31C-786703E51329}" srcOrd="4" destOrd="0" presId="urn:microsoft.com/office/officeart/2005/8/layout/hierarchy2"/>
    <dgm:cxn modelId="{C65BB793-51F4-4EC8-997B-E07232459BED}" type="presParOf" srcId="{13B95D7E-E3EB-42E9-A31C-786703E51329}" destId="{C099E3C9-BFAA-411B-8C46-2FD0CCDBF323}" srcOrd="0" destOrd="0" presId="urn:microsoft.com/office/officeart/2005/8/layout/hierarchy2"/>
    <dgm:cxn modelId="{2724F145-1322-42B9-B09F-AC58E5072940}" type="presParOf" srcId="{4E86BD8A-DD9D-43EB-B9AE-C34B0546B166}" destId="{24C56E6D-F61F-4FBF-AF07-33FEBCC2723A}" srcOrd="5" destOrd="0" presId="urn:microsoft.com/office/officeart/2005/8/layout/hierarchy2"/>
    <dgm:cxn modelId="{CDBAA93E-D2DC-4A13-818F-66A9DA140052}" type="presParOf" srcId="{24C56E6D-F61F-4FBF-AF07-33FEBCC2723A}" destId="{A00546DB-ECD2-4636-9265-F2CEF623F67D}" srcOrd="0" destOrd="0" presId="urn:microsoft.com/office/officeart/2005/8/layout/hierarchy2"/>
    <dgm:cxn modelId="{D0DDF350-A54B-406C-A22D-2CCE3DD47595}" type="presParOf" srcId="{24C56E6D-F61F-4FBF-AF07-33FEBCC2723A}" destId="{411714FB-4B1B-4687-B848-A0D3E50613D8}" srcOrd="1" destOrd="0" presId="urn:microsoft.com/office/officeart/2005/8/layout/hierarchy2"/>
    <dgm:cxn modelId="{D5202071-61C7-481A-89E0-FA52EF78397E}" type="presParOf" srcId="{4E86BD8A-DD9D-43EB-B9AE-C34B0546B166}" destId="{4FF00AE6-D056-49BB-A0D5-296E2CECE016}" srcOrd="6" destOrd="0" presId="urn:microsoft.com/office/officeart/2005/8/layout/hierarchy2"/>
    <dgm:cxn modelId="{032B543D-99B6-4274-929B-49EF7E6910EE}" type="presParOf" srcId="{4FF00AE6-D056-49BB-A0D5-296E2CECE016}" destId="{8AD146EB-31BD-40EF-879B-7CFFFACB2B96}" srcOrd="0" destOrd="0" presId="urn:microsoft.com/office/officeart/2005/8/layout/hierarchy2"/>
    <dgm:cxn modelId="{3DBDFBE5-E768-4AC4-AD9F-B58F3286460D}" type="presParOf" srcId="{4E86BD8A-DD9D-43EB-B9AE-C34B0546B166}" destId="{65737BC8-46C6-4E67-A37A-71B59CF8C9FF}" srcOrd="7" destOrd="0" presId="urn:microsoft.com/office/officeart/2005/8/layout/hierarchy2"/>
    <dgm:cxn modelId="{FEE5955A-00B9-4C29-BB1E-39807660306B}" type="presParOf" srcId="{65737BC8-46C6-4E67-A37A-71B59CF8C9FF}" destId="{F8AEC79F-DF41-4177-A837-E563023CFBD7}" srcOrd="0" destOrd="0" presId="urn:microsoft.com/office/officeart/2005/8/layout/hierarchy2"/>
    <dgm:cxn modelId="{7F08B48F-A16E-46F5-AC1A-BD522A9AA769}" type="presParOf" srcId="{65737BC8-46C6-4E67-A37A-71B59CF8C9FF}" destId="{59AFCB03-7EAC-4BC0-84D7-545ADF36CF31}" srcOrd="1" destOrd="0" presId="urn:microsoft.com/office/officeart/2005/8/layout/hierarchy2"/>
    <dgm:cxn modelId="{6AC4141F-E37B-4570-8A81-30633AB5481D}" type="presParOf" srcId="{4E86BD8A-DD9D-43EB-B9AE-C34B0546B166}" destId="{32605D85-9124-444F-A4CA-F454A4D70BF4}" srcOrd="8" destOrd="0" presId="urn:microsoft.com/office/officeart/2005/8/layout/hierarchy2"/>
    <dgm:cxn modelId="{7B3270F2-2B45-4E74-BA59-084A7EF90CB0}" type="presParOf" srcId="{32605D85-9124-444F-A4CA-F454A4D70BF4}" destId="{AD6F00BF-7B53-4C27-B90D-3393401BE8C0}" srcOrd="0" destOrd="0" presId="urn:microsoft.com/office/officeart/2005/8/layout/hierarchy2"/>
    <dgm:cxn modelId="{4133078B-2E52-4AAA-A00E-10C85A4167DD}" type="presParOf" srcId="{4E86BD8A-DD9D-43EB-B9AE-C34B0546B166}" destId="{EA7B3B44-4F72-48CF-89B4-00ECDB675DBE}" srcOrd="9" destOrd="0" presId="urn:microsoft.com/office/officeart/2005/8/layout/hierarchy2"/>
    <dgm:cxn modelId="{BB470F09-F70F-4B67-8174-E884F8BD8F08}" type="presParOf" srcId="{EA7B3B44-4F72-48CF-89B4-00ECDB675DBE}" destId="{703AFD3B-9D58-4817-ABBA-42519F7FD00C}" srcOrd="0" destOrd="0" presId="urn:microsoft.com/office/officeart/2005/8/layout/hierarchy2"/>
    <dgm:cxn modelId="{ABBE786D-6D59-44B1-BAC0-0E5D5E94B4F2}" type="presParOf" srcId="{EA7B3B44-4F72-48CF-89B4-00ECDB675DBE}" destId="{11F0ABA8-9A6F-483D-B305-34D9E2E89232}" srcOrd="1" destOrd="0" presId="urn:microsoft.com/office/officeart/2005/8/layout/hierarchy2"/>
    <dgm:cxn modelId="{3CF61512-0AB1-4E12-832E-5A67290B0DDE}" type="presParOf" srcId="{4E86BD8A-DD9D-43EB-B9AE-C34B0546B166}" destId="{7A1C3F57-ADDF-4BCC-8335-F8ECF7B08DBB}" srcOrd="10" destOrd="0" presId="urn:microsoft.com/office/officeart/2005/8/layout/hierarchy2"/>
    <dgm:cxn modelId="{012DC03D-37FE-46CD-93A4-3DA65F16E16B}" type="presParOf" srcId="{7A1C3F57-ADDF-4BCC-8335-F8ECF7B08DBB}" destId="{44F91A2F-AC48-4737-8749-19A275AF0BCD}" srcOrd="0" destOrd="0" presId="urn:microsoft.com/office/officeart/2005/8/layout/hierarchy2"/>
    <dgm:cxn modelId="{93F30F88-4208-4381-B528-1CAB5BCD612C}" type="presParOf" srcId="{4E86BD8A-DD9D-43EB-B9AE-C34B0546B166}" destId="{BB454DE3-8551-43B5-811C-1DA58E88AD58}" srcOrd="11" destOrd="0" presId="urn:microsoft.com/office/officeart/2005/8/layout/hierarchy2"/>
    <dgm:cxn modelId="{81159442-205D-4888-8609-7E9A21275B48}" type="presParOf" srcId="{BB454DE3-8551-43B5-811C-1DA58E88AD58}" destId="{CBD5A5D3-3190-4A5F-95CA-E6458CC5B6AE}" srcOrd="0" destOrd="0" presId="urn:microsoft.com/office/officeart/2005/8/layout/hierarchy2"/>
    <dgm:cxn modelId="{B00F317E-E59E-4B9E-85A4-042A44D405E3}" type="presParOf" srcId="{BB454DE3-8551-43B5-811C-1DA58E88AD58}" destId="{F137111D-3948-4F6A-99C5-92CB8AB3192C}" srcOrd="1" destOrd="0" presId="urn:microsoft.com/office/officeart/2005/8/layout/hierarchy2"/>
    <dgm:cxn modelId="{17B0BB3F-380E-4F1A-A366-B8E10E4AEEB4}" type="presParOf" srcId="{4E86BD8A-DD9D-43EB-B9AE-C34B0546B166}" destId="{65303613-77D4-47BB-A4A0-E99836E851D1}" srcOrd="12" destOrd="0" presId="urn:microsoft.com/office/officeart/2005/8/layout/hierarchy2"/>
    <dgm:cxn modelId="{52CF3661-A503-452C-823D-BB2185209DEE}" type="presParOf" srcId="{65303613-77D4-47BB-A4A0-E99836E851D1}" destId="{177812B5-B655-4117-BFB0-D00384E8319D}" srcOrd="0" destOrd="0" presId="urn:microsoft.com/office/officeart/2005/8/layout/hierarchy2"/>
    <dgm:cxn modelId="{EF9DE540-2BB5-49D3-8476-935156AED815}" type="presParOf" srcId="{4E86BD8A-DD9D-43EB-B9AE-C34B0546B166}" destId="{1E65A4E0-A4C3-42CD-8F81-1044D1F2EC08}" srcOrd="13" destOrd="0" presId="urn:microsoft.com/office/officeart/2005/8/layout/hierarchy2"/>
    <dgm:cxn modelId="{51A1A41D-5B19-4B4A-A80C-6E720BDEF5D2}" type="presParOf" srcId="{1E65A4E0-A4C3-42CD-8F81-1044D1F2EC08}" destId="{CF979FDE-1BB9-42FC-B7E6-8BB68C72A068}" srcOrd="0" destOrd="0" presId="urn:microsoft.com/office/officeart/2005/8/layout/hierarchy2"/>
    <dgm:cxn modelId="{8CC3CBB0-0A4B-4DA8-9A02-3BB48ADE2BC9}" type="presParOf" srcId="{1E65A4E0-A4C3-42CD-8F81-1044D1F2EC08}" destId="{63B0C6B7-FABC-43B7-AE6D-1907170EDC56}" srcOrd="1" destOrd="0" presId="urn:microsoft.com/office/officeart/2005/8/layout/hierarchy2"/>
    <dgm:cxn modelId="{17605325-5254-4C34-A2D3-301ADD0591FB}" type="presParOf" srcId="{4E86BD8A-DD9D-43EB-B9AE-C34B0546B166}" destId="{7AC48950-BFF7-4C2A-863E-1FF4585297ED}" srcOrd="14" destOrd="0" presId="urn:microsoft.com/office/officeart/2005/8/layout/hierarchy2"/>
    <dgm:cxn modelId="{C451FFD1-0690-4088-8C9A-7DEF5243D6FC}" type="presParOf" srcId="{7AC48950-BFF7-4C2A-863E-1FF4585297ED}" destId="{B1D1C040-B77D-4977-9B3D-98AA4C3F82CA}" srcOrd="0" destOrd="0" presId="urn:microsoft.com/office/officeart/2005/8/layout/hierarchy2"/>
    <dgm:cxn modelId="{D0D87F5E-936E-4DC1-8052-12402B02A4ED}" type="presParOf" srcId="{4E86BD8A-DD9D-43EB-B9AE-C34B0546B166}" destId="{59B9BE11-9A7B-4F97-A3A6-A746F00C082C}" srcOrd="15" destOrd="0" presId="urn:microsoft.com/office/officeart/2005/8/layout/hierarchy2"/>
    <dgm:cxn modelId="{96B340C8-E51F-4B9B-9DB0-38A24E3F83D7}" type="presParOf" srcId="{59B9BE11-9A7B-4F97-A3A6-A746F00C082C}" destId="{142666DB-D8DA-4E54-A47C-DEB42720091E}" srcOrd="0" destOrd="0" presId="urn:microsoft.com/office/officeart/2005/8/layout/hierarchy2"/>
    <dgm:cxn modelId="{7F40158E-0FA0-4218-905B-290353C57CA1}" type="presParOf" srcId="{59B9BE11-9A7B-4F97-A3A6-A746F00C082C}" destId="{74D532D1-3B71-4220-8CCC-55CE8E9B02FC}" srcOrd="1" destOrd="0" presId="urn:microsoft.com/office/officeart/2005/8/layout/hierarchy2"/>
    <dgm:cxn modelId="{E5C3360C-E128-4824-B5AA-742556DE7937}" type="presParOf" srcId="{4E86BD8A-DD9D-43EB-B9AE-C34B0546B166}" destId="{DC93C61D-96D6-479D-9F1C-7F75002439B9}" srcOrd="16" destOrd="0" presId="urn:microsoft.com/office/officeart/2005/8/layout/hierarchy2"/>
    <dgm:cxn modelId="{4BBEB5C1-D758-4E5B-BF6A-41B70388B887}" type="presParOf" srcId="{DC93C61D-96D6-479D-9F1C-7F75002439B9}" destId="{4EEB05CB-5C81-44B0-B331-574279D6F576}" srcOrd="0" destOrd="0" presId="urn:microsoft.com/office/officeart/2005/8/layout/hierarchy2"/>
    <dgm:cxn modelId="{EA3973F6-75B2-4EE4-A89D-6BEE475DDD13}" type="presParOf" srcId="{4E86BD8A-DD9D-43EB-B9AE-C34B0546B166}" destId="{A9D696FB-5742-41E8-A333-E7FE1C6D34FF}" srcOrd="17" destOrd="0" presId="urn:microsoft.com/office/officeart/2005/8/layout/hierarchy2"/>
    <dgm:cxn modelId="{88141255-FFDF-4C43-A9AD-C5FC8C3920AA}" type="presParOf" srcId="{A9D696FB-5742-41E8-A333-E7FE1C6D34FF}" destId="{FB12115E-09AA-4C0B-ADA5-804F2DB72C76}" srcOrd="0" destOrd="0" presId="urn:microsoft.com/office/officeart/2005/8/layout/hierarchy2"/>
    <dgm:cxn modelId="{2DE54A9F-E4CC-4FCF-B8D5-494861CC42BC}" type="presParOf" srcId="{A9D696FB-5742-41E8-A333-E7FE1C6D34FF}" destId="{3622A0B1-D61F-4A42-B87E-D972F3E8F803}" srcOrd="1" destOrd="0" presId="urn:microsoft.com/office/officeart/2005/8/layout/hierarchy2"/>
    <dgm:cxn modelId="{E27E3E6D-C7B1-4A7A-A808-F1AE995FFBD5}" type="presParOf" srcId="{4E86BD8A-DD9D-43EB-B9AE-C34B0546B166}" destId="{A4A6F55B-B3DA-418E-B20C-E1E3D58BBA94}" srcOrd="18" destOrd="0" presId="urn:microsoft.com/office/officeart/2005/8/layout/hierarchy2"/>
    <dgm:cxn modelId="{D222E19E-3D55-476F-8BBC-E8A483EDA30C}" type="presParOf" srcId="{A4A6F55B-B3DA-418E-B20C-E1E3D58BBA94}" destId="{BDDD18BA-884E-4BB5-B7D1-3E065BCE72BB}" srcOrd="0" destOrd="0" presId="urn:microsoft.com/office/officeart/2005/8/layout/hierarchy2"/>
    <dgm:cxn modelId="{D07D17E2-F80E-4934-A5EA-4B51131D70C8}" type="presParOf" srcId="{4E86BD8A-DD9D-43EB-B9AE-C34B0546B166}" destId="{1FBF1061-76A7-4D1B-A7D7-CBA272BE729A}" srcOrd="19" destOrd="0" presId="urn:microsoft.com/office/officeart/2005/8/layout/hierarchy2"/>
    <dgm:cxn modelId="{FEE75499-8B62-44C7-84AF-B51EF8A60647}" type="presParOf" srcId="{1FBF1061-76A7-4D1B-A7D7-CBA272BE729A}" destId="{E62DCABF-5729-4095-9113-A50A261925E7}" srcOrd="0" destOrd="0" presId="urn:microsoft.com/office/officeart/2005/8/layout/hierarchy2"/>
    <dgm:cxn modelId="{DC1B6594-1110-479A-B3B0-C2DD8BDD6AC6}" type="presParOf" srcId="{1FBF1061-76A7-4D1B-A7D7-CBA272BE729A}" destId="{D244B907-37C7-4C97-A339-17EF5C5456A7}" srcOrd="1" destOrd="0" presId="urn:microsoft.com/office/officeart/2005/8/layout/hierarchy2"/>
    <dgm:cxn modelId="{4D892A95-A2B1-4DE7-AB28-C36583B086EC}" type="presParOf" srcId="{4E86BD8A-DD9D-43EB-B9AE-C34B0546B166}" destId="{33BC807E-2A92-4D41-86B0-2F5B2488BD95}" srcOrd="20" destOrd="0" presId="urn:microsoft.com/office/officeart/2005/8/layout/hierarchy2"/>
    <dgm:cxn modelId="{C93FA035-27DE-4EFB-A9D3-CA9CA8F8E0AD}" type="presParOf" srcId="{33BC807E-2A92-4D41-86B0-2F5B2488BD95}" destId="{7F71C4E6-A572-4B19-87C5-E7DB12FE1E36}" srcOrd="0" destOrd="0" presId="urn:microsoft.com/office/officeart/2005/8/layout/hierarchy2"/>
    <dgm:cxn modelId="{9B32CEF3-4299-421A-93BF-F24359A5EE8F}" type="presParOf" srcId="{4E86BD8A-DD9D-43EB-B9AE-C34B0546B166}" destId="{3D93D0D1-6344-45A3-8B90-D6F2B1A93E50}" srcOrd="21" destOrd="0" presId="urn:microsoft.com/office/officeart/2005/8/layout/hierarchy2"/>
    <dgm:cxn modelId="{205952FB-CEAA-4F77-916B-B785A54EA145}" type="presParOf" srcId="{3D93D0D1-6344-45A3-8B90-D6F2B1A93E50}" destId="{071839A7-345D-4101-94EB-BF665824063C}" srcOrd="0" destOrd="0" presId="urn:microsoft.com/office/officeart/2005/8/layout/hierarchy2"/>
    <dgm:cxn modelId="{32E9CA49-47AB-47BE-8E29-6604996B5641}" type="presParOf" srcId="{3D93D0D1-6344-45A3-8B90-D6F2B1A93E50}" destId="{9E97CBFE-5BB0-4A86-93C5-284459E4E5E4}" srcOrd="1" destOrd="0" presId="urn:microsoft.com/office/officeart/2005/8/layout/hierarchy2"/>
    <dgm:cxn modelId="{702520F1-0851-46B0-90E0-3AB42CF219EC}" type="presParOf" srcId="{4E86BD8A-DD9D-43EB-B9AE-C34B0546B166}" destId="{D416BFBA-2BFC-4BB0-A5AA-E68C4BE032EB}" srcOrd="22" destOrd="0" presId="urn:microsoft.com/office/officeart/2005/8/layout/hierarchy2"/>
    <dgm:cxn modelId="{16996A6E-9814-4BEB-BA6B-7657D60A3394}" type="presParOf" srcId="{D416BFBA-2BFC-4BB0-A5AA-E68C4BE032EB}" destId="{FCA47BC3-2E3F-4FE6-B60D-5A1D4974D756}" srcOrd="0" destOrd="0" presId="urn:microsoft.com/office/officeart/2005/8/layout/hierarchy2"/>
    <dgm:cxn modelId="{BEAF2E00-06F5-407B-A120-3B1D8C68074D}" type="presParOf" srcId="{4E86BD8A-DD9D-43EB-B9AE-C34B0546B166}" destId="{4FF387A6-FF05-4F0F-B3F1-613E586A742A}" srcOrd="23" destOrd="0" presId="urn:microsoft.com/office/officeart/2005/8/layout/hierarchy2"/>
    <dgm:cxn modelId="{AC513925-8B77-4A35-AB22-FE86CDF0AF87}" type="presParOf" srcId="{4FF387A6-FF05-4F0F-B3F1-613E586A742A}" destId="{75576266-0C25-4336-96BE-27AA99B279DA}" srcOrd="0" destOrd="0" presId="urn:microsoft.com/office/officeart/2005/8/layout/hierarchy2"/>
    <dgm:cxn modelId="{6E78B41C-1E6C-4E9C-9E0E-CE98870D5145}" type="presParOf" srcId="{4FF387A6-FF05-4F0F-B3F1-613E586A742A}" destId="{50F447D6-207D-44C3-B1B5-A3842968C385}" srcOrd="1" destOrd="0" presId="urn:microsoft.com/office/officeart/2005/8/layout/hierarchy2"/>
    <dgm:cxn modelId="{1066B47A-A453-4F59-BB0E-D7D732ECC45A}" type="presParOf" srcId="{4E86BD8A-DD9D-43EB-B9AE-C34B0546B166}" destId="{F718E667-C71A-465E-8980-EA8B6B81DB68}" srcOrd="24" destOrd="0" presId="urn:microsoft.com/office/officeart/2005/8/layout/hierarchy2"/>
    <dgm:cxn modelId="{59129CAF-6080-4E3D-90D4-9E6081AE6A6C}" type="presParOf" srcId="{F718E667-C71A-465E-8980-EA8B6B81DB68}" destId="{0F6227B1-0C59-4B2C-9CDB-8D2D26B97867}" srcOrd="0" destOrd="0" presId="urn:microsoft.com/office/officeart/2005/8/layout/hierarchy2"/>
    <dgm:cxn modelId="{91D882A3-CE07-4AFB-9593-094E057CDCB6}" type="presParOf" srcId="{4E86BD8A-DD9D-43EB-B9AE-C34B0546B166}" destId="{2A90CB29-12C1-4C48-B406-7DAD4EC59CF2}" srcOrd="25" destOrd="0" presId="urn:microsoft.com/office/officeart/2005/8/layout/hierarchy2"/>
    <dgm:cxn modelId="{A4313267-BE69-4799-949A-1865D24E0E47}" type="presParOf" srcId="{2A90CB29-12C1-4C48-B406-7DAD4EC59CF2}" destId="{1C32B867-0209-4C51-9774-BEDA0988754C}" srcOrd="0" destOrd="0" presId="urn:microsoft.com/office/officeart/2005/8/layout/hierarchy2"/>
    <dgm:cxn modelId="{8E91707B-E28D-413B-B79A-781C877596EE}" type="presParOf" srcId="{2A90CB29-12C1-4C48-B406-7DAD4EC59CF2}" destId="{3B0ABF01-AF0B-4FDA-8928-A1D2A6463D3E}" srcOrd="1" destOrd="0" presId="urn:microsoft.com/office/officeart/2005/8/layout/hierarchy2"/>
    <dgm:cxn modelId="{8AC69CBF-E821-4455-BEF3-F8DC07B38607}" type="presParOf" srcId="{4E86BD8A-DD9D-43EB-B9AE-C34B0546B166}" destId="{9311700A-9BAA-4C7F-BB95-96F0A1E71C37}" srcOrd="26" destOrd="0" presId="urn:microsoft.com/office/officeart/2005/8/layout/hierarchy2"/>
    <dgm:cxn modelId="{FF5924AD-CE10-48EE-BFA6-DAA2B5F77FF0}" type="presParOf" srcId="{9311700A-9BAA-4C7F-BB95-96F0A1E71C37}" destId="{FCED9E2E-9EA7-48F7-98D8-DAF1A1A7FE1A}" srcOrd="0" destOrd="0" presId="urn:microsoft.com/office/officeart/2005/8/layout/hierarchy2"/>
    <dgm:cxn modelId="{B597BACC-420F-4B49-A8BB-9664C8C821DB}" type="presParOf" srcId="{4E86BD8A-DD9D-43EB-B9AE-C34B0546B166}" destId="{C6CC3EE6-1B99-469F-8A30-8232489A3E88}" srcOrd="27" destOrd="0" presId="urn:microsoft.com/office/officeart/2005/8/layout/hierarchy2"/>
    <dgm:cxn modelId="{F55CE0D9-B688-4CA1-BD3A-3BBBFC88B142}" type="presParOf" srcId="{C6CC3EE6-1B99-469F-8A30-8232489A3E88}" destId="{286303C3-91AB-4147-9DB4-FAED0B6D7E07}" srcOrd="0" destOrd="0" presId="urn:microsoft.com/office/officeart/2005/8/layout/hierarchy2"/>
    <dgm:cxn modelId="{F1116E20-2AC7-4EA7-9582-B30BA5923851}" type="presParOf" srcId="{C6CC3EE6-1B99-469F-8A30-8232489A3E88}" destId="{9E6085EA-2807-4779-8E2C-93593F76D437}" srcOrd="1" destOrd="0" presId="urn:microsoft.com/office/officeart/2005/8/layout/hierarchy2"/>
    <dgm:cxn modelId="{245C7630-B430-4F34-BA67-FFCA53084913}" type="presParOf" srcId="{4E86BD8A-DD9D-43EB-B9AE-C34B0546B166}" destId="{0182763D-18C2-4868-9353-9D1BF6AB61BD}" srcOrd="28" destOrd="0" presId="urn:microsoft.com/office/officeart/2005/8/layout/hierarchy2"/>
    <dgm:cxn modelId="{44964FC4-8961-4EC1-9D39-FA8691B819E4}" type="presParOf" srcId="{0182763D-18C2-4868-9353-9D1BF6AB61BD}" destId="{FB594184-03E7-4AED-9AAA-38144A8B6273}" srcOrd="0" destOrd="0" presId="urn:microsoft.com/office/officeart/2005/8/layout/hierarchy2"/>
    <dgm:cxn modelId="{4F3A9CC6-3BE7-4AAC-9CA4-13E950EE59E3}" type="presParOf" srcId="{4E86BD8A-DD9D-43EB-B9AE-C34B0546B166}" destId="{C962C7DF-8398-4F0D-A84E-8D2A99A388EB}" srcOrd="29" destOrd="0" presId="urn:microsoft.com/office/officeart/2005/8/layout/hierarchy2"/>
    <dgm:cxn modelId="{0BC08620-8CDC-4DD4-84D4-972DB89831D1}" type="presParOf" srcId="{C962C7DF-8398-4F0D-A84E-8D2A99A388EB}" destId="{1D6D9FC3-F41D-4261-8CB0-0DF762DC0966}" srcOrd="0" destOrd="0" presId="urn:microsoft.com/office/officeart/2005/8/layout/hierarchy2"/>
    <dgm:cxn modelId="{3E9AAD96-55C5-470F-A6C3-296CD91A72E5}" type="presParOf" srcId="{C962C7DF-8398-4F0D-A84E-8D2A99A388EB}" destId="{CC38592E-0F93-46DF-BD4A-91497FBCE925}" srcOrd="1" destOrd="0" presId="urn:microsoft.com/office/officeart/2005/8/layout/hierarchy2"/>
    <dgm:cxn modelId="{5EF1F83D-015E-48F1-9B46-CEEDDC77C07A}" type="presParOf" srcId="{4E86BD8A-DD9D-43EB-B9AE-C34B0546B166}" destId="{6670ADF1-09DE-4E6A-A4B8-52D6567CC135}" srcOrd="30" destOrd="0" presId="urn:microsoft.com/office/officeart/2005/8/layout/hierarchy2"/>
    <dgm:cxn modelId="{9DE49EBA-0EF5-4C22-A89B-7E8B8413835A}" type="presParOf" srcId="{6670ADF1-09DE-4E6A-A4B8-52D6567CC135}" destId="{EB0772A7-C652-4FD7-9DEE-45BE5BA60AD1}" srcOrd="0" destOrd="0" presId="urn:microsoft.com/office/officeart/2005/8/layout/hierarchy2"/>
    <dgm:cxn modelId="{9AEF70DB-D3E4-4332-960B-CFD90E321319}" type="presParOf" srcId="{4E86BD8A-DD9D-43EB-B9AE-C34B0546B166}" destId="{9704E718-255F-4E09-A2AB-944B241464CA}" srcOrd="31" destOrd="0" presId="urn:microsoft.com/office/officeart/2005/8/layout/hierarchy2"/>
    <dgm:cxn modelId="{39D83E2A-1AAD-4CA6-B083-0607F84EAF44}" type="presParOf" srcId="{9704E718-255F-4E09-A2AB-944B241464CA}" destId="{63A4C75D-CE57-4E5D-96D1-8C8F30921270}" srcOrd="0" destOrd="0" presId="urn:microsoft.com/office/officeart/2005/8/layout/hierarchy2"/>
    <dgm:cxn modelId="{B49BFB8D-F46F-42DB-A048-1761A3A4E2A2}" type="presParOf" srcId="{9704E718-255F-4E09-A2AB-944B241464CA}" destId="{D82801A1-F3C3-4BE1-85D8-447CC74AF17A}" srcOrd="1" destOrd="0" presId="urn:microsoft.com/office/officeart/2005/8/layout/hierarchy2"/>
    <dgm:cxn modelId="{8115E623-4CE2-4F46-9831-0BDA111645C9}" type="presParOf" srcId="{4E86BD8A-DD9D-43EB-B9AE-C34B0546B166}" destId="{BDA96F54-6424-4D1F-AE4F-1EA0A5094042}" srcOrd="32" destOrd="0" presId="urn:microsoft.com/office/officeart/2005/8/layout/hierarchy2"/>
    <dgm:cxn modelId="{70FB1A56-E8B8-4891-823A-3031962189AF}" type="presParOf" srcId="{BDA96F54-6424-4D1F-AE4F-1EA0A5094042}" destId="{9AC33B60-54F1-4931-93B0-7C073252FAC7}" srcOrd="0" destOrd="0" presId="urn:microsoft.com/office/officeart/2005/8/layout/hierarchy2"/>
    <dgm:cxn modelId="{94313A30-7A44-452D-98AF-7B450002F519}" type="presParOf" srcId="{4E86BD8A-DD9D-43EB-B9AE-C34B0546B166}" destId="{57A9E0DF-C269-40C5-A647-DAE5F9537B4D}" srcOrd="33" destOrd="0" presId="urn:microsoft.com/office/officeart/2005/8/layout/hierarchy2"/>
    <dgm:cxn modelId="{3F1D56FC-932B-46FD-A6E1-FF9F8592BC57}" type="presParOf" srcId="{57A9E0DF-C269-40C5-A647-DAE5F9537B4D}" destId="{80E7219C-6070-44A3-AAE6-7D55861399FA}" srcOrd="0" destOrd="0" presId="urn:microsoft.com/office/officeart/2005/8/layout/hierarchy2"/>
    <dgm:cxn modelId="{57DE996A-70D6-4A92-89A0-E5E111769A42}" type="presParOf" srcId="{57A9E0DF-C269-40C5-A647-DAE5F9537B4D}" destId="{11FF26AC-026E-48C5-910B-66F220606EAA}" srcOrd="1" destOrd="0" presId="urn:microsoft.com/office/officeart/2005/8/layout/hierarchy2"/>
    <dgm:cxn modelId="{547FEE8A-3EC1-4FB8-BB8A-2C59725DD6EE}" type="presParOf" srcId="{4E86BD8A-DD9D-43EB-B9AE-C34B0546B166}" destId="{A2BF3FFC-FBB4-43B9-818C-BCB95994734F}" srcOrd="34" destOrd="0" presId="urn:microsoft.com/office/officeart/2005/8/layout/hierarchy2"/>
    <dgm:cxn modelId="{12078B5D-7B80-4C73-B579-4C8B5294233B}" type="presParOf" srcId="{A2BF3FFC-FBB4-43B9-818C-BCB95994734F}" destId="{6F9F6004-DFC0-41DE-936E-95EB782156A0}" srcOrd="0" destOrd="0" presId="urn:microsoft.com/office/officeart/2005/8/layout/hierarchy2"/>
    <dgm:cxn modelId="{93E97FAA-EFAD-477A-9556-2B4F0B3D4175}" type="presParOf" srcId="{4E86BD8A-DD9D-43EB-B9AE-C34B0546B166}" destId="{4D9C3966-FB9F-4C7B-B1C1-157F789BD402}" srcOrd="35" destOrd="0" presId="urn:microsoft.com/office/officeart/2005/8/layout/hierarchy2"/>
    <dgm:cxn modelId="{5C2A9F63-F1D0-4E4A-AEBE-A826C5DE86FC}" type="presParOf" srcId="{4D9C3966-FB9F-4C7B-B1C1-157F789BD402}" destId="{68BCB523-3480-4FB2-B847-44372A446C00}" srcOrd="0" destOrd="0" presId="urn:microsoft.com/office/officeart/2005/8/layout/hierarchy2"/>
    <dgm:cxn modelId="{40685F5D-3172-4935-B38A-C0924624C210}" type="presParOf" srcId="{4D9C3966-FB9F-4C7B-B1C1-157F789BD402}" destId="{6BEE643F-267D-463A-A6EE-43981ED12D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EF4B-A7D2-4CD4-AFB0-8F49FB225FD7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5788F-99DA-44E7-BA9D-F7C58642C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5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591A-4B4C-41F0-8655-47214AE7D17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4503-4D99-4CF6-8EB5-5DBB8AED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9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4503-4D99-4CF6-8EB5-5DBB8AED1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9D26-5CCA-4150-9A96-4C7632D5EAE1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1938-E26E-462B-9484-11E30E1751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1938-E26E-462B-9484-11E30E1751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1938-E26E-462B-9484-11E30E1751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4503-4D99-4CF6-8EB5-5DBB8AED11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D3AC-1C92-4F5B-A95B-90F405F009AB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r-word.jpg"/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96"/>
            <a:ext cx="12192001" cy="6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6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E8E-9B7D-431C-A3E7-CCB5FEAB68DB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C9E5-D9FC-4F93-B2C9-1B02668D6DFA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2" y="261618"/>
            <a:ext cx="853440" cy="4779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2" y="261618"/>
            <a:ext cx="853440" cy="4779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2" y="261618"/>
            <a:ext cx="853440" cy="4779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 b="25131"/>
          <a:stretch/>
        </p:blipFill>
        <p:spPr>
          <a:xfrm>
            <a:off x="176646" y="97319"/>
            <a:ext cx="1159251" cy="65094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7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2" y="261618"/>
            <a:ext cx="853440" cy="4779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35975"/>
            <a:chOff x="0" y="-1"/>
            <a:chExt cx="9144000" cy="2359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 w="25400" cap="flat" cmpd="sng" algn="ctr">
              <a:solidFill>
                <a:srgbClr val="FFD7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rgbClr val="526DB0">
                <a:lumMod val="75000"/>
              </a:srgbClr>
            </a:solidFill>
            <a:ln w="25400" cap="flat" cmpd="sng" algn="ctr">
              <a:solidFill>
                <a:srgbClr val="526DB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 b="25131"/>
          <a:stretch/>
        </p:blipFill>
        <p:spPr>
          <a:xfrm>
            <a:off x="176646" y="97319"/>
            <a:ext cx="1159251" cy="65094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128588" y="178946"/>
            <a:ext cx="1100137" cy="5950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95" y="139427"/>
            <a:ext cx="10420803" cy="82765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003-618D-447E-A4D0-BE147520F63E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9529" y="57665"/>
            <a:ext cx="469006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20090"/>
          <a:stretch/>
        </p:blipFill>
        <p:spPr>
          <a:xfrm>
            <a:off x="214740" y="178945"/>
            <a:ext cx="927831" cy="59508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3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8B4-8D51-4A3E-9DFA-2B96463B2CC7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827D-1473-443D-9820-4440002BD538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E9CA-95A9-41CE-BB91-4B562BEAF257}" type="datetime1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35BE-1024-444B-9E18-BDB88557E97D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0B48-9F39-4F4D-9308-7615C9C045CD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18293" b="57502"/>
          <a:stretch/>
        </p:blipFill>
        <p:spPr>
          <a:xfrm>
            <a:off x="0" y="-6623"/>
            <a:ext cx="12192000" cy="378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30607" b="57502"/>
          <a:stretch/>
        </p:blipFill>
        <p:spPr>
          <a:xfrm flipH="1">
            <a:off x="0" y="6672262"/>
            <a:ext cx="12192000" cy="185737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9529" y="57665"/>
            <a:ext cx="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D59E-F14C-40B7-A6D7-678DA7BEC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1104" y="262973"/>
            <a:ext cx="10420803" cy="82765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2" y="261618"/>
            <a:ext cx="853440" cy="4779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6625"/>
            <a:ext cx="12192000" cy="101441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 userDrawn="1"/>
        </p:nvSpPr>
        <p:spPr>
          <a:xfrm>
            <a:off x="0" y="-6626"/>
            <a:ext cx="1357312" cy="101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" y="218155"/>
            <a:ext cx="1245266" cy="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1A9-F6C5-4D6E-8C4C-0859763D7BE3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81E1-8772-48E0-B74E-69606DD9879A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113A-A3D6-4275-A3F2-03F98216EEDC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D59E-F14C-40B7-A6D7-678DA7BE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92.png"/><Relationship Id="rId7" Type="http://schemas.openxmlformats.org/officeDocument/2006/relationships/chart" Target="../charts/chart3.xml"/><Relationship Id="rId12" Type="http://schemas.openxmlformats.org/officeDocument/2006/relationships/image" Target="../media/image97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11" Type="http://schemas.openxmlformats.org/officeDocument/2006/relationships/image" Target="../media/image96.png"/><Relationship Id="rId5" Type="http://schemas.microsoft.com/office/2007/relationships/hdphoto" Target="../media/hdphoto3.wdp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microsoft.com/office/2007/relationships/hdphoto" Target="../media/hdphoto4.wdp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microsoft.com/office/2007/relationships/hdphoto" Target="../media/hdphoto8.wdp"/><Relationship Id="rId3" Type="http://schemas.openxmlformats.org/officeDocument/2006/relationships/image" Target="../media/image92.png"/><Relationship Id="rId7" Type="http://schemas.microsoft.com/office/2007/relationships/hdphoto" Target="../media/hdphoto5.wdp"/><Relationship Id="rId12" Type="http://schemas.openxmlformats.org/officeDocument/2006/relationships/image" Target="../media/image105.png"/><Relationship Id="rId17" Type="http://schemas.openxmlformats.org/officeDocument/2006/relationships/chart" Target="../charts/chart10.xml"/><Relationship Id="rId2" Type="http://schemas.openxmlformats.org/officeDocument/2006/relationships/image" Target="../media/image91.jpe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2.png"/><Relationship Id="rId11" Type="http://schemas.microsoft.com/office/2007/relationships/hdphoto" Target="../media/hdphoto7.wdp"/><Relationship Id="rId5" Type="http://schemas.openxmlformats.org/officeDocument/2006/relationships/chart" Target="../charts/chart7.xml"/><Relationship Id="rId15" Type="http://schemas.openxmlformats.org/officeDocument/2006/relationships/chart" Target="../charts/chart9.xml"/><Relationship Id="rId10" Type="http://schemas.openxmlformats.org/officeDocument/2006/relationships/image" Target="../media/image104.png"/><Relationship Id="rId4" Type="http://schemas.openxmlformats.org/officeDocument/2006/relationships/chart" Target="../charts/chart6.xml"/><Relationship Id="rId9" Type="http://schemas.microsoft.com/office/2007/relationships/hdphoto" Target="../media/hdphoto6.wdp"/><Relationship Id="rId1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9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7.png"/><Relationship Id="rId7" Type="http://schemas.openxmlformats.org/officeDocument/2006/relationships/chart" Target="../charts/chart11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microsoft.com/office/2007/relationships/hdphoto" Target="../media/hdphoto9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hyperlink" Target="mailto:dg_survey@dga.or.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2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74.png"/><Relationship Id="rId21" Type="http://schemas.openxmlformats.org/officeDocument/2006/relationships/image" Target="../media/image62.png"/><Relationship Id="rId34" Type="http://schemas.openxmlformats.org/officeDocument/2006/relationships/image" Target="../media/image43.png"/><Relationship Id="rId42" Type="http://schemas.openxmlformats.org/officeDocument/2006/relationships/image" Target="../media/image12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38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41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1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39.png"/><Relationship Id="rId35" Type="http://schemas.openxmlformats.org/officeDocument/2006/relationships/image" Target="../media/image70.png"/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42.png"/><Relationship Id="rId38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228271" y="967615"/>
            <a:ext cx="6843252" cy="1548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สำรวจระดับความพร้อมรัฐบาลดิจิทัลหน่วยงานภาครัฐของประเทศไทย ประจำปี 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957994" y="6389837"/>
            <a:ext cx="3989705" cy="4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ร่วมกับ บริษัท </a:t>
            </a:r>
            <a:r>
              <a:rPr lang="th-TH" dirty="0" err="1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คัสต้อม</a:t>
            </a:r>
            <a:r>
              <a:rPr lang="th-TH" dirty="0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เอเซีย จำกัด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622" y="303825"/>
            <a:ext cx="7623091" cy="970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การประชุมชี้แจงเพื่อสร้างความเข้าใจ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0" b="9008"/>
          <a:stretch/>
        </p:blipFill>
        <p:spPr>
          <a:xfrm>
            <a:off x="11067259" y="5936059"/>
            <a:ext cx="923304" cy="475224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7181" y="2347078"/>
            <a:ext cx="3989705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วันที่ 31</a:t>
            </a:r>
            <a:r>
              <a:rPr lang="th-TH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H SarabunPSK" panose="020B0500040200020003" pitchFamily="34" charset="-34"/>
              </a:rPr>
              <a:t> กรกฎาคม 2561 เวลา 14</a:t>
            </a:r>
            <a:r>
              <a:rPr lang="th-TH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H SarabunPSK" panose="020B0500040200020003" pitchFamily="34" charset="-34"/>
              </a:rPr>
              <a:t>.00 - 16.00 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6" y="3741489"/>
            <a:ext cx="2524479" cy="1278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8009" y="3872665"/>
            <a:ext cx="7083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h-TH" sz="3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สำนักงานพัฒนา</a:t>
            </a:r>
            <a:r>
              <a:rPr lang="th-TH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รัฐบาลดิจิทัล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องค์การมหาชน</a:t>
            </a:r>
            <a:r>
              <a:rPr lang="en-GB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(</a:t>
            </a:r>
            <a:r>
              <a:rPr lang="th-TH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สพร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GB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algn="just"/>
            <a:r>
              <a:rPr lang="en-GB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Government Development (Public Organization) </a:t>
            </a:r>
          </a:p>
        </p:txBody>
      </p:sp>
    </p:spTree>
    <p:extLst>
      <p:ext uri="{BB962C8B-B14F-4D97-AF65-F5344CB8AC3E}">
        <p14:creationId xmlns:p14="http://schemas.microsoft.com/office/powerpoint/2010/main" val="4001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456" y="2524794"/>
            <a:ext cx="8179086" cy="2635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ภาพรวมการ</a:t>
            </a: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ดำเนินการ</a:t>
            </a:r>
          </a:p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</a:t>
            </a: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 ประจำปี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</a:t>
            </a:r>
            <a:r>
              <a:rPr lang="th-TH" dirty="0"/>
              <a:t>ปี 2560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7086" y="1048842"/>
            <a:ext cx="10437827" cy="5666785"/>
            <a:chOff x="1031631" y="1421883"/>
            <a:chExt cx="9632636" cy="5229640"/>
          </a:xfrm>
        </p:grpSpPr>
        <p:sp>
          <p:nvSpPr>
            <p:cNvPr id="7" name="TextBox 6"/>
            <p:cNvSpPr txBox="1"/>
            <p:nvPr/>
          </p:nvSpPr>
          <p:spPr>
            <a:xfrm>
              <a:off x="4812715" y="4155711"/>
              <a:ext cx="3836581" cy="830997"/>
            </a:xfrm>
            <a:prstGeom prst="rect">
              <a:avLst/>
            </a:prstGeom>
            <a:noFill/>
          </p:spPr>
          <p:txBody>
            <a:bodyPr wrap="square" lIns="48000" rIns="48000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มิติที่ 5 โครงสร้างพื้นฐานความมั่นคงปลอดภัยและมีประสิทธิภาพ</a:t>
              </a:r>
              <a:endPara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31631" y="1421883"/>
              <a:ext cx="9632636" cy="5229640"/>
              <a:chOff x="383742" y="361950"/>
              <a:chExt cx="8150658" cy="466095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83742" y="361950"/>
                <a:ext cx="8150658" cy="4660959"/>
                <a:chOff x="685234" y="-108012"/>
                <a:chExt cx="8069653" cy="5184575"/>
              </a:xfrm>
            </p:grpSpPr>
            <p:sp>
              <p:nvSpPr>
                <p:cNvPr id="27" name="Pentagon 26"/>
                <p:cNvSpPr/>
                <p:nvPr/>
              </p:nvSpPr>
              <p:spPr bwMode="auto">
                <a:xfrm rot="16200000">
                  <a:off x="4647157" y="-3993169"/>
                  <a:ext cx="216023" cy="7986338"/>
                </a:xfrm>
                <a:prstGeom prst="homePlate">
                  <a:avLst/>
                </a:prstGeom>
                <a:solidFill>
                  <a:srgbClr val="BBE0E3">
                    <a:lumMod val="10000"/>
                  </a:srgb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eaVert" wrap="none" lIns="121920" tIns="60960" rIns="121920" bIns="6096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33" b="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16200000">
                  <a:off x="4041090" y="-3075151"/>
                  <a:ext cx="1428158" cy="7986340"/>
                </a:xfrm>
                <a:prstGeom prst="rect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vert="vert" wrap="square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2">
                    <a:defRPr/>
                  </a:pPr>
                  <a:endParaRPr lang="en-US" sz="1400" b="1" kern="0" dirty="0">
                    <a:solidFill>
                      <a:srgbClr val="FFFFFF"/>
                    </a:solidFill>
                    <a:cs typeface="TH SarabunPSK" pitchFamily="34" charset="-34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693239" y="321011"/>
                  <a:ext cx="2349963" cy="524216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cs typeface="TH SarabunPSK" pitchFamily="34" charset="-34"/>
                    </a:rPr>
                    <a:t>Digital Government Policy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116599" y="320916"/>
                  <a:ext cx="2349963" cy="522311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cs typeface="TH SarabunPSK" pitchFamily="34" charset="-34"/>
                    </a:rPr>
                    <a:t>Policy Harmonization with National Policy Level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449511" y="957157"/>
                  <a:ext cx="2349793" cy="522311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cs typeface="TH SarabunPSK" pitchFamily="34" charset="-34"/>
                    </a:rPr>
                    <a:t>Cyber Security Policy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877238" y="955837"/>
                  <a:ext cx="2349793" cy="522311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Data </a:t>
                  </a:r>
                  <a:r>
                    <a:rPr lang="en-US" sz="1400" b="1" kern="0" dirty="0">
                      <a:solidFill>
                        <a:sysClr val="windowText" lastClr="000000"/>
                      </a:solidFill>
                      <a:cs typeface="TH SarabunPSK" pitchFamily="34" charset="-34"/>
                    </a:rPr>
                    <a:t>Privacy and Sharing</a:t>
                  </a:r>
                </a:p>
              </p:txBody>
            </p:sp>
            <p:sp>
              <p:nvSpPr>
                <p:cNvPr id="33" name="Rounded Rectangle 6"/>
                <p:cNvSpPr/>
                <p:nvPr/>
              </p:nvSpPr>
              <p:spPr>
                <a:xfrm>
                  <a:off x="2277607" y="2782901"/>
                  <a:ext cx="4858034" cy="1153275"/>
                </a:xfrm>
                <a:prstGeom prst="rect">
                  <a:avLst/>
                </a:prstGeom>
                <a:solidFill>
                  <a:srgbClr val="FF999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400" b="1" kern="0" dirty="0">
                    <a:solidFill>
                      <a:srgbClr val="FFFFFF"/>
                    </a:solidFill>
                    <a:cs typeface="TH SarabunPSK" pitchFamily="34" charset="-34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130380" y="1632097"/>
                  <a:ext cx="1624507" cy="3444466"/>
                </a:xfrm>
                <a:prstGeom prst="rect">
                  <a:avLst/>
                </a:prstGeom>
                <a:solidFill>
                  <a:srgbClr val="000000">
                    <a:lumMod val="50000"/>
                    <a:lumOff val="5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67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  <a:t>Smart Technological</a:t>
                  </a:r>
                  <a:br>
                    <a:rPr lang="en-US" sz="1467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</a:br>
                  <a:r>
                    <a:rPr lang="en-US" sz="1467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  <a:t>Practices</a:t>
                  </a:r>
                </a:p>
              </p:txBody>
            </p:sp>
            <p:sp>
              <p:nvSpPr>
                <p:cNvPr id="35" name="Rounded Rectangle 6"/>
                <p:cNvSpPr/>
                <p:nvPr/>
              </p:nvSpPr>
              <p:spPr>
                <a:xfrm>
                  <a:off x="2278954" y="3923204"/>
                  <a:ext cx="4858034" cy="1153275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400" b="1" kern="0" dirty="0">
                    <a:solidFill>
                      <a:sysClr val="windowText" lastClr="000000"/>
                    </a:solidFill>
                    <a:cs typeface="TH SarabunPSK" pitchFamily="34" charset="-34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7962" y="1620180"/>
                  <a:ext cx="1516206" cy="3456299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400" b="1" kern="0" dirty="0">
                    <a:solidFill>
                      <a:schemeClr val="tx1"/>
                    </a:solidFill>
                    <a:cs typeface="TH SarabunPSK" pitchFamily="34" charset="-34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858699" y="2644174"/>
                  <a:ext cx="1318762" cy="50536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Public Personnel Capabilities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64883" y="3766314"/>
                  <a:ext cx="1318762" cy="50536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Leadership Continuity Plan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34008" y="1620181"/>
                  <a:ext cx="1422854" cy="318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1467" b="1" kern="0" dirty="0">
                      <a:cs typeface="TH SarabunPSK" pitchFamily="34" charset="-34"/>
                    </a:rPr>
                    <a:t>Digital Capabilities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78518" y="1631407"/>
                  <a:ext cx="4856212" cy="1153275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333" b="1" kern="0" dirty="0">
                    <a:solidFill>
                      <a:srgbClr val="FFFFFF"/>
                    </a:solidFill>
                    <a:cs typeface="TH SarabunPSK" pitchFamily="34" charset="-34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64883" y="4327384"/>
                  <a:ext cx="1318762" cy="50536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Digital Literacy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279978" y="4052484"/>
                  <a:ext cx="1318762" cy="66055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Calibri"/>
                      <a:cs typeface="TH SarabunPSK" pitchFamily="34" charset="-34"/>
                    </a:rPr>
                    <a:t>Social and Mobile Technologies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279978" y="2644174"/>
                  <a:ext cx="1318762" cy="640708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Big Data Analytic/Predictive Analytic 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279978" y="3348329"/>
                  <a:ext cx="1318762" cy="640708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IOT, AI or Other Advanced Technologies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57992" y="3205244"/>
                  <a:ext cx="1318762" cy="50536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  <a:t>Digital</a:t>
                  </a:r>
                  <a:r>
                    <a:rPr lang="en-US" sz="1400" b="1" kern="0" dirty="0">
                      <a:solidFill>
                        <a:srgbClr val="FF0000"/>
                      </a:solidFill>
                      <a:latin typeface="Calibri"/>
                      <a:cs typeface="TH SarabunPSK" pitchFamily="34" charset="-34"/>
                    </a:rPr>
                    <a:t> </a:t>
                  </a:r>
                  <a:r>
                    <a:rPr lang="en-US" sz="1400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  <a:t>Leadership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91581" y="951291"/>
                  <a:ext cx="2349793" cy="522311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Effective Allocation of Budgets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518359" y="1727424"/>
                  <a:ext cx="1846616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Proportion of Digital Service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417051" y="1727424"/>
                  <a:ext cx="1596936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Customer Experience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519208" y="2208495"/>
                  <a:ext cx="1834869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Promote for Using Digital Service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417051" y="2208180"/>
                  <a:ext cx="1596936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cs typeface="TH SarabunPSK" pitchFamily="34" charset="-34"/>
                    </a:rPr>
                    <a:t>Service Support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620885" y="2897301"/>
                  <a:ext cx="1703944" cy="440486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Operational Efficiency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368143" y="2897301"/>
                  <a:ext cx="1703944" cy="440486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ERP Development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369610" y="3412104"/>
                  <a:ext cx="1703944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Inter-Operability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525235" y="4023693"/>
                  <a:ext cx="3462156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ysClr val="windowText" lastClr="000000"/>
                      </a:solidFill>
                      <a:latin typeface="Calibri"/>
                      <a:cs typeface="TH SarabunPSK" pitchFamily="34" charset="-34"/>
                    </a:rPr>
                    <a:t>Reliability Infrastructure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525235" y="4502043"/>
                  <a:ext cx="3462156" cy="44048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defRPr/>
                  </a:pPr>
                  <a:r>
                    <a:rPr lang="en-US" sz="1400" b="1" kern="0" dirty="0">
                      <a:solidFill>
                        <a:schemeClr val="tx1"/>
                      </a:solidFill>
                      <a:latin typeface="Calibri"/>
                      <a:cs typeface="TH SarabunPSK" pitchFamily="34" charset="-34"/>
                    </a:rPr>
                    <a:t>Data Management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85234" y="268014"/>
                  <a:ext cx="918714" cy="543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 algn="ctr">
                    <a:defRPr/>
                  </a:pPr>
                  <a:r>
                    <a:rPr lang="en-US" sz="1467" b="1" kern="0" dirty="0">
                      <a:solidFill>
                        <a:srgbClr val="FFFFFF"/>
                      </a:solidFill>
                      <a:cs typeface="TH SarabunPSK" pitchFamily="34" charset="-34"/>
                    </a:rPr>
                    <a:t>Policies/</a:t>
                  </a:r>
                </a:p>
                <a:p>
                  <a:pPr marL="0" lvl="2" algn="ctr">
                    <a:defRPr/>
                  </a:pPr>
                  <a:r>
                    <a:rPr lang="en-US" sz="1467" b="1" kern="0" dirty="0">
                      <a:solidFill>
                        <a:srgbClr val="FFFFFF"/>
                      </a:solidFill>
                      <a:cs typeface="TH SarabunPSK" pitchFamily="34" charset="-34"/>
                    </a:rPr>
                    <a:t> Practices</a:t>
                  </a:r>
                </a:p>
              </p:txBody>
            </p:sp>
          </p:grpSp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0246" y="251099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899" y="237587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53991" y="464862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53991" y="3408451"/>
                <a:ext cx="360000" cy="36000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182856" y="704019"/>
                <a:ext cx="369760" cy="360000"/>
                <a:chOff x="12682320" y="2526392"/>
                <a:chExt cx="835879" cy="81381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12704383" y="2526392"/>
                  <a:ext cx="813816" cy="81381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2400" b="1" kern="0">
                    <a:solidFill>
                      <a:prstClr val="white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26" name="Picture 25"/>
                <p:cNvPicPr>
                  <a:picLocks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682320" y="2526460"/>
                  <a:ext cx="813255" cy="81325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1931788" y="1923699"/>
                <a:ext cx="1437136" cy="28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67" b="1" kern="0" dirty="0">
                    <a:cs typeface="TH SarabunPSK" pitchFamily="34" charset="-34"/>
                  </a:rPr>
                  <a:t>Public Services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36785" y="2951762"/>
                <a:ext cx="1437136" cy="48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67" b="1" kern="0" dirty="0">
                    <a:solidFill>
                      <a:srgbClr val="FFFFFF"/>
                    </a:solidFill>
                    <a:cs typeface="TH SarabunPSK" pitchFamily="34" charset="-34"/>
                  </a:rPr>
                  <a:t>Smart Back Office Practices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15424" y="3980191"/>
                <a:ext cx="1437136" cy="69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67" b="1" kern="0" dirty="0">
                    <a:solidFill>
                      <a:srgbClr val="FFFFFF"/>
                    </a:solidFill>
                    <a:cs typeface="TH SarabunPSK" pitchFamily="34" charset="-34"/>
                  </a:rPr>
                  <a:t>Secure and Efficient Infrastructure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6169" y="2375376"/>
                <a:ext cx="360000" cy="36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174175" y="2238928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20%</a:t>
              </a:r>
              <a:endPara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6137" y="3406172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20%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5355" y="3406172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30%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9398" y="4799627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10%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9398" y="6235400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15%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98858" y="3734056"/>
              <a:ext cx="5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5%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8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62516" y="1438437"/>
            <a:ext cx="4568376" cy="61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จำนวนตัวอย่าง</a:t>
            </a:r>
            <a:endParaRPr lang="en-US" sz="24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71745" y="2055658"/>
            <a:ext cx="2273899" cy="36636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56993" y="2055657"/>
            <a:ext cx="2273899" cy="36636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745" y="2463074"/>
            <a:ext cx="2273899" cy="1181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>
                <a:solidFill>
                  <a:srgbClr val="003366"/>
                </a:solidFill>
              </a:rPr>
              <a:t>ส่งออก </a:t>
            </a:r>
            <a:r>
              <a:rPr lang="en-US" dirty="0" smtClean="0">
                <a:solidFill>
                  <a:srgbClr val="003366"/>
                </a:solidFill>
              </a:rPr>
              <a:t>	</a:t>
            </a:r>
            <a:r>
              <a:rPr lang="th-TH" dirty="0" smtClean="0">
                <a:solidFill>
                  <a:srgbClr val="003366"/>
                </a:solidFill>
              </a:rPr>
              <a:t>302 หน่วยงาน</a:t>
            </a:r>
          </a:p>
          <a:p>
            <a:r>
              <a:rPr lang="th-TH" dirty="0" smtClean="0">
                <a:solidFill>
                  <a:srgbClr val="003366"/>
                </a:solidFill>
              </a:rPr>
              <a:t>ตอบกลับ </a:t>
            </a:r>
            <a:r>
              <a:rPr lang="en-US" dirty="0" smtClean="0">
                <a:solidFill>
                  <a:srgbClr val="003366"/>
                </a:solidFill>
              </a:rPr>
              <a:t>	274 </a:t>
            </a:r>
            <a:r>
              <a:rPr lang="th-TH" dirty="0" smtClean="0">
                <a:solidFill>
                  <a:srgbClr val="003366"/>
                </a:solidFill>
              </a:rPr>
              <a:t>หน่วยงาน</a:t>
            </a:r>
          </a:p>
          <a:p>
            <a:r>
              <a:rPr lang="th-TH" dirty="0" smtClean="0">
                <a:solidFill>
                  <a:srgbClr val="003366"/>
                </a:solidFill>
              </a:rPr>
              <a:t>คิดเป็น </a:t>
            </a:r>
            <a:r>
              <a:rPr lang="en-US" dirty="0" smtClean="0">
                <a:solidFill>
                  <a:srgbClr val="003366"/>
                </a:solidFill>
              </a:rPr>
              <a:t>	 91%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56993" y="2463074"/>
            <a:ext cx="2273899" cy="1181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3366"/>
                </a:solidFill>
              </a:rPr>
              <a:t>ส่งออก</a:t>
            </a:r>
            <a:r>
              <a:rPr lang="en-US" dirty="0" smtClean="0">
                <a:solidFill>
                  <a:srgbClr val="003366"/>
                </a:solidFill>
              </a:rPr>
              <a:t>	</a:t>
            </a:r>
            <a:r>
              <a:rPr lang="th-TH" dirty="0" smtClean="0">
                <a:solidFill>
                  <a:srgbClr val="003366"/>
                </a:solidFill>
              </a:rPr>
              <a:t>1,444 หน่วยงาน</a:t>
            </a:r>
            <a:endParaRPr lang="en-US" dirty="0" smtClean="0">
              <a:solidFill>
                <a:srgbClr val="003366"/>
              </a:solidFill>
            </a:endParaRP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3366"/>
                </a:solidFill>
              </a:rPr>
              <a:t>ตอบกลับ	</a:t>
            </a:r>
            <a:r>
              <a:rPr lang="en-US" dirty="0" smtClean="0">
                <a:solidFill>
                  <a:srgbClr val="003366"/>
                </a:solidFill>
              </a:rPr>
              <a:t>1,179 </a:t>
            </a:r>
            <a:r>
              <a:rPr lang="th-TH" dirty="0" smtClean="0">
                <a:solidFill>
                  <a:srgbClr val="003366"/>
                </a:solidFill>
              </a:rPr>
              <a:t>หน่วยงาน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3366"/>
                </a:solidFill>
              </a:rPr>
              <a:t>คิดเป็น	   </a:t>
            </a:r>
            <a:r>
              <a:rPr lang="en-US" dirty="0" smtClean="0">
                <a:solidFill>
                  <a:srgbClr val="003366"/>
                </a:solidFill>
              </a:rPr>
              <a:t>82%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77488" y="1430997"/>
            <a:ext cx="4568376" cy="61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เครื่องมือในการสำรวจ</a:t>
            </a:r>
            <a:endParaRPr lang="en-US" sz="24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2" name="Picture 8" descr="Image result for online survey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66" y="3286396"/>
            <a:ext cx="2025203" cy="14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543" y="3344546"/>
            <a:ext cx="2273899" cy="1394447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6677488" y="1921965"/>
            <a:ext cx="4568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232662" y="1921965"/>
            <a:ext cx="4598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677488" y="2057375"/>
            <a:ext cx="4547798" cy="36636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การสำรวจเว็บไซต์หน่วยงานภาครัฐ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698066" y="2701879"/>
            <a:ext cx="4547798" cy="36636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การสำรวจออนไลน์ หรือ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การสำรวจด้วยกระดาษ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71744" y="3823451"/>
            <a:ext cx="2273899" cy="957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indent="0">
              <a:buNone/>
            </a:pPr>
            <a:r>
              <a:rPr lang="th-TH" dirty="0" smtClean="0">
                <a:solidFill>
                  <a:srgbClr val="003366"/>
                </a:solidFill>
              </a:rPr>
              <a:t>สัดส่วนหน่วยงานที่ตอบผ่านออนไลน์</a:t>
            </a:r>
            <a:r>
              <a:rPr lang="en-US" dirty="0" smtClean="0">
                <a:solidFill>
                  <a:srgbClr val="003366"/>
                </a:solidFill>
              </a:rPr>
              <a:t>     :      </a:t>
            </a:r>
            <a:r>
              <a:rPr lang="th-TH" dirty="0" smtClean="0">
                <a:solidFill>
                  <a:srgbClr val="003366"/>
                </a:solidFill>
              </a:rPr>
              <a:t>กระดาษ </a:t>
            </a:r>
            <a:endParaRPr lang="en-US" dirty="0" smtClean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3366"/>
                </a:solidFill>
              </a:rPr>
              <a:t>44%</a:t>
            </a:r>
            <a:r>
              <a:rPr lang="th-TH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       :      56%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56993" y="3823451"/>
            <a:ext cx="2273899" cy="957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indent="0">
              <a:buNone/>
            </a:pPr>
            <a:r>
              <a:rPr lang="th-TH" dirty="0" smtClean="0">
                <a:solidFill>
                  <a:srgbClr val="003366"/>
                </a:solidFill>
              </a:rPr>
              <a:t>สัดส่วนหน่วยงานที่ตอบผ่านออนไลน์</a:t>
            </a:r>
            <a:r>
              <a:rPr lang="en-US" dirty="0" smtClean="0">
                <a:solidFill>
                  <a:srgbClr val="003366"/>
                </a:solidFill>
              </a:rPr>
              <a:t>     :      </a:t>
            </a:r>
            <a:r>
              <a:rPr lang="th-TH" dirty="0" smtClean="0">
                <a:solidFill>
                  <a:srgbClr val="003366"/>
                </a:solidFill>
              </a:rPr>
              <a:t>กระดาษ </a:t>
            </a:r>
            <a:endParaRPr lang="en-US" dirty="0" smtClean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3366"/>
                </a:solidFill>
              </a:rPr>
              <a:t>63%</a:t>
            </a:r>
            <a:r>
              <a:rPr lang="th-TH" dirty="0" smtClean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        :      37%</a:t>
            </a:r>
          </a:p>
        </p:txBody>
      </p:sp>
      <p:sp>
        <p:nvSpPr>
          <p:cNvPr id="64" name="Isosceles Triangle 63"/>
          <p:cNvSpPr/>
          <p:nvPr/>
        </p:nvSpPr>
        <p:spPr>
          <a:xfrm rot="16200000">
            <a:off x="5763974" y="4116369"/>
            <a:ext cx="957738" cy="3719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171743" y="4912094"/>
            <a:ext cx="2273899" cy="755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indent="0" algn="r">
              <a:buNone/>
            </a:pPr>
            <a:r>
              <a:rPr lang="th-TH" dirty="0" smtClean="0">
                <a:solidFill>
                  <a:srgbClr val="003366"/>
                </a:solidFill>
              </a:rPr>
              <a:t>มีการให้บริการ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218 </a:t>
            </a:r>
            <a:r>
              <a:rPr lang="th-TH" dirty="0" smtClean="0">
                <a:solidFill>
                  <a:srgbClr val="003366"/>
                </a:solidFill>
              </a:rPr>
              <a:t>กรม</a:t>
            </a:r>
          </a:p>
          <a:p>
            <a:pPr marL="0" indent="0" algn="r">
              <a:buNone/>
            </a:pPr>
            <a:r>
              <a:rPr lang="th-TH" dirty="0" smtClean="0">
                <a:solidFill>
                  <a:srgbClr val="003366"/>
                </a:solidFill>
              </a:rPr>
              <a:t>ไม่มีการให้บริการ </a:t>
            </a:r>
            <a:r>
              <a:rPr lang="en-US" dirty="0" smtClean="0">
                <a:solidFill>
                  <a:srgbClr val="003366"/>
                </a:solidFill>
              </a:rPr>
              <a:t>56 </a:t>
            </a:r>
            <a:r>
              <a:rPr lang="th-TH" dirty="0" smtClean="0">
                <a:solidFill>
                  <a:srgbClr val="003366"/>
                </a:solidFill>
              </a:rPr>
              <a:t>กรม</a:t>
            </a:r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2453" y="4935551"/>
            <a:ext cx="781050" cy="7083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274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</a:rPr>
              <a:t>จำนวนตัวอย่างและวิธีการสำรวจปี 2560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689" y="187127"/>
            <a:ext cx="10994760" cy="8144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ผลการสำรวจในภาพรวม ปี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และ 2560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82073" y="6251409"/>
            <a:ext cx="83279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รูปแบบตัวชี้วัดในปี 2560 มีการเน้นในการมุ่งไปสู่</a:t>
            </a:r>
            <a:r>
              <a:rPr lang="th-TH" sz="19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รัฐบาลดิจิทัล</a:t>
            </a:r>
            <a:r>
              <a:rPr lang="th-TH" sz="1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อย่างจริงจังมากกว่าปี </a:t>
            </a:r>
            <a:r>
              <a:rPr lang="en-US" sz="1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1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ทำให้คะแนนลดลงค่อนข้างมาก</a:t>
            </a:r>
            <a:endParaRPr lang="en-US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75" y="1665963"/>
            <a:ext cx="6370674" cy="4242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510" y="1665963"/>
            <a:ext cx="6365902" cy="42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th-TH" sz="4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ประเด็นน่าสนใจที่พบจากการสำรวจฯ ปี 2560</a:t>
            </a:r>
          </a:p>
        </p:txBody>
      </p:sp>
    </p:spTree>
    <p:extLst>
      <p:ext uri="{BB962C8B-B14F-4D97-AF65-F5344CB8AC3E}">
        <p14:creationId xmlns:p14="http://schemas.microsoft.com/office/powerpoint/2010/main" val="25303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915394E9-BA60-45D3-B055-2EAD0ACB41F1}"/>
              </a:ext>
            </a:extLst>
          </p:cNvPr>
          <p:cNvGraphicFramePr/>
          <p:nvPr>
            <p:extLst/>
          </p:nvPr>
        </p:nvGraphicFramePr>
        <p:xfrm>
          <a:off x="1722782" y="1623373"/>
          <a:ext cx="8791818" cy="237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566787" y="1115503"/>
            <a:ext cx="2819400" cy="584775"/>
            <a:chOff x="2611468" y="108010"/>
            <a:chExt cx="2819400" cy="584775"/>
          </a:xfrm>
        </p:grpSpPr>
        <p:sp>
          <p:nvSpPr>
            <p:cNvPr id="3" name="Rectangle 2"/>
            <p:cNvSpPr/>
            <p:nvPr/>
          </p:nvSpPr>
          <p:spPr>
            <a:xfrm>
              <a:off x="2611468" y="195967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11468" y="10801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AB2F81-CE3A-4107-A160-2FBE282189D9}"/>
              </a:ext>
            </a:extLst>
          </p:cNvPr>
          <p:cNvSpPr/>
          <p:nvPr/>
        </p:nvSpPr>
        <p:spPr>
          <a:xfrm>
            <a:off x="1718878" y="4252314"/>
            <a:ext cx="8795722" cy="2315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D0FF99-A384-41DA-A34C-1A6D3957DCA0}"/>
              </a:ext>
            </a:extLst>
          </p:cNvPr>
          <p:cNvGrpSpPr/>
          <p:nvPr/>
        </p:nvGrpSpPr>
        <p:grpSpPr>
          <a:xfrm>
            <a:off x="1722782" y="1240282"/>
            <a:ext cx="6062158" cy="441244"/>
            <a:chOff x="198782" y="1497601"/>
            <a:chExt cx="6062158" cy="4412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FB4EEE5-C998-441C-82A0-6D9DA9B02F34}"/>
                </a:ext>
              </a:extLst>
            </p:cNvPr>
            <p:cNvSpPr txBox="1"/>
            <p:nvPr/>
          </p:nvSpPr>
          <p:spPr>
            <a:xfrm>
              <a:off x="198782" y="1507958"/>
              <a:ext cx="23456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2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หน่วยงานที่ตอบแบบสำรวจ</a:t>
              </a:r>
              <a:endParaRPr lang="en-US" sz="22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AEE85F-69D7-41E3-AA18-85E2C4E98CBC}"/>
                </a:ext>
              </a:extLst>
            </p:cNvPr>
            <p:cNvSpPr/>
            <p:nvPr/>
          </p:nvSpPr>
          <p:spPr>
            <a:xfrm>
              <a:off x="2544417" y="1497601"/>
              <a:ext cx="1370888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defTabSz="457200"/>
              <a:r>
                <a:rPr lang="th-TH" sz="20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1,4</a:t>
              </a:r>
              <a:r>
                <a:rPr lang="en-US" sz="20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53</a:t>
              </a:r>
              <a:r>
                <a:rPr lang="th-TH" sz="20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หน่วยงาน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410DE0-D8C3-43A4-859A-E8B3DA20FD45}"/>
                </a:ext>
              </a:extLst>
            </p:cNvPr>
            <p:cNvSpPr txBox="1"/>
            <p:nvPr/>
          </p:nvSpPr>
          <p:spPr>
            <a:xfrm>
              <a:off x="3915305" y="1507958"/>
              <a:ext cx="23456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2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แบ่งตามภารกิจได้ดังนี้</a:t>
              </a:r>
              <a:endParaRPr lang="en-US" sz="22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F91792-49C8-43D3-BD07-BB174410A1BC}"/>
              </a:ext>
            </a:extLst>
          </p:cNvPr>
          <p:cNvSpPr txBox="1"/>
          <p:nvPr/>
        </p:nvSpPr>
        <p:spPr>
          <a:xfrm>
            <a:off x="9831116" y="1840550"/>
            <a:ext cx="68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39F7D0-45EA-406D-BB6A-A4DBE08504DE}"/>
              </a:ext>
            </a:extLst>
          </p:cNvPr>
          <p:cNvSpPr/>
          <p:nvPr/>
        </p:nvSpPr>
        <p:spPr>
          <a:xfrm>
            <a:off x="1789045" y="1681527"/>
            <a:ext cx="1789042" cy="231510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Arrow: Down 28">
            <a:extLst>
              <a:ext uri="{FF2B5EF4-FFF2-40B4-BE49-F238E27FC236}">
                <a16:creationId xmlns:a16="http://schemas.microsoft.com/office/drawing/2014/main" xmlns="" id="{01607464-DCA7-47F1-82A1-A06760099B62}"/>
              </a:ext>
            </a:extLst>
          </p:cNvPr>
          <p:cNvSpPr/>
          <p:nvPr/>
        </p:nvSpPr>
        <p:spPr>
          <a:xfrm>
            <a:off x="2504662" y="4038601"/>
            <a:ext cx="351183" cy="35780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4" descr="C:\Users\vasutorn.CSNRESEARCH\Desktop\consumer.png">
            <a:extLst>
              <a:ext uri="{FF2B5EF4-FFF2-40B4-BE49-F238E27FC236}">
                <a16:creationId xmlns:a16="http://schemas.microsoft.com/office/drawing/2014/main" xmlns="" id="{72844488-8E76-4441-86F9-96E4AB1A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969" y="4894706"/>
            <a:ext cx="933087" cy="933087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1C5F79-410B-4B20-B3B5-0B7BC1C2FA0A}"/>
              </a:ext>
            </a:extLst>
          </p:cNvPr>
          <p:cNvSpPr txBox="1"/>
          <p:nvPr/>
        </p:nvSpPr>
        <p:spPr>
          <a:xfrm>
            <a:off x="1736035" y="5936232"/>
            <a:ext cx="2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บริการภาคประชาชน (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G2C)</a:t>
            </a:r>
            <a:b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1,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95 หน่วยงาน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1290250-0248-44E9-8B12-20C47E5B66B7}"/>
              </a:ext>
            </a:extLst>
          </p:cNvPr>
          <p:cNvGrpSpPr/>
          <p:nvPr/>
        </p:nvGrpSpPr>
        <p:grpSpPr>
          <a:xfrm>
            <a:off x="3072619" y="4461450"/>
            <a:ext cx="719391" cy="719390"/>
            <a:chOff x="1548618" y="4478017"/>
            <a:chExt cx="719391" cy="7193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B6C0E46-7F23-464F-9749-6CB293518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618" y="4478017"/>
              <a:ext cx="719390" cy="7193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D4B0695-815A-4715-B211-DB26B5CECB66}"/>
                </a:ext>
              </a:extLst>
            </p:cNvPr>
            <p:cNvSpPr txBox="1"/>
            <p:nvPr/>
          </p:nvSpPr>
          <p:spPr>
            <a:xfrm>
              <a:off x="1620315" y="4623205"/>
              <a:ext cx="64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</a:t>
              </a:r>
              <a:r>
                <a:rPr lang="th-TH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%</a:t>
              </a:r>
            </a:p>
          </p:txBody>
        </p:sp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A01068A5-005B-46B8-BD3D-AA81A0116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505" b="67572" l="69489" r="97125">
                        <a14:foregroundMark x1="83067" y1="39297" x2="91054" y2="50479"/>
                        <a14:foregroundMark x1="81629" y1="49521" x2="91054" y2="39297"/>
                        <a14:foregroundMark x1="75879" y1="57987" x2="90256" y2="58307"/>
                        <a14:foregroundMark x1="82428" y1="40735" x2="91214" y2="40415"/>
                        <a14:foregroundMark x1="72684" y1="61342" x2="75080" y2="6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16" t="33027" b="34064"/>
          <a:stretch/>
        </p:blipFill>
        <p:spPr bwMode="auto">
          <a:xfrm>
            <a:off x="4531650" y="4684581"/>
            <a:ext cx="1025852" cy="11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EFCA6F-5E3A-481C-A550-77FA568542B5}"/>
              </a:ext>
            </a:extLst>
          </p:cNvPr>
          <p:cNvSpPr txBox="1"/>
          <p:nvPr/>
        </p:nvSpPr>
        <p:spPr>
          <a:xfrm>
            <a:off x="3845021" y="5936231"/>
            <a:ext cx="2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บริการภาคธุรกิจ (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G2B)</a:t>
            </a:r>
            <a:b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701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256F6-ED5A-4FF4-914C-391BA47A85AF}"/>
              </a:ext>
            </a:extLst>
          </p:cNvPr>
          <p:cNvGrpSpPr/>
          <p:nvPr/>
        </p:nvGrpSpPr>
        <p:grpSpPr>
          <a:xfrm>
            <a:off x="5485159" y="4461450"/>
            <a:ext cx="719390" cy="719390"/>
            <a:chOff x="1548618" y="4478017"/>
            <a:chExt cx="719390" cy="7193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7012D90-46EC-414C-8674-7CB9199FC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618" y="4478017"/>
              <a:ext cx="719390" cy="7193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3C99073-1CCA-4660-8E14-12B81BC91FA6}"/>
                </a:ext>
              </a:extLst>
            </p:cNvPr>
            <p:cNvSpPr txBox="1"/>
            <p:nvPr/>
          </p:nvSpPr>
          <p:spPr>
            <a:xfrm>
              <a:off x="1584466" y="4637657"/>
              <a:ext cx="64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53 %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CFC473-481F-436F-B0D8-25F620F3E9C5}"/>
              </a:ext>
            </a:extLst>
          </p:cNvPr>
          <p:cNvSpPr txBox="1"/>
          <p:nvPr/>
        </p:nvSpPr>
        <p:spPr>
          <a:xfrm>
            <a:off x="6011750" y="5934808"/>
            <a:ext cx="2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บริการภาครัฐบาล (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G2G)</a:t>
            </a:r>
            <a:br>
              <a:rPr lang="en-US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73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หน่วยงาน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8E95C94-B309-4117-9CBC-FFFEA17A7E91}"/>
              </a:ext>
            </a:extLst>
          </p:cNvPr>
          <p:cNvSpPr txBox="1"/>
          <p:nvPr/>
        </p:nvSpPr>
        <p:spPr>
          <a:xfrm>
            <a:off x="8074350" y="5933385"/>
            <a:ext cx="2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</a:t>
            </a:r>
            <a:r>
              <a:rPr lang="en-US" b="1" dirty="0">
                <a:solidFill>
                  <a:srgbClr val="3D518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rgbClr val="3D518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4 หน่วยงาน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xmlns="" id="{4EDA3A75-6A7C-41EF-99D7-8071C6CC8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6" b="43673" l="37357" r="62929">
                        <a14:foregroundMark x1="41357" y1="33367" x2="41357" y2="33367"/>
                        <a14:foregroundMark x1="58429" y1="33367" x2="58429" y2="33367"/>
                        <a14:foregroundMark x1="49857" y1="18469" x2="49857" y2="18469"/>
                        <a14:foregroundMark x1="49588" y1="13824" x2="50206" y2="1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5" r="37057" b="51392"/>
          <a:stretch/>
        </p:blipFill>
        <p:spPr bwMode="auto">
          <a:xfrm>
            <a:off x="6472915" y="4522506"/>
            <a:ext cx="1145010" cy="13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8D1884F-9068-4060-904D-AD4C7841C12A}"/>
              </a:ext>
            </a:extLst>
          </p:cNvPr>
          <p:cNvGrpSpPr/>
          <p:nvPr/>
        </p:nvGrpSpPr>
        <p:grpSpPr>
          <a:xfrm>
            <a:off x="7495090" y="4461450"/>
            <a:ext cx="719391" cy="719390"/>
            <a:chOff x="1548618" y="4478017"/>
            <a:chExt cx="719391" cy="71939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00B2DDB-163F-4F65-BA44-7E0303CE9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618" y="4478017"/>
              <a:ext cx="719390" cy="7193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83E2DBD-594E-4728-83F5-5E854A7A1055}"/>
                </a:ext>
              </a:extLst>
            </p:cNvPr>
            <p:cNvSpPr txBox="1"/>
            <p:nvPr/>
          </p:nvSpPr>
          <p:spPr>
            <a:xfrm>
              <a:off x="1620315" y="4623205"/>
              <a:ext cx="647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  <a:r>
                <a:rPr lang="th-TH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3634611-0D10-4DAF-B246-911ED5A36EAE}"/>
              </a:ext>
            </a:extLst>
          </p:cNvPr>
          <p:cNvGrpSpPr/>
          <p:nvPr/>
        </p:nvGrpSpPr>
        <p:grpSpPr>
          <a:xfrm>
            <a:off x="9573503" y="4461450"/>
            <a:ext cx="900584" cy="719390"/>
            <a:chOff x="1548618" y="4478017"/>
            <a:chExt cx="900584" cy="71939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198D778-310C-4332-BB51-B9F709CD3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618" y="4478017"/>
              <a:ext cx="719390" cy="7193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FCB7AF1-CC24-466F-9506-BCDB39399F4B}"/>
                </a:ext>
              </a:extLst>
            </p:cNvPr>
            <p:cNvSpPr txBox="1"/>
            <p:nvPr/>
          </p:nvSpPr>
          <p:spPr>
            <a:xfrm>
              <a:off x="1608178" y="4642984"/>
              <a:ext cx="841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0.</a:t>
              </a:r>
              <a:r>
                <a:rPr lang="en-US" sz="20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1 %</a:t>
              </a:r>
            </a:p>
          </p:txBody>
        </p:sp>
      </p:grpSp>
      <p:pic>
        <p:nvPicPr>
          <p:cNvPr id="38" name="Picture 23">
            <a:extLst>
              <a:ext uri="{FF2B5EF4-FFF2-40B4-BE49-F238E27FC236}">
                <a16:creationId xmlns:a16="http://schemas.microsoft.com/office/drawing/2014/main" xmlns="" id="{5514FA2B-430A-43C2-8245-4FD00037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1"/>
          <a:stretch>
            <a:fillRect/>
          </a:stretch>
        </p:blipFill>
        <p:spPr bwMode="auto">
          <a:xfrm>
            <a:off x="8035702" y="5006749"/>
            <a:ext cx="1863673" cy="8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3F8F04-1E4A-4F2E-9703-5472F818A890}"/>
              </a:ext>
            </a:extLst>
          </p:cNvPr>
          <p:cNvSpPr txBox="1"/>
          <p:nvPr/>
        </p:nvSpPr>
        <p:spPr>
          <a:xfrm>
            <a:off x="1668844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จะไม่ถูกนำมาคิดรวม และในบางคำถามเป็นคำถามที่ตอบได้หลายคำตอบ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Slide Number Placeholder 40">
            <a:extLst>
              <a:ext uri="{FF2B5EF4-FFF2-40B4-BE49-F238E27FC236}">
                <a16:creationId xmlns:a16="http://schemas.microsoft.com/office/drawing/2014/main" xmlns="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27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15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40689" y="187127"/>
            <a:ext cx="10994760" cy="814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1 </a:t>
            </a:r>
            <a:r>
              <a:rPr lang="en-GB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ภาพรวมการตอบแบบสำรวจ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4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rgbClr val="6B6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เสาที่ 1 นโยบายและแนวปฏิบัติ (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Policies/ Practices</a:t>
            </a: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5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: Pentagon 15">
            <a:extLst>
              <a:ext uri="{FF2B5EF4-FFF2-40B4-BE49-F238E27FC236}">
                <a16:creationId xmlns="" xmlns:a16="http://schemas.microsoft.com/office/drawing/2014/main" id="{9DAC9A86-57C1-4DCC-A53C-1150EDC45238}"/>
              </a:ext>
            </a:extLst>
          </p:cNvPr>
          <p:cNvSpPr/>
          <p:nvPr/>
        </p:nvSpPr>
        <p:spPr>
          <a:xfrm>
            <a:off x="1746700" y="1080276"/>
            <a:ext cx="7930700" cy="382048"/>
          </a:xfrm>
          <a:prstGeom prst="homePlate">
            <a:avLst/>
          </a:prstGeom>
          <a:solidFill>
            <a:srgbClr val="F4C756"/>
          </a:solidFill>
          <a:ln>
            <a:solidFill>
              <a:srgbClr val="F4C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7390620" y="1676400"/>
            <a:ext cx="0" cy="48515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93443D-BC39-40AA-8F9A-4F2919B8BB45}"/>
              </a:ext>
            </a:extLst>
          </p:cNvPr>
          <p:cNvSpPr txBox="1"/>
          <p:nvPr/>
        </p:nvSpPr>
        <p:spPr>
          <a:xfrm>
            <a:off x="1793947" y="1025080"/>
            <a:ext cx="83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24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ควรสร้างความเข้าใจในการจัดทำแผนปฏิบัติการดิจิทัล และการจัดสรรงบประมาณด้านดิจิทัล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AFC917-704B-409F-9BE8-BE7FB7D7E181}"/>
              </a:ext>
            </a:extLst>
          </p:cNvPr>
          <p:cNvSpPr txBox="1"/>
          <p:nvPr/>
        </p:nvSpPr>
        <p:spPr>
          <a:xfrm>
            <a:off x="4720145" y="1885890"/>
            <a:ext cx="24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274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96DEE7-ACA2-4394-9662-C6D4DD68845B}"/>
              </a:ext>
            </a:extLst>
          </p:cNvPr>
          <p:cNvSpPr txBox="1"/>
          <p:nvPr/>
        </p:nvSpPr>
        <p:spPr>
          <a:xfrm>
            <a:off x="7442500" y="1859390"/>
            <a:ext cx="280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1,179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14" name="Picture 2" descr="C:\Users\vasutorn.CSNRESEARCH\Desktop\ICON_Government.jpg">
            <a:extLst>
              <a:ext uri="{FF2B5EF4-FFF2-40B4-BE49-F238E27FC236}">
                <a16:creationId xmlns="" xmlns:a16="http://schemas.microsoft.com/office/drawing/2014/main" id="{25D9A658-03AD-4963-8117-876E8CF5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68430" y="1460485"/>
            <a:ext cx="496703" cy="496703"/>
          </a:xfrm>
          <a:prstGeom prst="rect">
            <a:avLst/>
          </a:prstGeom>
          <a:noFill/>
        </p:spPr>
      </p:pic>
      <p:pic>
        <p:nvPicPr>
          <p:cNvPr id="15" name="Picture 2" descr="C:\Users\vasutorn.CSNRESEARCH\Desktop\images.png">
            <a:extLst>
              <a:ext uri="{FF2B5EF4-FFF2-40B4-BE49-F238E27FC236}">
                <a16:creationId xmlns="" xmlns:a16="http://schemas.microsoft.com/office/drawing/2014/main" id="{CB15D174-1BB6-4CB5-A6E2-97E44A9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5957" y="1475024"/>
            <a:ext cx="253788" cy="476627"/>
          </a:xfrm>
          <a:prstGeom prst="rect">
            <a:avLst/>
          </a:prstGeom>
          <a:noFill/>
        </p:spPr>
      </p:pic>
      <p:pic>
        <p:nvPicPr>
          <p:cNvPr id="23" name="Picture 2" descr="Related image">
            <a:extLst>
              <a:ext uri="{FF2B5EF4-FFF2-40B4-BE49-F238E27FC236}">
                <a16:creationId xmlns="" xmlns:a16="http://schemas.microsoft.com/office/drawing/2014/main" id="{6AB93881-0707-4C95-A461-92434AE2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89778" l="9821" r="8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97" y="1437758"/>
            <a:ext cx="634406" cy="6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Chart 8">
            <a:extLst>
              <a:ext uri="{FF2B5EF4-FFF2-40B4-BE49-F238E27FC236}">
                <a16:creationId xmlns="" xmlns:a16="http://schemas.microsoft.com/office/drawing/2014/main" id="{DE347677-165B-4AD6-AA65-43E3393C2741}"/>
              </a:ext>
            </a:extLst>
          </p:cNvPr>
          <p:cNvGraphicFramePr/>
          <p:nvPr>
            <p:extLst/>
          </p:nvPr>
        </p:nvGraphicFramePr>
        <p:xfrm>
          <a:off x="6269222" y="2500741"/>
          <a:ext cx="1613000" cy="159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8A22BA9-B9B2-40B4-AFED-992F0A4DC512}"/>
              </a:ext>
            </a:extLst>
          </p:cNvPr>
          <p:cNvSpPr txBox="1"/>
          <p:nvPr/>
        </p:nvSpPr>
        <p:spPr>
          <a:xfrm>
            <a:off x="6903762" y="2566862"/>
            <a:ext cx="68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graphicFrame>
        <p:nvGraphicFramePr>
          <p:cNvPr id="32" name="Chart 8">
            <a:extLst>
              <a:ext uri="{FF2B5EF4-FFF2-40B4-BE49-F238E27FC236}">
                <a16:creationId xmlns="" xmlns:a16="http://schemas.microsoft.com/office/drawing/2014/main" id="{70B1CF5D-7541-4B46-B8D8-9D292EF71EFD}"/>
              </a:ext>
            </a:extLst>
          </p:cNvPr>
          <p:cNvGraphicFramePr/>
          <p:nvPr>
            <p:extLst/>
          </p:nvPr>
        </p:nvGraphicFramePr>
        <p:xfrm>
          <a:off x="9209012" y="2490322"/>
          <a:ext cx="1326948" cy="159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9682CA1-BA7F-4200-B857-3E34171DC770}"/>
              </a:ext>
            </a:extLst>
          </p:cNvPr>
          <p:cNvSpPr txBox="1"/>
          <p:nvPr/>
        </p:nvSpPr>
        <p:spPr>
          <a:xfrm>
            <a:off x="9737179" y="2563473"/>
            <a:ext cx="68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E3F8F04-1E4A-4F2E-9703-5472F818A890}"/>
              </a:ext>
            </a:extLst>
          </p:cNvPr>
          <p:cNvSpPr txBox="1"/>
          <p:nvPr/>
        </p:nvSpPr>
        <p:spPr>
          <a:xfrm>
            <a:off x="1746191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จะไม่ถูกนำมาวิเคราะห์รวม และในบางคำถามสามารถตอบได้มากกว่า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Slide Number Placeholder 40">
            <a:extLst>
              <a:ext uri="{FF2B5EF4-FFF2-40B4-BE49-F238E27FC236}">
                <a16:creationId xmlns="" xmlns:a16="http://schemas.microsoft.com/office/drawing/2014/main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27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17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80844" y="2672985"/>
            <a:ext cx="2071119" cy="1315810"/>
            <a:chOff x="3365382" y="1684174"/>
            <a:chExt cx="2071119" cy="13158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E3F43A7-C7E1-43DB-9A11-594024707786}"/>
                </a:ext>
              </a:extLst>
            </p:cNvPr>
            <p:cNvSpPr txBox="1"/>
            <p:nvPr/>
          </p:nvSpPr>
          <p:spPr>
            <a:xfrm>
              <a:off x="3365382" y="1684174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จัดทำแผนเสร็จเป็นที่เรียบร้อย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4C2991B-37CE-4834-9418-921631DAA080}"/>
                </a:ext>
              </a:extLst>
            </p:cNvPr>
            <p:cNvSpPr txBox="1"/>
            <p:nvPr/>
          </p:nvSpPr>
          <p:spPr>
            <a:xfrm>
              <a:off x="3365382" y="2007482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อยู่ระหว่างการจัดทำแผน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9C826F8-7613-4620-A15F-919DB68B6904}"/>
                </a:ext>
              </a:extLst>
            </p:cNvPr>
            <p:cNvSpPr txBox="1"/>
            <p:nvPr/>
          </p:nvSpPr>
          <p:spPr>
            <a:xfrm>
              <a:off x="3365382" y="2352450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ที่ยังไม่มีแผนดำเนินการ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9C826F8-7613-4620-A15F-919DB68B6904}"/>
                </a:ext>
              </a:extLst>
            </p:cNvPr>
            <p:cNvSpPr txBox="1"/>
            <p:nvPr/>
          </p:nvSpPr>
          <p:spPr>
            <a:xfrm>
              <a:off x="3390805" y="2661430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ไม่ระบุ</a:t>
              </a:r>
              <a:endPara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1D121BAE-4DE4-40B8-A3F8-69C6396344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888" b="61981" l="40256" r="61342"/>
                    </a14:imgEffect>
                  </a14:imgLayer>
                </a14:imgProps>
              </a:ext>
            </a:extLst>
          </a:blip>
          <a:srcRect l="39998" t="44944" r="40443" b="39054"/>
          <a:stretch/>
        </p:blipFill>
        <p:spPr>
          <a:xfrm>
            <a:off x="2768850" y="1544734"/>
            <a:ext cx="468448" cy="3171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98841" y="2697553"/>
            <a:ext cx="2071119" cy="1315810"/>
            <a:chOff x="6174471" y="1731549"/>
            <a:chExt cx="2071119" cy="1315810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1E3F43A7-C7E1-43DB-9A11-594024707786}"/>
                </a:ext>
              </a:extLst>
            </p:cNvPr>
            <p:cNvSpPr txBox="1"/>
            <p:nvPr/>
          </p:nvSpPr>
          <p:spPr>
            <a:xfrm>
              <a:off x="6174471" y="1731549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จัดทำแผนเสร็จเป็นที่เรียบร้อย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F4C2991B-37CE-4834-9418-921631DAA080}"/>
                </a:ext>
              </a:extLst>
            </p:cNvPr>
            <p:cNvSpPr txBox="1"/>
            <p:nvPr/>
          </p:nvSpPr>
          <p:spPr>
            <a:xfrm>
              <a:off x="6174471" y="2054857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อยู่ระหว่างการจัดทำแผน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B9C826F8-7613-4620-A15F-919DB68B6904}"/>
                </a:ext>
              </a:extLst>
            </p:cNvPr>
            <p:cNvSpPr txBox="1"/>
            <p:nvPr/>
          </p:nvSpPr>
          <p:spPr>
            <a:xfrm>
              <a:off x="6174471" y="2399825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ที่ยังไม่มีแผนดำเนินการ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B9C826F8-7613-4620-A15F-919DB68B6904}"/>
                </a:ext>
              </a:extLst>
            </p:cNvPr>
            <p:cNvSpPr txBox="1"/>
            <p:nvPr/>
          </p:nvSpPr>
          <p:spPr>
            <a:xfrm>
              <a:off x="6199894" y="2708805"/>
              <a:ext cx="204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ไม่ระบุ</a:t>
              </a:r>
              <a:endPara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689308" y="2730083"/>
            <a:ext cx="278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เพื่อให้แผนปฏิบัติ</a:t>
            </a:r>
            <a:r>
              <a:rPr lang="th-TH" dirty="0" err="1"/>
              <a:t>การดิจิทัล</a:t>
            </a:r>
            <a:r>
              <a:rPr lang="th-TH" dirty="0"/>
              <a:t>เป็นไปตามนโยบายการ</a:t>
            </a:r>
            <a:r>
              <a:rPr lang="th-TH" dirty="0" err="1"/>
              <a:t>พัฒนาดิจิทัล</a:t>
            </a:r>
            <a:r>
              <a:rPr lang="th-TH" dirty="0"/>
              <a:t>เพื่อเศรษฐกิจ และสังคม หน่วยงานส่วนกลางควรสร้างความชัดเจน ให้เกิดการบูร</a:t>
            </a:r>
            <a:r>
              <a:rPr lang="th-TH" dirty="0" err="1"/>
              <a:t>ณา</a:t>
            </a:r>
            <a:r>
              <a:rPr lang="th-TH" dirty="0"/>
              <a:t>การ และนำไปสู่ภาคปฏิบัติ 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E07B724E-27E7-40D9-B224-851BBABEC53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44465" y="1425014"/>
            <a:ext cx="518205" cy="566977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E52FEE0-4F7F-433A-89A9-7B8041EDE540}"/>
              </a:ext>
            </a:extLst>
          </p:cNvPr>
          <p:cNvSpPr txBox="1"/>
          <p:nvPr/>
        </p:nvSpPr>
        <p:spPr>
          <a:xfrm>
            <a:off x="9394911" y="5417404"/>
            <a:ext cx="104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 สัมมนา เพื่อพัฒนาบุคลากร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4" name="Picture 2">
            <a:extLst>
              <a:ext uri="{FF2B5EF4-FFF2-40B4-BE49-F238E27FC236}">
                <a16:creationId xmlns="" xmlns:a16="http://schemas.microsoft.com/office/drawing/2014/main" id="{45B27E5E-F18E-47F0-85A2-8072CAE7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3022" r="11011" b="13022"/>
          <a:stretch>
            <a:fillRect/>
          </a:stretch>
        </p:blipFill>
        <p:spPr bwMode="auto">
          <a:xfrm>
            <a:off x="5689142" y="5074420"/>
            <a:ext cx="386675" cy="3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2EB58585-9892-49EC-B05B-9F9AB67148EA}"/>
              </a:ext>
            </a:extLst>
          </p:cNvPr>
          <p:cNvSpPr txBox="1"/>
          <p:nvPr/>
        </p:nvSpPr>
        <p:spPr>
          <a:xfrm>
            <a:off x="5409047" y="5459589"/>
            <a:ext cx="112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พัฒนาอุปกรณ์อิเล็กทรอนิกส์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8AA3F77C-FAC9-4E91-9181-0B2126158268}"/>
              </a:ext>
            </a:extLst>
          </p:cNvPr>
          <p:cNvSpPr txBox="1"/>
          <p:nvPr/>
        </p:nvSpPr>
        <p:spPr>
          <a:xfrm>
            <a:off x="4416920" y="5462434"/>
            <a:ext cx="12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พัฒนาโครงสร้างพื้นฐานของหน่วยงาน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9" name="Picture 6" descr="https://cdn2.iconfinder.com/data/icons/flat-seo-web-ikooni/128/flat_seo-47-512.png">
            <a:extLst>
              <a:ext uri="{FF2B5EF4-FFF2-40B4-BE49-F238E27FC236}">
                <a16:creationId xmlns="" xmlns:a16="http://schemas.microsoft.com/office/drawing/2014/main" id="{21607CCB-0D2C-4F22-9A81-40DF4442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61" y="5074420"/>
            <a:ext cx="334587" cy="3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>
            <a:extLst>
              <a:ext uri="{FF2B5EF4-FFF2-40B4-BE49-F238E27FC236}">
                <a16:creationId xmlns="" xmlns:a16="http://schemas.microsoft.com/office/drawing/2014/main" id="{E67E86E3-4DB5-4EDC-87A1-5F2AF873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3022" r="11011" b="13022"/>
          <a:stretch>
            <a:fillRect/>
          </a:stretch>
        </p:blipFill>
        <p:spPr bwMode="auto">
          <a:xfrm>
            <a:off x="7715625" y="5043559"/>
            <a:ext cx="386675" cy="3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24ADDA3-4705-4E14-BB82-710AD0D4EBE2}"/>
              </a:ext>
            </a:extLst>
          </p:cNvPr>
          <p:cNvSpPr txBox="1"/>
          <p:nvPr/>
        </p:nvSpPr>
        <p:spPr>
          <a:xfrm>
            <a:off x="7435530" y="5417404"/>
            <a:ext cx="112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พัฒนาอุปกรณ์อิเล็กทรอนิกส์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E636DDAD-8AF7-4E16-ACA2-F89F0B121B39}"/>
              </a:ext>
            </a:extLst>
          </p:cNvPr>
          <p:cNvSpPr txBox="1"/>
          <p:nvPr/>
        </p:nvSpPr>
        <p:spPr>
          <a:xfrm>
            <a:off x="8395963" y="5417404"/>
            <a:ext cx="12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พัฒนาโครงสร้างพื้นฐานของหน่วยงาน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" name="Picture 6" descr="https://cdn2.iconfinder.com/data/icons/flat-seo-web-ikooni/128/flat_seo-47-512.png">
            <a:extLst>
              <a:ext uri="{FF2B5EF4-FFF2-40B4-BE49-F238E27FC236}">
                <a16:creationId xmlns="" xmlns:a16="http://schemas.microsoft.com/office/drawing/2014/main" id="{136C7B4A-E4DA-4398-8240-32207594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04" y="5040714"/>
            <a:ext cx="334587" cy="3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>
            <a:extLst>
              <a:ext uri="{FF2B5EF4-FFF2-40B4-BE49-F238E27FC236}">
                <a16:creationId xmlns="" xmlns:a16="http://schemas.microsoft.com/office/drawing/2014/main" id="{211D2379-5311-4DBB-B5A9-BC7DAAF0950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06728" y="4993270"/>
            <a:ext cx="460131" cy="460131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4511896" y="4650724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อันดับที่ 1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5517304" y="4641482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อันดับที่ 2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6481453" y="4641774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น้อยที่สุด</a:t>
            </a:r>
            <a:endParaRPr lang="en-US" sz="1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7625561" y="4639140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อันดับที่ 1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8494920" y="4638622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อันดับที่ 2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2EB58585-9892-49EC-B05B-9F9AB67148EA}"/>
              </a:ext>
            </a:extLst>
          </p:cNvPr>
          <p:cNvSpPr txBox="1"/>
          <p:nvPr/>
        </p:nvSpPr>
        <p:spPr>
          <a:xfrm>
            <a:off x="9459069" y="4638914"/>
            <a:ext cx="134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น้อยที่สุด</a:t>
            </a:r>
            <a:endParaRPr lang="en-US" sz="1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5216458" y="4191000"/>
            <a:ext cx="43847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การจัดสรรงบประมาณ</a:t>
            </a:r>
            <a:r>
              <a:rPr lang="th-TH" sz="20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ด้านดิจิทัล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(มากที่สุดไปน้อยที่สุด)</a:t>
            </a:r>
            <a:endParaRPr lang="en-US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5216458" y="2209800"/>
            <a:ext cx="43847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การจัดทำแผนปฏิบัติ</a:t>
            </a:r>
            <a:r>
              <a:rPr lang="th-TH" sz="20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การดิจิทัล</a:t>
            </a:r>
            <a:endParaRPr lang="en-US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45C7B9E-7EBF-4A48-8629-1FCB09A0A3F3}"/>
              </a:ext>
            </a:extLst>
          </p:cNvPr>
          <p:cNvSpPr txBox="1"/>
          <p:nvPr/>
        </p:nvSpPr>
        <p:spPr>
          <a:xfrm>
            <a:off x="1903073" y="4761670"/>
            <a:ext cx="247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ควรแบ่งสัดส่วนการใช้งบประมาณ </a:t>
            </a:r>
            <a:b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ในการศึกษาวิจัยและพัฒนาบริการด้วย</a:t>
            </a:r>
          </a:p>
          <a:p>
            <a:pPr algn="r"/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5" y="2519399"/>
            <a:ext cx="347984" cy="4921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5" y="4582279"/>
            <a:ext cx="347984" cy="4921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E52FEE0-4F7F-433A-89A9-7B8041EDE540}"/>
              </a:ext>
            </a:extLst>
          </p:cNvPr>
          <p:cNvSpPr txBox="1"/>
          <p:nvPr/>
        </p:nvSpPr>
        <p:spPr>
          <a:xfrm>
            <a:off x="6430640" y="5453401"/>
            <a:ext cx="104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 สัมมนา เพื่อพัฒนาบุคลากร</a:t>
            </a:r>
            <a:endParaRPr lang="en-US" sz="1600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11D2379-5311-4DBB-B5A9-BC7DAAF0950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42457" y="5029267"/>
            <a:ext cx="460131" cy="4601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794940" y="1063765"/>
            <a:ext cx="2024024" cy="584775"/>
            <a:chOff x="7848600" y="237842"/>
            <a:chExt cx="2819400" cy="584775"/>
          </a:xfrm>
        </p:grpSpPr>
        <p:sp>
          <p:nvSpPr>
            <p:cNvPr id="3" name="Rectangle 2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3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เสาที่ 2 ศักยภาพเจ้าหน้าที่ภาครัฐ</a:t>
            </a:r>
            <a:r>
              <a:rPr lang="th-TH" sz="44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ด้านดิจิทัล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Digital Capabilities)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36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43"/>
          <p:cNvCxnSpPr/>
          <p:nvPr/>
        </p:nvCxnSpPr>
        <p:spPr>
          <a:xfrm>
            <a:off x="7390620" y="1676400"/>
            <a:ext cx="0" cy="48515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08A30DD-D6D4-40D4-97C1-44AB7033CF41}"/>
              </a:ext>
            </a:extLst>
          </p:cNvPr>
          <p:cNvGrpSpPr/>
          <p:nvPr/>
        </p:nvGrpSpPr>
        <p:grpSpPr>
          <a:xfrm>
            <a:off x="1478152" y="1016618"/>
            <a:ext cx="8023755" cy="830997"/>
            <a:chOff x="1331843" y="1036675"/>
            <a:chExt cx="4849833" cy="830997"/>
          </a:xfrm>
        </p:grpSpPr>
        <p:sp>
          <p:nvSpPr>
            <p:cNvPr id="8" name="Arrow: Pentagon 15">
              <a:extLst>
                <a:ext uri="{FF2B5EF4-FFF2-40B4-BE49-F238E27FC236}">
                  <a16:creationId xmlns="" xmlns:a16="http://schemas.microsoft.com/office/drawing/2014/main" id="{9DAC9A86-57C1-4DCC-A53C-1150EDC45238}"/>
                </a:ext>
              </a:extLst>
            </p:cNvPr>
            <p:cNvSpPr/>
            <p:nvPr/>
          </p:nvSpPr>
          <p:spPr>
            <a:xfrm>
              <a:off x="1331843" y="1112705"/>
              <a:ext cx="4849833" cy="382048"/>
            </a:xfrm>
            <a:prstGeom prst="homePlate">
              <a:avLst/>
            </a:prstGeom>
            <a:solidFill>
              <a:srgbClr val="F4C756"/>
            </a:solidFill>
            <a:ln>
              <a:solidFill>
                <a:srgbClr val="F4C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A93443D-BC39-40AA-8F9A-4F2919B8BB45}"/>
                </a:ext>
              </a:extLst>
            </p:cNvPr>
            <p:cNvSpPr txBox="1"/>
            <p:nvPr/>
          </p:nvSpPr>
          <p:spPr>
            <a:xfrm>
              <a:off x="1331843" y="1036675"/>
              <a:ext cx="4842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4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ควรส่งเสริมการพัฒนาบุคลากรด้านดิจิทัลแก่หน่วยงานภาครัฐทุกระดับ ให้มีมาตรฐานเดียวกัน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AFC917-704B-409F-9BE8-BE7FB7D7E181}"/>
              </a:ext>
            </a:extLst>
          </p:cNvPr>
          <p:cNvSpPr txBox="1"/>
          <p:nvPr/>
        </p:nvSpPr>
        <p:spPr>
          <a:xfrm>
            <a:off x="4702999" y="1777651"/>
            <a:ext cx="24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274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96DEE7-ACA2-4394-9662-C6D4DD68845B}"/>
              </a:ext>
            </a:extLst>
          </p:cNvPr>
          <p:cNvSpPr txBox="1"/>
          <p:nvPr/>
        </p:nvSpPr>
        <p:spPr>
          <a:xfrm>
            <a:off x="7425354" y="1751151"/>
            <a:ext cx="280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1,179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12" name="Picture 2" descr="C:\Users\vasutorn.CSNRESEARCH\Desktop\ICON_Government.jpg">
            <a:extLst>
              <a:ext uri="{FF2B5EF4-FFF2-40B4-BE49-F238E27FC236}">
                <a16:creationId xmlns="" xmlns:a16="http://schemas.microsoft.com/office/drawing/2014/main" id="{25D9A658-03AD-4963-8117-876E8CF5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98067" y="1352246"/>
            <a:ext cx="496703" cy="496703"/>
          </a:xfrm>
          <a:prstGeom prst="rect">
            <a:avLst/>
          </a:prstGeom>
          <a:noFill/>
        </p:spPr>
      </p:pic>
      <p:pic>
        <p:nvPicPr>
          <p:cNvPr id="13" name="Picture 2" descr="C:\Users\vasutorn.CSNRESEARCH\Desktop\images.png">
            <a:extLst>
              <a:ext uri="{FF2B5EF4-FFF2-40B4-BE49-F238E27FC236}">
                <a16:creationId xmlns="" xmlns:a16="http://schemas.microsoft.com/office/drawing/2014/main" id="{CB15D174-1BB6-4CB5-A6E2-97E44A9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8794" y="1353137"/>
            <a:ext cx="253788" cy="476627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93C4D8-BB81-485E-8562-9DC67220CD93}"/>
              </a:ext>
            </a:extLst>
          </p:cNvPr>
          <p:cNvSpPr/>
          <p:nvPr/>
        </p:nvSpPr>
        <p:spPr>
          <a:xfrm>
            <a:off x="4368020" y="2797690"/>
            <a:ext cx="885179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  <a:endParaRPr lang="en-US" b="1" dirty="0">
              <a:solidFill>
                <a:srgbClr val="4472C4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062 คน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C7FCC2E-7EE0-4716-A1C8-D04DC6C41CD4}"/>
              </a:ext>
            </a:extLst>
          </p:cNvPr>
          <p:cNvSpPr/>
          <p:nvPr/>
        </p:nvSpPr>
        <p:spPr>
          <a:xfrm>
            <a:off x="7547728" y="2810026"/>
            <a:ext cx="885179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</a:p>
          <a:p>
            <a:pPr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1,981 คน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8" name="Slide Number Placeholder 40">
            <a:extLst>
              <a:ext uri="{FF2B5EF4-FFF2-40B4-BE49-F238E27FC236}">
                <a16:creationId xmlns="" xmlns:a16="http://schemas.microsoft.com/office/drawing/2014/main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69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19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1" name="Chart 8">
            <a:extLst>
              <a:ext uri="{FF2B5EF4-FFF2-40B4-BE49-F238E27FC236}">
                <a16:creationId xmlns="" xmlns:a16="http://schemas.microsoft.com/office/drawing/2014/main" id="{DE347677-165B-4AD6-AA65-43E3393C2741}"/>
              </a:ext>
            </a:extLst>
          </p:cNvPr>
          <p:cNvGraphicFramePr/>
          <p:nvPr>
            <p:extLst/>
          </p:nvPr>
        </p:nvGraphicFramePr>
        <p:xfrm>
          <a:off x="5300791" y="2620498"/>
          <a:ext cx="2082055" cy="12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Chart 8">
            <a:extLst>
              <a:ext uri="{FF2B5EF4-FFF2-40B4-BE49-F238E27FC236}">
                <a16:creationId xmlns="" xmlns:a16="http://schemas.microsoft.com/office/drawing/2014/main" id="{DE347677-165B-4AD6-AA65-43E3393C2741}"/>
              </a:ext>
            </a:extLst>
          </p:cNvPr>
          <p:cNvGraphicFramePr/>
          <p:nvPr>
            <p:extLst/>
          </p:nvPr>
        </p:nvGraphicFramePr>
        <p:xfrm>
          <a:off x="8398792" y="2589006"/>
          <a:ext cx="2082055" cy="12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3421DE8-44AA-47E7-A2F3-D96317B65438}"/>
              </a:ext>
            </a:extLst>
          </p:cNvPr>
          <p:cNvSpPr txBox="1"/>
          <p:nvPr/>
        </p:nvSpPr>
        <p:spPr>
          <a:xfrm>
            <a:off x="10057739" y="2729132"/>
            <a:ext cx="4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44063" y="3702764"/>
            <a:ext cx="3088347" cy="850126"/>
            <a:chOff x="2921299" y="3806531"/>
            <a:chExt cx="3088347" cy="850126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61B21467-BFDF-493C-BEA3-781135C9E991}"/>
                </a:ext>
              </a:extLst>
            </p:cNvPr>
            <p:cNvGrpSpPr/>
            <p:nvPr/>
          </p:nvGrpSpPr>
          <p:grpSpPr>
            <a:xfrm>
              <a:off x="2921299" y="3806531"/>
              <a:ext cx="3075240" cy="844624"/>
              <a:chOff x="3327991" y="3318941"/>
              <a:chExt cx="3075240" cy="84462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683EF90-BD04-43EF-99CC-285240B7A5D3}"/>
                  </a:ext>
                </a:extLst>
              </p:cNvPr>
              <p:cNvSpPr/>
              <p:nvPr/>
            </p:nvSpPr>
            <p:spPr>
              <a:xfrm>
                <a:off x="3327991" y="3413423"/>
                <a:ext cx="137160" cy="1371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C1500459-B4DA-415C-A13C-63322A9DF20B}"/>
                  </a:ext>
                </a:extLst>
              </p:cNvPr>
              <p:cNvSpPr/>
              <p:nvPr/>
            </p:nvSpPr>
            <p:spPr>
              <a:xfrm>
                <a:off x="3327991" y="3693419"/>
                <a:ext cx="137160" cy="1371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5295D8A0-92CF-4ACA-A09D-B80A06EEB01E}"/>
                  </a:ext>
                </a:extLst>
              </p:cNvPr>
              <p:cNvSpPr/>
              <p:nvPr/>
            </p:nvSpPr>
            <p:spPr>
              <a:xfrm>
                <a:off x="3327991" y="3941516"/>
                <a:ext cx="137160" cy="1371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A0F62D1-8A63-479D-9414-EBD9B813F4C7}"/>
                  </a:ext>
                </a:extLst>
              </p:cNvPr>
              <p:cNvSpPr txBox="1"/>
              <p:nvPr/>
            </p:nvSpPr>
            <p:spPr>
              <a:xfrm>
                <a:off x="3491365" y="3580449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วิศวคอมพิวเตอร์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3493812" y="3825011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บุคลากรดูแล </a:t>
                </a: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Data Center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3489669" y="3330339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นักวิชาการคอม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5579064" y="3318941"/>
                <a:ext cx="824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5,113 </a:t>
                </a:r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B183F50B-6DC0-4E81-961B-37C43897555B}"/>
                </a:ext>
              </a:extLst>
            </p:cNvPr>
            <p:cNvSpPr txBox="1"/>
            <p:nvPr/>
          </p:nvSpPr>
          <p:spPr>
            <a:xfrm>
              <a:off x="5185479" y="4036681"/>
              <a:ext cx="824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645 </a:t>
              </a:r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183F50B-6DC0-4E81-961B-37C43897555B}"/>
                </a:ext>
              </a:extLst>
            </p:cNvPr>
            <p:cNvSpPr txBox="1"/>
            <p:nvPr/>
          </p:nvSpPr>
          <p:spPr>
            <a:xfrm>
              <a:off x="5183032" y="4318103"/>
              <a:ext cx="824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1,083 </a:t>
              </a:r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88867" y="3708266"/>
            <a:ext cx="3075240" cy="844624"/>
            <a:chOff x="6060566" y="3778156"/>
            <a:chExt cx="3075240" cy="844624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61B21467-BFDF-493C-BEA3-781135C9E991}"/>
                </a:ext>
              </a:extLst>
            </p:cNvPr>
            <p:cNvGrpSpPr/>
            <p:nvPr/>
          </p:nvGrpSpPr>
          <p:grpSpPr>
            <a:xfrm>
              <a:off x="6060566" y="3778156"/>
              <a:ext cx="3075240" cy="844624"/>
              <a:chOff x="3327991" y="3318941"/>
              <a:chExt cx="3075240" cy="84462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683EF90-BD04-43EF-99CC-285240B7A5D3}"/>
                  </a:ext>
                </a:extLst>
              </p:cNvPr>
              <p:cNvSpPr/>
              <p:nvPr/>
            </p:nvSpPr>
            <p:spPr>
              <a:xfrm>
                <a:off x="3327991" y="3413423"/>
                <a:ext cx="137160" cy="1371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C1500459-B4DA-415C-A13C-63322A9DF20B}"/>
                  </a:ext>
                </a:extLst>
              </p:cNvPr>
              <p:cNvSpPr/>
              <p:nvPr/>
            </p:nvSpPr>
            <p:spPr>
              <a:xfrm>
                <a:off x="3327991" y="3693419"/>
                <a:ext cx="137160" cy="1371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5295D8A0-92CF-4ACA-A09D-B80A06EEB01E}"/>
                  </a:ext>
                </a:extLst>
              </p:cNvPr>
              <p:cNvSpPr/>
              <p:nvPr/>
            </p:nvSpPr>
            <p:spPr>
              <a:xfrm>
                <a:off x="3327991" y="3941516"/>
                <a:ext cx="137160" cy="1371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5A0F62D1-8A63-479D-9414-EBD9B813F4C7}"/>
                  </a:ext>
                </a:extLst>
              </p:cNvPr>
              <p:cNvSpPr txBox="1"/>
              <p:nvPr/>
            </p:nvSpPr>
            <p:spPr>
              <a:xfrm>
                <a:off x="3491365" y="3580449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วิศวคอมพิวเตอร์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3493812" y="3825011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บุคลากรดูแล </a:t>
                </a: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Data Center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3489669" y="3330339"/>
                <a:ext cx="18516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นักวิชาการคอม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5579064" y="3318941"/>
                <a:ext cx="824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553 </a:t>
                </a:r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B183F50B-6DC0-4E81-961B-37C43897555B}"/>
                </a:ext>
              </a:extLst>
            </p:cNvPr>
            <p:cNvSpPr txBox="1"/>
            <p:nvPr/>
          </p:nvSpPr>
          <p:spPr>
            <a:xfrm>
              <a:off x="8309943" y="4020785"/>
              <a:ext cx="824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 </a:t>
              </a:r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B183F50B-6DC0-4E81-961B-37C43897555B}"/>
                </a:ext>
              </a:extLst>
            </p:cNvPr>
            <p:cNvSpPr txBox="1"/>
            <p:nvPr/>
          </p:nvSpPr>
          <p:spPr>
            <a:xfrm>
              <a:off x="8307496" y="4263414"/>
              <a:ext cx="824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267 </a:t>
              </a:r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</a:p>
          </p:txBody>
        </p:sp>
      </p:grpSp>
      <p:grpSp>
        <p:nvGrpSpPr>
          <p:cNvPr id="102" name="กลุ่ม 69">
            <a:extLst>
              <a:ext uri="{FF2B5EF4-FFF2-40B4-BE49-F238E27FC236}">
                <a16:creationId xmlns="" xmlns:a16="http://schemas.microsoft.com/office/drawing/2014/main" id="{8D123A20-2A1D-479A-B096-385CB65CFE63}"/>
              </a:ext>
            </a:extLst>
          </p:cNvPr>
          <p:cNvGrpSpPr/>
          <p:nvPr/>
        </p:nvGrpSpPr>
        <p:grpSpPr>
          <a:xfrm>
            <a:off x="5482054" y="5486401"/>
            <a:ext cx="952563" cy="952563"/>
            <a:chOff x="1346875" y="1746961"/>
            <a:chExt cx="594360" cy="594360"/>
          </a:xfrm>
        </p:grpSpPr>
        <p:sp>
          <p:nvSpPr>
            <p:cNvPr id="103" name="Flowchart: Connector 92">
              <a:extLst>
                <a:ext uri="{FF2B5EF4-FFF2-40B4-BE49-F238E27FC236}">
                  <a16:creationId xmlns="" xmlns:a16="http://schemas.microsoft.com/office/drawing/2014/main" id="{19ED9936-7E0B-45BC-AE4A-40D8B4DC928D}"/>
                </a:ext>
              </a:extLst>
            </p:cNvPr>
            <p:cNvSpPr/>
            <p:nvPr/>
          </p:nvSpPr>
          <p:spPr>
            <a:xfrm>
              <a:off x="1346875" y="1746961"/>
              <a:ext cx="594360" cy="594360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</a:endParaRPr>
            </a:p>
          </p:txBody>
        </p:sp>
        <p:sp>
          <p:nvSpPr>
            <p:cNvPr id="104" name="Rectangle 93">
              <a:extLst>
                <a:ext uri="{FF2B5EF4-FFF2-40B4-BE49-F238E27FC236}">
                  <a16:creationId xmlns="" xmlns:a16="http://schemas.microsoft.com/office/drawing/2014/main" id="{A799E5E9-2D7B-4CCD-8A00-2EECAF072CE4}"/>
                </a:ext>
              </a:extLst>
            </p:cNvPr>
            <p:cNvSpPr/>
            <p:nvPr/>
          </p:nvSpPr>
          <p:spPr>
            <a:xfrm>
              <a:off x="1435411" y="1827035"/>
              <a:ext cx="417287" cy="403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3 </a:t>
              </a:r>
              <a:r>
                <a:rPr lang="th-TH" sz="36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ปี</a:t>
              </a:r>
              <a:endParaRPr lang="en-US" sz="2400" b="1" kern="0" dirty="0">
                <a:solidFill>
                  <a:prstClr val="white"/>
                </a:solidFill>
                <a:latin typeface="TH SarabunPSK" panose="020B0500040200020003" pitchFamily="34" charset="-34"/>
                <a:ea typeface="Roboto Condensed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6" name="กลุ่ม 69">
            <a:extLst>
              <a:ext uri="{FF2B5EF4-FFF2-40B4-BE49-F238E27FC236}">
                <a16:creationId xmlns="" xmlns:a16="http://schemas.microsoft.com/office/drawing/2014/main" id="{22A6C9F7-137F-4F15-B73D-A98897FA6C63}"/>
              </a:ext>
            </a:extLst>
          </p:cNvPr>
          <p:cNvGrpSpPr/>
          <p:nvPr/>
        </p:nvGrpSpPr>
        <p:grpSpPr>
          <a:xfrm>
            <a:off x="8534400" y="5506298"/>
            <a:ext cx="967508" cy="952563"/>
            <a:chOff x="1346875" y="1712129"/>
            <a:chExt cx="603685" cy="594360"/>
          </a:xfrm>
        </p:grpSpPr>
        <p:sp>
          <p:nvSpPr>
            <p:cNvPr id="117" name="Flowchart: Connector 92">
              <a:extLst>
                <a:ext uri="{FF2B5EF4-FFF2-40B4-BE49-F238E27FC236}">
                  <a16:creationId xmlns="" xmlns:a16="http://schemas.microsoft.com/office/drawing/2014/main" id="{39A9420D-E9DE-4518-A249-4972B9F6B198}"/>
                </a:ext>
              </a:extLst>
            </p:cNvPr>
            <p:cNvSpPr/>
            <p:nvPr/>
          </p:nvSpPr>
          <p:spPr>
            <a:xfrm>
              <a:off x="1346875" y="1712129"/>
              <a:ext cx="594360" cy="59436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</a:endParaRPr>
            </a:p>
          </p:txBody>
        </p:sp>
        <p:sp>
          <p:nvSpPr>
            <p:cNvPr id="118" name="Rectangle 93">
              <a:extLst>
                <a:ext uri="{FF2B5EF4-FFF2-40B4-BE49-F238E27FC236}">
                  <a16:creationId xmlns="" xmlns:a16="http://schemas.microsoft.com/office/drawing/2014/main" id="{8DE1B1E4-AA3F-4110-BC18-A6E08576CF5C}"/>
                </a:ext>
              </a:extLst>
            </p:cNvPr>
            <p:cNvSpPr/>
            <p:nvPr/>
          </p:nvSpPr>
          <p:spPr>
            <a:xfrm>
              <a:off x="1374240" y="1797448"/>
              <a:ext cx="576320" cy="403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36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3.1 ปี</a:t>
              </a:r>
              <a:endParaRPr lang="en-US" sz="3600" b="1" kern="0" dirty="0">
                <a:solidFill>
                  <a:prstClr val="white"/>
                </a:solidFill>
                <a:latin typeface="TH SarabunPSK" panose="020B0500040200020003" pitchFamily="34" charset="-34"/>
                <a:ea typeface="Roboto Condensed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4876800" y="2266890"/>
            <a:ext cx="50511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จำนวนบุคลากร/ เจ้าหน้าที่ที่ปฏิบัติงานด้านเทคโนโลยีสารสนเทศ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3421DE8-44AA-47E7-A2F3-D96317B65438}"/>
              </a:ext>
            </a:extLst>
          </p:cNvPr>
          <p:cNvSpPr txBox="1"/>
          <p:nvPr/>
        </p:nvSpPr>
        <p:spPr>
          <a:xfrm>
            <a:off x="6941727" y="2812875"/>
            <a:ext cx="4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5199618" y="4933890"/>
            <a:ext cx="43847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CIO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มีระยะเวลาเฉลี่ยในการดำรงตำแหน่งโดยเฉลี่ย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612936" y="3285504"/>
            <a:ext cx="258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ส่งเสริมสายงานอาชีพ</a:t>
            </a:r>
            <a:r>
              <a:rPr lang="th-TH" dirty="0" err="1"/>
              <a:t>ด้านดิจิทัล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ของบุคลากรทุกระดับ ทั้งในส่วนกลาง และส่วนภูมิภาค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571494" y="5520913"/>
            <a:ext cx="276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ผลักดันให้ </a:t>
            </a:r>
            <a:r>
              <a:rPr lang="en-US" dirty="0"/>
              <a:t>CIO </a:t>
            </a:r>
            <a:r>
              <a:rPr lang="th-TH" dirty="0"/>
              <a:t>มีบทบาท</a:t>
            </a:r>
            <a:br>
              <a:rPr lang="th-TH" dirty="0"/>
            </a:br>
            <a:r>
              <a:rPr lang="th-TH" dirty="0"/>
              <a:t>ในการขับเคลื่อนและส่งต่อนโยบาย</a:t>
            </a:r>
            <a:br>
              <a:rPr lang="th-TH" dirty="0"/>
            </a:br>
            <a:r>
              <a:rPr lang="th-TH" dirty="0" err="1"/>
              <a:t>ด้านดิจิทัล</a:t>
            </a:r>
            <a:r>
              <a:rPr lang="th-TH" dirty="0"/>
              <a:t>สู่การปฏิบัติอย่างต่อเนื่อง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48" y="3120321"/>
            <a:ext cx="347984" cy="4921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68" y="5355828"/>
            <a:ext cx="347984" cy="4921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E3F8F04-1E4A-4F2E-9703-5472F818A890}"/>
              </a:ext>
            </a:extLst>
          </p:cNvPr>
          <p:cNvSpPr txBox="1"/>
          <p:nvPr/>
        </p:nvSpPr>
        <p:spPr>
          <a:xfrm>
            <a:off x="1746191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จะไม่ถูกนำมาวิเคราะห์รวม และในบางคำถามสามารถตอบได้มากกว่า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794940" y="1063765"/>
            <a:ext cx="2024024" cy="584775"/>
            <a:chOff x="7848600" y="237842"/>
            <a:chExt cx="2819400" cy="584775"/>
          </a:xfrm>
        </p:grpSpPr>
        <p:sp>
          <p:nvSpPr>
            <p:cNvPr id="61" name="Rectangle 60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456" y="2524794"/>
            <a:ext cx="8179086" cy="2635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สถานภาพการเป็นรัฐบาลดิจิทัลของประเทศไทย</a:t>
            </a:r>
            <a:endParaRPr lang="th-TH" sz="66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เสาที่ 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บริการภาครัฐที่สะดวกเข้าถึง</a:t>
            </a:r>
            <a:r>
              <a:rPr lang="th-TH" sz="44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ง่าย</a:t>
            </a:r>
          </a:p>
          <a:p>
            <a:pPr algn="ctr">
              <a:defRPr/>
            </a:pPr>
            <a:r>
              <a:rPr lang="th-TH" sz="44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Public Services)</a:t>
            </a:r>
            <a:endParaRPr lang="th-TH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6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3990" r="7163" b="47699"/>
          <a:stretch/>
        </p:blipFill>
        <p:spPr>
          <a:xfrm>
            <a:off x="1524000" y="1371600"/>
            <a:ext cx="9144000" cy="5486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20140" y="987565"/>
            <a:ext cx="2024024" cy="584775"/>
            <a:chOff x="7848600" y="237842"/>
            <a:chExt cx="2819400" cy="584775"/>
          </a:xfrm>
        </p:grpSpPr>
        <p:sp>
          <p:nvSpPr>
            <p:cNvPr id="8" name="Rectangle 7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52004" r="7214" b="8773"/>
          <a:stretch/>
        </p:blipFill>
        <p:spPr>
          <a:xfrm>
            <a:off x="1570997" y="1295400"/>
            <a:ext cx="9050005" cy="556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18540" y="1003012"/>
            <a:ext cx="2024024" cy="584775"/>
            <a:chOff x="7848600" y="237842"/>
            <a:chExt cx="2819400" cy="584775"/>
          </a:xfrm>
        </p:grpSpPr>
        <p:sp>
          <p:nvSpPr>
            <p:cNvPr id="8" name="Rectangle 7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6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1580" r="7087" b="46004"/>
          <a:stretch/>
        </p:blipFill>
        <p:spPr>
          <a:xfrm>
            <a:off x="2125449" y="1435100"/>
            <a:ext cx="7941102" cy="53334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20140" y="911365"/>
            <a:ext cx="2024024" cy="584775"/>
            <a:chOff x="7848600" y="237842"/>
            <a:chExt cx="2819400" cy="584775"/>
          </a:xfrm>
        </p:grpSpPr>
        <p:sp>
          <p:nvSpPr>
            <p:cNvPr id="8" name="Rectangle 7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0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53997" r="7087" b="9904"/>
          <a:stretch/>
        </p:blipFill>
        <p:spPr>
          <a:xfrm>
            <a:off x="1660009" y="1337326"/>
            <a:ext cx="8931792" cy="5105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20140" y="987565"/>
            <a:ext cx="2024024" cy="584775"/>
            <a:chOff x="7848600" y="237842"/>
            <a:chExt cx="2819400" cy="584775"/>
          </a:xfrm>
        </p:grpSpPr>
        <p:sp>
          <p:nvSpPr>
            <p:cNvPr id="8" name="Rectangle 7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เสาที่ 4 ระบบบริหารจัดการภายในรูปแบบอิเล็กทรอนิกส์ (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Smart Back Office)</a:t>
            </a:r>
            <a:endParaRPr lang="th-TH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4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Connector 112"/>
          <p:cNvCxnSpPr/>
          <p:nvPr/>
        </p:nvCxnSpPr>
        <p:spPr>
          <a:xfrm>
            <a:off x="7390620" y="1676400"/>
            <a:ext cx="0" cy="48515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6707139" y="2199395"/>
            <a:ext cx="1429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C:\Users\vasutorn.CSNRESEARCH\Desktop\ICON_Government.jpg">
            <a:extLst>
              <a:ext uri="{FF2B5EF4-FFF2-40B4-BE49-F238E27FC236}">
                <a16:creationId xmlns:a16="http://schemas.microsoft.com/office/drawing/2014/main" xmlns="" id="{25D9A658-03AD-4963-8117-876E8CF5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9957" y="1196834"/>
            <a:ext cx="496703" cy="496703"/>
          </a:xfrm>
          <a:prstGeom prst="rect">
            <a:avLst/>
          </a:prstGeom>
          <a:noFill/>
        </p:spPr>
      </p:pic>
      <p:pic>
        <p:nvPicPr>
          <p:cNvPr id="15" name="Picture 2" descr="C:\Users\vasutorn.CSNRESEARCH\Desktop\images.png">
            <a:extLst>
              <a:ext uri="{FF2B5EF4-FFF2-40B4-BE49-F238E27FC236}">
                <a16:creationId xmlns:a16="http://schemas.microsoft.com/office/drawing/2014/main" xmlns="" id="{CB15D174-1BB6-4CB5-A6E2-97E44A9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1263" y="1190858"/>
            <a:ext cx="253788" cy="476627"/>
          </a:xfrm>
          <a:prstGeom prst="rect">
            <a:avLst/>
          </a:prstGeom>
          <a:noFill/>
        </p:spPr>
      </p:pic>
      <p:graphicFrame>
        <p:nvGraphicFramePr>
          <p:cNvPr id="79" name="Chart 78">
            <a:extLst>
              <a:ext uri="{FF2B5EF4-FFF2-40B4-BE49-F238E27FC236}">
                <a16:creationId xmlns="" xmlns:a16="http://schemas.microsoft.com/office/drawing/2014/main" id="{F0255233-8FE6-4D70-8CB6-7FDFA832C561}"/>
              </a:ext>
            </a:extLst>
          </p:cNvPr>
          <p:cNvGraphicFramePr/>
          <p:nvPr>
            <p:extLst/>
          </p:nvPr>
        </p:nvGraphicFramePr>
        <p:xfrm>
          <a:off x="4531372" y="4607561"/>
          <a:ext cx="2781625" cy="85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96A1226-0268-4A90-907E-05890F8239CD}"/>
              </a:ext>
            </a:extLst>
          </p:cNvPr>
          <p:cNvSpPr txBox="1"/>
          <p:nvPr/>
        </p:nvSpPr>
        <p:spPr>
          <a:xfrm>
            <a:off x="4938255" y="5790655"/>
            <a:ext cx="292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ทั้งไปรษณีย์และอิเล็กทรอนิกส์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(133 หน่วยงาน)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6945" y="5452101"/>
            <a:ext cx="2114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รูปแบบไปรษณีย์เท่านั้น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(26 หน่วยงาน)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38256" y="6114765"/>
            <a:ext cx="202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รูปแบบอิเล็กทรอนิกส์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(47 หน่วยงาน)</a:t>
            </a:r>
            <a:endParaRPr lang="en-US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4785855" y="5516632"/>
            <a:ext cx="137160" cy="137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4785855" y="5866854"/>
            <a:ext cx="137160" cy="1371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4785855" y="6194536"/>
            <a:ext cx="137160" cy="137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B8A22BA9-B9B2-40B4-AFED-992F0A4DC512}"/>
              </a:ext>
            </a:extLst>
          </p:cNvPr>
          <p:cNvSpPr txBox="1"/>
          <p:nvPr/>
        </p:nvSpPr>
        <p:spPr>
          <a:xfrm>
            <a:off x="6927169" y="4419600"/>
            <a:ext cx="54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graphicFrame>
        <p:nvGraphicFramePr>
          <p:cNvPr id="86" name="Chart 85">
            <a:extLst>
              <a:ext uri="{FF2B5EF4-FFF2-40B4-BE49-F238E27FC236}">
                <a16:creationId xmlns="" xmlns:a16="http://schemas.microsoft.com/office/drawing/2014/main" id="{F0255233-8FE6-4D70-8CB6-7FDFA832C561}"/>
              </a:ext>
            </a:extLst>
          </p:cNvPr>
          <p:cNvGraphicFramePr/>
          <p:nvPr>
            <p:extLst/>
          </p:nvPr>
        </p:nvGraphicFramePr>
        <p:xfrm>
          <a:off x="7655572" y="4638339"/>
          <a:ext cx="2781625" cy="85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96A1226-0268-4A90-907E-05890F8239CD}"/>
              </a:ext>
            </a:extLst>
          </p:cNvPr>
          <p:cNvSpPr txBox="1"/>
          <p:nvPr/>
        </p:nvSpPr>
        <p:spPr>
          <a:xfrm>
            <a:off x="8062455" y="5790655"/>
            <a:ext cx="292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ทั้งไปรษณีย์และอิเล็กทรอนิกส์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(499 หน่วยงาน)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081145" y="5482879"/>
            <a:ext cx="2114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รูปแบบไปรษณีย์เท่านั้น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(89 หน่วยงาน)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60274" y="6114765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th-TH" sz="1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รูปแบบอิเล็กทรอนิกส์ 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(102 หน่วยงาน)</a:t>
            </a:r>
            <a:endParaRPr lang="en-US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7910055" y="5547410"/>
            <a:ext cx="137160" cy="137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7910055" y="5866854"/>
            <a:ext cx="137160" cy="1371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1F4DB642-BA82-433F-9C21-C8AF98A1C4D5}"/>
              </a:ext>
            </a:extLst>
          </p:cNvPr>
          <p:cNvSpPr/>
          <p:nvPr/>
        </p:nvSpPr>
        <p:spPr>
          <a:xfrm>
            <a:off x="7907873" y="6194536"/>
            <a:ext cx="137160" cy="137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462" b="66568" l="8580" r="33136">
                        <a14:foregroundMark x1="84024" y1="39349" x2="79290" y2="55030"/>
                        <a14:foregroundMark x1="73669" y1="43195" x2="85207" y2="52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38589" r="68652" b="38165"/>
          <a:stretch/>
        </p:blipFill>
        <p:spPr bwMode="auto">
          <a:xfrm>
            <a:off x="4725314" y="4563167"/>
            <a:ext cx="512913" cy="46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462" b="66568" l="8580" r="33136">
                        <a14:foregroundMark x1="84024" y1="39349" x2="79290" y2="55030"/>
                        <a14:foregroundMark x1="73669" y1="43195" x2="85207" y2="52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38589" r="68652" b="38165"/>
          <a:stretch/>
        </p:blipFill>
        <p:spPr bwMode="auto">
          <a:xfrm>
            <a:off x="5613117" y="4581221"/>
            <a:ext cx="330815" cy="29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2939" r="16072" b="21449"/>
          <a:stretch/>
        </p:blipFill>
        <p:spPr bwMode="auto">
          <a:xfrm>
            <a:off x="5925380" y="4617865"/>
            <a:ext cx="288509" cy="2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2939" r="16072" b="21449"/>
          <a:stretch/>
        </p:blipFill>
        <p:spPr bwMode="auto">
          <a:xfrm>
            <a:off x="6686701" y="4627634"/>
            <a:ext cx="386967" cy="3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462" b="66568" l="8580" r="33136">
                        <a14:foregroundMark x1="84024" y1="39349" x2="79290" y2="55030"/>
                        <a14:foregroundMark x1="73669" y1="43195" x2="85207" y2="52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38589" r="68652" b="38165"/>
          <a:stretch/>
        </p:blipFill>
        <p:spPr bwMode="auto">
          <a:xfrm>
            <a:off x="7806450" y="4572508"/>
            <a:ext cx="512913" cy="46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2939" r="16072" b="21449"/>
          <a:stretch/>
        </p:blipFill>
        <p:spPr bwMode="auto">
          <a:xfrm>
            <a:off x="9778676" y="4617429"/>
            <a:ext cx="386967" cy="3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462" b="66568" l="8580" r="33136">
                        <a14:foregroundMark x1="84024" y1="39349" x2="79290" y2="55030"/>
                        <a14:foregroundMark x1="73669" y1="43195" x2="85207" y2="52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38589" r="68652" b="38165"/>
          <a:stretch/>
        </p:blipFill>
        <p:spPr bwMode="auto">
          <a:xfrm>
            <a:off x="8751597" y="4554180"/>
            <a:ext cx="330815" cy="29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2939" r="16072" b="21449"/>
          <a:stretch/>
        </p:blipFill>
        <p:spPr bwMode="auto">
          <a:xfrm>
            <a:off x="9065052" y="4592861"/>
            <a:ext cx="288509" cy="2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Slide Number Placeholder 40">
            <a:extLst>
              <a:ext uri="{FF2B5EF4-FFF2-40B4-BE49-F238E27FC236}">
                <a16:creationId xmlns="" xmlns:a16="http://schemas.microsoft.com/office/drawing/2014/main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27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26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08A30DD-D6D4-40D4-97C1-44AB7033CF41}"/>
              </a:ext>
            </a:extLst>
          </p:cNvPr>
          <p:cNvGrpSpPr/>
          <p:nvPr/>
        </p:nvGrpSpPr>
        <p:grpSpPr>
          <a:xfrm>
            <a:off x="1484126" y="431997"/>
            <a:ext cx="8257981" cy="1200329"/>
            <a:chOff x="1285461" y="968770"/>
            <a:chExt cx="4905725" cy="1200329"/>
          </a:xfrm>
        </p:grpSpPr>
        <p:sp>
          <p:nvSpPr>
            <p:cNvPr id="56" name="Arrow: Pentagon 15">
              <a:extLst>
                <a:ext uri="{FF2B5EF4-FFF2-40B4-BE49-F238E27FC236}">
                  <a16:creationId xmlns:a16="http://schemas.microsoft.com/office/drawing/2014/main" xmlns="" id="{9DAC9A86-57C1-4DCC-A53C-1150EDC45238}"/>
                </a:ext>
              </a:extLst>
            </p:cNvPr>
            <p:cNvSpPr/>
            <p:nvPr/>
          </p:nvSpPr>
          <p:spPr>
            <a:xfrm>
              <a:off x="1285461" y="1010165"/>
              <a:ext cx="4604714" cy="692305"/>
            </a:xfrm>
            <a:prstGeom prst="homePlate">
              <a:avLst/>
            </a:prstGeom>
            <a:solidFill>
              <a:srgbClr val="F4C756"/>
            </a:solidFill>
            <a:ln>
              <a:solidFill>
                <a:srgbClr val="F4C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A93443D-BC39-40AA-8F9A-4F2919B8BB45}"/>
                </a:ext>
              </a:extLst>
            </p:cNvPr>
            <p:cNvSpPr txBox="1"/>
            <p:nvPr/>
          </p:nvSpPr>
          <p:spPr>
            <a:xfrm>
              <a:off x="1285461" y="968770"/>
              <a:ext cx="4905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4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เร่งพัฒนาระบบบริหารจัดการภายใน และระบบซอฟต์แวร์กลางภาครัฐ เพื่อใช้ร่วมกัน และเชื่อมโยงข้อมูลและการทำงานระหว่างหน่วยงาน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60644" y="2951169"/>
            <a:ext cx="4999258" cy="817743"/>
            <a:chOff x="3549989" y="3485320"/>
            <a:chExt cx="4999258" cy="817743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C45C7B9E-7EBF-4A48-8629-1FCB09A0A3F3}"/>
                </a:ext>
              </a:extLst>
            </p:cNvPr>
            <p:cNvSpPr txBox="1"/>
            <p:nvPr/>
          </p:nvSpPr>
          <p:spPr>
            <a:xfrm>
              <a:off x="3549989" y="3485320"/>
              <a:ext cx="49992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61B21467-BFDF-493C-BEA3-781135C9E991}"/>
                </a:ext>
              </a:extLst>
            </p:cNvPr>
            <p:cNvGrpSpPr/>
            <p:nvPr/>
          </p:nvGrpSpPr>
          <p:grpSpPr>
            <a:xfrm>
              <a:off x="4699907" y="3498734"/>
              <a:ext cx="1355971" cy="338554"/>
              <a:chOff x="3327991" y="3330339"/>
              <a:chExt cx="1355971" cy="33855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683EF90-BD04-43EF-99CC-285240B7A5D3}"/>
                  </a:ext>
                </a:extLst>
              </p:cNvPr>
              <p:cNvSpPr/>
              <p:nvPr/>
            </p:nvSpPr>
            <p:spPr>
              <a:xfrm>
                <a:off x="3327991" y="3413423"/>
                <a:ext cx="137160" cy="1371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B183F50B-6DC0-4E81-961B-37C43897555B}"/>
                  </a:ext>
                </a:extLst>
              </p:cNvPr>
              <p:cNvSpPr txBox="1"/>
              <p:nvPr/>
            </p:nvSpPr>
            <p:spPr>
              <a:xfrm>
                <a:off x="3489670" y="3330339"/>
                <a:ext cx="11942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ใช้ผ่านระบบกลาง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1B21467-BFDF-493C-BEA3-781135C9E991}"/>
                </a:ext>
              </a:extLst>
            </p:cNvPr>
            <p:cNvGrpSpPr/>
            <p:nvPr/>
          </p:nvGrpSpPr>
          <p:grpSpPr>
            <a:xfrm>
              <a:off x="4698212" y="3718288"/>
              <a:ext cx="2010830" cy="584775"/>
              <a:chOff x="1936675" y="3803745"/>
              <a:chExt cx="2010830" cy="58477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C1500459-B4DA-415C-A13C-63322A9DF20B}"/>
                  </a:ext>
                </a:extLst>
              </p:cNvPr>
              <p:cNvSpPr/>
              <p:nvPr/>
            </p:nvSpPr>
            <p:spPr>
              <a:xfrm>
                <a:off x="1936675" y="3916715"/>
                <a:ext cx="137160" cy="1371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A0F62D1-8A63-479D-9414-EBD9B813F4C7}"/>
                  </a:ext>
                </a:extLst>
              </p:cNvPr>
              <p:cNvSpPr txBox="1"/>
              <p:nvPr/>
            </p:nvSpPr>
            <p:spPr>
              <a:xfrm>
                <a:off x="2100048" y="3803745"/>
                <a:ext cx="1847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หน่วยงานลงทุนพัฒนาเอง</a:t>
                </a: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/</a:t>
                </a:r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พัฒนาโดยต้นสังกัด</a:t>
                </a:r>
                <a:endPara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aphicFrame>
        <p:nvGraphicFramePr>
          <p:cNvPr id="68" name="Chart 67"/>
          <p:cNvGraphicFramePr/>
          <p:nvPr>
            <p:extLst/>
          </p:nvPr>
        </p:nvGraphicFramePr>
        <p:xfrm>
          <a:off x="8097333" y="2242455"/>
          <a:ext cx="1581091" cy="114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3421DE8-44AA-47E7-A2F3-D96317B65438}"/>
              </a:ext>
            </a:extLst>
          </p:cNvPr>
          <p:cNvSpPr txBox="1"/>
          <p:nvPr/>
        </p:nvSpPr>
        <p:spPr>
          <a:xfrm>
            <a:off x="6186423" y="2344989"/>
            <a:ext cx="4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3421DE8-44AA-47E7-A2F3-D96317B65438}"/>
              </a:ext>
            </a:extLst>
          </p:cNvPr>
          <p:cNvSpPr txBox="1"/>
          <p:nvPr/>
        </p:nvSpPr>
        <p:spPr>
          <a:xfrm>
            <a:off x="9570171" y="2332585"/>
            <a:ext cx="4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4906742" y="2030076"/>
            <a:ext cx="49992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การพัฒนาระบบบริหารจัดการภายในแบบอิเล็กทรอนิกส์ของหน่วยงาน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4876800" y="4038600"/>
            <a:ext cx="49992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รูปแบบการส่งเอกสารระหว่างหน่วยงาน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824806" y="2175358"/>
            <a:ext cx="2928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เร่งพัฒนาระบบบริหารจัดการภายใน</a:t>
            </a:r>
            <a:br>
              <a:rPr lang="th-TH" dirty="0"/>
            </a:br>
            <a:r>
              <a:rPr lang="th-TH" dirty="0"/>
              <a:t>ให้เป็นระบบกลาง เพื่อลดความซ้ำซ้อน</a:t>
            </a:r>
            <a:br>
              <a:rPr lang="th-TH" dirty="0"/>
            </a:br>
            <a:r>
              <a:rPr lang="th-TH" dirty="0"/>
              <a:t>ด้านงบประมาณ ระยะเวลาในการดำเนินงาน และการรักษาระบบ อีกทั้งเพิ่มประสิทธิภาพจาก </a:t>
            </a:r>
            <a:r>
              <a:rPr lang="en-US" dirty="0"/>
              <a:t>Economies of Scale</a:t>
            </a:r>
            <a:endParaRPr lang="th-TH" dirty="0"/>
          </a:p>
        </p:txBody>
      </p:sp>
      <p:graphicFrame>
        <p:nvGraphicFramePr>
          <p:cNvPr id="60" name="Chart 59"/>
          <p:cNvGraphicFramePr/>
          <p:nvPr>
            <p:extLst/>
          </p:nvPr>
        </p:nvGraphicFramePr>
        <p:xfrm>
          <a:off x="4927221" y="2296259"/>
          <a:ext cx="1890985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8A22BA9-B9B2-40B4-AFED-992F0A4DC512}"/>
              </a:ext>
            </a:extLst>
          </p:cNvPr>
          <p:cNvSpPr txBox="1"/>
          <p:nvPr/>
        </p:nvSpPr>
        <p:spPr>
          <a:xfrm>
            <a:off x="10049824" y="4363761"/>
            <a:ext cx="54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651189" y="5220712"/>
            <a:ext cx="276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ควรปรับเปลี่ยนเอกสารและกระบวนงาน  ให้</a:t>
            </a:r>
            <a:r>
              <a:rPr lang="th-TH" dirty="0" err="1"/>
              <a:t>เป็นดิจิทัล</a:t>
            </a:r>
            <a:r>
              <a:rPr lang="th-TH" dirty="0"/>
              <a:t>อย่างจริงจัง และใช้ระบบการเชื่อมโยงข้อมูลระหว่างหน่วยงานทดแทนการส่งเอกสารข้ามหน่วยงาน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4AFC917-704B-409F-9BE8-BE7FB7D7E181}"/>
              </a:ext>
            </a:extLst>
          </p:cNvPr>
          <p:cNvSpPr txBox="1"/>
          <p:nvPr/>
        </p:nvSpPr>
        <p:spPr>
          <a:xfrm>
            <a:off x="4952890" y="1572531"/>
            <a:ext cx="24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274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2296DEE7-ACA2-4394-9662-C6D4DD68845B}"/>
              </a:ext>
            </a:extLst>
          </p:cNvPr>
          <p:cNvSpPr txBox="1"/>
          <p:nvPr/>
        </p:nvSpPr>
        <p:spPr>
          <a:xfrm>
            <a:off x="7438488" y="1575374"/>
            <a:ext cx="280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1,179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41" y="1953325"/>
            <a:ext cx="347984" cy="4921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3" y="5032947"/>
            <a:ext cx="347984" cy="492140"/>
          </a:xfrm>
          <a:prstGeom prst="rect">
            <a:avLst/>
          </a:prstGeom>
        </p:spPr>
      </p:pic>
      <p:graphicFrame>
        <p:nvGraphicFramePr>
          <p:cNvPr id="59" name="Chart 58"/>
          <p:cNvGraphicFramePr/>
          <p:nvPr>
            <p:extLst/>
          </p:nvPr>
        </p:nvGraphicFramePr>
        <p:xfrm>
          <a:off x="8301223" y="2314511"/>
          <a:ext cx="1890985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E3F8F04-1E4A-4F2E-9703-5472F818A890}"/>
              </a:ext>
            </a:extLst>
          </p:cNvPr>
          <p:cNvSpPr txBox="1"/>
          <p:nvPr/>
        </p:nvSpPr>
        <p:spPr>
          <a:xfrm>
            <a:off x="1746191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จะไม่ถูกนำมาวิเคราะห์รวม และในบางคำถามสามารถตอบได้มากกว่า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351874" y="1025657"/>
            <a:ext cx="2024024" cy="584775"/>
            <a:chOff x="7848600" y="237842"/>
            <a:chExt cx="2819400" cy="584775"/>
          </a:xfrm>
        </p:grpSpPr>
        <p:sp>
          <p:nvSpPr>
            <p:cNvPr id="73" name="Rectangle 72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838" y="2247900"/>
            <a:ext cx="9469349" cy="236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0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เสาที่ </a:t>
            </a:r>
            <a:r>
              <a:rPr lang="en-US" sz="40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โครงสร้างพื้นฐานที่มีความมั่นคงปลอดภัยและประสิทธิภาพ </a:t>
            </a: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Secure and Efficient Infrastructure)</a:t>
            </a:r>
            <a:endParaRPr lang="th-TH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12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7390620" y="1676400"/>
            <a:ext cx="0" cy="48515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08A30DD-D6D4-40D4-97C1-44AB7033CF41}"/>
              </a:ext>
            </a:extLst>
          </p:cNvPr>
          <p:cNvGrpSpPr/>
          <p:nvPr/>
        </p:nvGrpSpPr>
        <p:grpSpPr>
          <a:xfrm>
            <a:off x="738705" y="1014162"/>
            <a:ext cx="10866099" cy="830997"/>
            <a:chOff x="1285461" y="968770"/>
            <a:chExt cx="5639099" cy="830997"/>
          </a:xfrm>
        </p:grpSpPr>
        <p:sp>
          <p:nvSpPr>
            <p:cNvPr id="8" name="Arrow: Pentagon 15">
              <a:extLst>
                <a:ext uri="{FF2B5EF4-FFF2-40B4-BE49-F238E27FC236}">
                  <a16:creationId xmlns:a16="http://schemas.microsoft.com/office/drawing/2014/main" xmlns="" id="{9DAC9A86-57C1-4DCC-A53C-1150EDC45238}"/>
                </a:ext>
              </a:extLst>
            </p:cNvPr>
            <p:cNvSpPr/>
            <p:nvPr/>
          </p:nvSpPr>
          <p:spPr>
            <a:xfrm>
              <a:off x="1304428" y="997703"/>
              <a:ext cx="4699636" cy="382048"/>
            </a:xfrm>
            <a:prstGeom prst="homePlate">
              <a:avLst/>
            </a:prstGeom>
            <a:solidFill>
              <a:srgbClr val="F4C756"/>
            </a:solidFill>
            <a:ln>
              <a:solidFill>
                <a:srgbClr val="F4C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A93443D-BC39-40AA-8F9A-4F2919B8BB45}"/>
                </a:ext>
              </a:extLst>
            </p:cNvPr>
            <p:cNvSpPr txBox="1"/>
            <p:nvPr/>
          </p:nvSpPr>
          <p:spPr>
            <a:xfrm>
              <a:off x="1285461" y="968770"/>
              <a:ext cx="5639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4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พัฒนาโครงสร้างพื้นฐานที่มีความมั่นคงปลอดภัย รองรับการทำงานอย่างต่อเนื่อง และยกระดับการให้บริการ</a:t>
              </a:r>
            </a:p>
          </p:txBody>
        </p:sp>
      </p:grpSp>
      <p:pic>
        <p:nvPicPr>
          <p:cNvPr id="13" name="Picture 2" descr="C:\Users\vasutorn.CSNRESEARCH\Desktop\ICON_Government.jpg">
            <a:extLst>
              <a:ext uri="{FF2B5EF4-FFF2-40B4-BE49-F238E27FC236}">
                <a16:creationId xmlns:a16="http://schemas.microsoft.com/office/drawing/2014/main" xmlns="" id="{25D9A658-03AD-4963-8117-876E8CF5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07861" y="1447801"/>
            <a:ext cx="496703" cy="496703"/>
          </a:xfrm>
          <a:prstGeom prst="rect">
            <a:avLst/>
          </a:prstGeom>
          <a:noFill/>
        </p:spPr>
      </p:pic>
      <p:pic>
        <p:nvPicPr>
          <p:cNvPr id="14" name="Picture 2" descr="C:\Users\vasutorn.CSNRESEARCH\Desktop\images.png">
            <a:extLst>
              <a:ext uri="{FF2B5EF4-FFF2-40B4-BE49-F238E27FC236}">
                <a16:creationId xmlns:a16="http://schemas.microsoft.com/office/drawing/2014/main" xmlns="" id="{CB15D174-1BB6-4CB5-A6E2-97E44A9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34" y="1467877"/>
            <a:ext cx="253788" cy="476627"/>
          </a:xfrm>
          <a:prstGeom prst="rect">
            <a:avLst/>
          </a:prstGeom>
          <a:noFill/>
        </p:spPr>
      </p:pic>
      <p:sp>
        <p:nvSpPr>
          <p:cNvPr id="45" name="Slide Number Placeholder 40">
            <a:extLst>
              <a:ext uri="{FF2B5EF4-FFF2-40B4-BE49-F238E27FC236}">
                <a16:creationId xmlns="" xmlns:a16="http://schemas.microsoft.com/office/drawing/2014/main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27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28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35" y="2749068"/>
            <a:ext cx="495656" cy="4956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665260" y="3149026"/>
            <a:ext cx="2683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defTabSz="457200"/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ความเร็วอัพโหลดที่ต้องการเฉลี่ย 215 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Mb</a:t>
            </a:r>
            <a:endParaRPr lang="th-TH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457200"/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ความเร็วดาวน์โหลดที่ต้องการเฉลี่ย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259 Mb</a:t>
            </a:r>
            <a:endParaRPr lang="th-TH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34" y="2745964"/>
            <a:ext cx="495656" cy="49565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907894" y="3146937"/>
            <a:ext cx="2683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defTabSz="457200"/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ความเร็วอัพโหลดที่ต้องการเฉลี่ย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35 Mb</a:t>
            </a:r>
            <a:endParaRPr lang="th-TH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457200"/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ความเร็วดาวน์โหลดที่ต้องการเฉลี่ย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54 MB</a:t>
            </a:r>
            <a:endParaRPr lang="th-TH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1368140-BBEF-482B-972B-61EFEA2D9713}"/>
              </a:ext>
            </a:extLst>
          </p:cNvPr>
          <p:cNvSpPr/>
          <p:nvPr/>
        </p:nvSpPr>
        <p:spPr>
          <a:xfrm>
            <a:off x="4454414" y="4797457"/>
            <a:ext cx="122982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251 หน่วยงาน</a:t>
            </a:r>
          </a:p>
        </p:txBody>
      </p:sp>
      <p:grpSp>
        <p:nvGrpSpPr>
          <p:cNvPr id="38" name="กลุ่ม 69">
            <a:extLst>
              <a:ext uri="{FF2B5EF4-FFF2-40B4-BE49-F238E27FC236}">
                <a16:creationId xmlns:a16="http://schemas.microsoft.com/office/drawing/2014/main" xmlns="" id="{8D123A20-2A1D-479A-B096-385CB65CFE63}"/>
              </a:ext>
            </a:extLst>
          </p:cNvPr>
          <p:cNvGrpSpPr/>
          <p:nvPr/>
        </p:nvGrpSpPr>
        <p:grpSpPr>
          <a:xfrm>
            <a:off x="6335353" y="4669554"/>
            <a:ext cx="650802" cy="594360"/>
            <a:chOff x="1346875" y="1746961"/>
            <a:chExt cx="650802" cy="594360"/>
          </a:xfrm>
        </p:grpSpPr>
        <p:sp>
          <p:nvSpPr>
            <p:cNvPr id="39" name="Flowchart: Connector 92">
              <a:extLst>
                <a:ext uri="{FF2B5EF4-FFF2-40B4-BE49-F238E27FC236}">
                  <a16:creationId xmlns:a16="http://schemas.microsoft.com/office/drawing/2014/main" xmlns="" id="{19ED9936-7E0B-45BC-AE4A-40D8B4DC928D}"/>
                </a:ext>
              </a:extLst>
            </p:cNvPr>
            <p:cNvSpPr/>
            <p:nvPr/>
          </p:nvSpPr>
          <p:spPr>
            <a:xfrm>
              <a:off x="1346875" y="1746961"/>
              <a:ext cx="594360" cy="594360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40" name="Rectangle 93">
              <a:extLst>
                <a:ext uri="{FF2B5EF4-FFF2-40B4-BE49-F238E27FC236}">
                  <a16:creationId xmlns:a16="http://schemas.microsoft.com/office/drawing/2014/main" xmlns="" id="{A799E5E9-2D7B-4CCD-8A00-2EECAF072CE4}"/>
                </a:ext>
              </a:extLst>
            </p:cNvPr>
            <p:cNvSpPr/>
            <p:nvPr/>
          </p:nvSpPr>
          <p:spPr>
            <a:xfrm>
              <a:off x="1386612" y="1826555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92 </a:t>
              </a:r>
              <a:r>
                <a:rPr lang="en-US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%</a:t>
              </a:r>
            </a:p>
          </p:txBody>
        </p:sp>
      </p:grpSp>
      <p:sp>
        <p:nvSpPr>
          <p:cNvPr id="41" name="Arrow: Down 68">
            <a:extLst>
              <a:ext uri="{FF2B5EF4-FFF2-40B4-BE49-F238E27FC236}">
                <a16:creationId xmlns:a16="http://schemas.microsoft.com/office/drawing/2014/main" xmlns="" id="{CF9F84EB-E6E8-4155-8C4E-95D62B0608F6}"/>
              </a:ext>
            </a:extLst>
          </p:cNvPr>
          <p:cNvSpPr/>
          <p:nvPr/>
        </p:nvSpPr>
        <p:spPr>
          <a:xfrm rot="16200000">
            <a:off x="5856494" y="4842737"/>
            <a:ext cx="274320" cy="2743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1368140-BBEF-482B-972B-61EFEA2D9713}"/>
              </a:ext>
            </a:extLst>
          </p:cNvPr>
          <p:cNvSpPr/>
          <p:nvPr/>
        </p:nvSpPr>
        <p:spPr>
          <a:xfrm>
            <a:off x="7748155" y="4797457"/>
            <a:ext cx="122982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523 หน่วยงาน</a:t>
            </a:r>
          </a:p>
        </p:txBody>
      </p:sp>
      <p:grpSp>
        <p:nvGrpSpPr>
          <p:cNvPr id="43" name="กลุ่ม 69">
            <a:extLst>
              <a:ext uri="{FF2B5EF4-FFF2-40B4-BE49-F238E27FC236}">
                <a16:creationId xmlns:a16="http://schemas.microsoft.com/office/drawing/2014/main" xmlns="" id="{8D123A20-2A1D-479A-B096-385CB65CFE63}"/>
              </a:ext>
            </a:extLst>
          </p:cNvPr>
          <p:cNvGrpSpPr/>
          <p:nvPr/>
        </p:nvGrpSpPr>
        <p:grpSpPr>
          <a:xfrm>
            <a:off x="9727298" y="4669554"/>
            <a:ext cx="611065" cy="594360"/>
            <a:chOff x="1346875" y="1746961"/>
            <a:chExt cx="611065" cy="594360"/>
          </a:xfrm>
        </p:grpSpPr>
        <p:sp>
          <p:nvSpPr>
            <p:cNvPr id="44" name="Flowchart: Connector 92">
              <a:extLst>
                <a:ext uri="{FF2B5EF4-FFF2-40B4-BE49-F238E27FC236}">
                  <a16:creationId xmlns:a16="http://schemas.microsoft.com/office/drawing/2014/main" xmlns="" id="{19ED9936-7E0B-45BC-AE4A-40D8B4DC928D}"/>
                </a:ext>
              </a:extLst>
            </p:cNvPr>
            <p:cNvSpPr/>
            <p:nvPr/>
          </p:nvSpPr>
          <p:spPr>
            <a:xfrm>
              <a:off x="1346875" y="1746961"/>
              <a:ext cx="594360" cy="59436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46" name="Rectangle 93">
              <a:extLst>
                <a:ext uri="{FF2B5EF4-FFF2-40B4-BE49-F238E27FC236}">
                  <a16:creationId xmlns:a16="http://schemas.microsoft.com/office/drawing/2014/main" xmlns="" id="{A799E5E9-2D7B-4CCD-8A00-2EECAF072CE4}"/>
                </a:ext>
              </a:extLst>
            </p:cNvPr>
            <p:cNvSpPr/>
            <p:nvPr/>
          </p:nvSpPr>
          <p:spPr>
            <a:xfrm>
              <a:off x="1346875" y="1834698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44 </a:t>
              </a:r>
              <a:r>
                <a:rPr lang="en-US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%</a:t>
              </a:r>
            </a:p>
          </p:txBody>
        </p:sp>
      </p:grpSp>
      <p:sp>
        <p:nvSpPr>
          <p:cNvPr id="47" name="Arrow: Down 68">
            <a:extLst>
              <a:ext uri="{FF2B5EF4-FFF2-40B4-BE49-F238E27FC236}">
                <a16:creationId xmlns:a16="http://schemas.microsoft.com/office/drawing/2014/main" xmlns="" id="{CF9F84EB-E6E8-4155-8C4E-95D62B0608F6}"/>
              </a:ext>
            </a:extLst>
          </p:cNvPr>
          <p:cNvSpPr/>
          <p:nvPr/>
        </p:nvSpPr>
        <p:spPr>
          <a:xfrm rot="16200000">
            <a:off x="9209136" y="4842737"/>
            <a:ext cx="274320" cy="2743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94213" y="5286622"/>
            <a:ext cx="2909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1.สำรองด้วยวิธีสำรองข้อมูล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ภายในหน่วยงาน 74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ในพื้นที่ห่างไกล 57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ผ่านระบบอื่นๆ 8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848600" y="5302755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1.สำรองด้วยวิธีสำรองข้อมูล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ภายในหน่วยงาน 54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ในพื้นที่ห่างไกล 30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3.สำรองข้อมูล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ผ่านระบบอื่นๆ 28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4906742" y="2266890"/>
            <a:ext cx="49992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ความต้องการใช้อินเทอร์เน็ตของหน่วยงานภาครัฐ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742841" y="2899631"/>
            <a:ext cx="2565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ควรมีความเร็วอินเทอร์เน็ตที่เพียงพอต่อการใช้งานหลักของหน่วยงาน </a:t>
            </a:r>
            <a:br>
              <a:rPr lang="th-TH" dirty="0"/>
            </a:br>
            <a:r>
              <a:rPr lang="th-TH" dirty="0"/>
              <a:t>แม้ว่าหน่วยงานจะอยู่ในพื้นที่ที่ห่างไกล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45C7B9E-7EBF-4A48-8629-1FCB09A0A3F3}"/>
              </a:ext>
            </a:extLst>
          </p:cNvPr>
          <p:cNvSpPr txBox="1"/>
          <p:nvPr/>
        </p:nvSpPr>
        <p:spPr>
          <a:xfrm>
            <a:off x="4335548" y="4267098"/>
            <a:ext cx="61134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การสำรองข้อมูลในยามฉุกเฉินขอหน่วยงานภาครัฐ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742904" y="4979896"/>
            <a:ext cx="2676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ควรสร้างมาตรฐานการสำรองข้อมูลของหน่วยงานภาครัฐ เพื่อสร้างความเชื่อมั่นในการทำงานของภาครัฐ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4AFC917-704B-409F-9BE8-BE7FB7D7E181}"/>
              </a:ext>
            </a:extLst>
          </p:cNvPr>
          <p:cNvSpPr txBox="1"/>
          <p:nvPr/>
        </p:nvSpPr>
        <p:spPr>
          <a:xfrm>
            <a:off x="4952890" y="1846350"/>
            <a:ext cx="24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274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296DEE7-ACA2-4394-9662-C6D4DD68845B}"/>
              </a:ext>
            </a:extLst>
          </p:cNvPr>
          <p:cNvSpPr txBox="1"/>
          <p:nvPr/>
        </p:nvSpPr>
        <p:spPr>
          <a:xfrm>
            <a:off x="7438488" y="1849193"/>
            <a:ext cx="280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1,179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34" y="2740834"/>
            <a:ext cx="347984" cy="4921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8" y="4771774"/>
            <a:ext cx="347984" cy="4921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E3F8F04-1E4A-4F2E-9703-5472F818A890}"/>
              </a:ext>
            </a:extLst>
          </p:cNvPr>
          <p:cNvSpPr txBox="1"/>
          <p:nvPr/>
        </p:nvSpPr>
        <p:spPr>
          <a:xfrm>
            <a:off x="1746191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จะไม่ถูกนำมาวิเคราะห์รวม และในบางคำถามสามารถตอบได้มากกว่า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881039" y="1062701"/>
            <a:ext cx="2024024" cy="584775"/>
            <a:chOff x="7848600" y="237842"/>
            <a:chExt cx="2819400" cy="584775"/>
          </a:xfrm>
        </p:grpSpPr>
        <p:sp>
          <p:nvSpPr>
            <p:cNvPr id="62" name="Rectangle 61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0513" y="2363913"/>
            <a:ext cx="9144000" cy="2362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เสาที่ 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เทคโนโลยีอัจฉริยะและการนำมาใช้ </a:t>
            </a:r>
            <a:endParaRPr lang="th-TH" sz="4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44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Smart Technological Practices)</a:t>
            </a:r>
            <a:endParaRPr lang="th-TH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13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5284"/>
          <a:stretch/>
        </p:blipFill>
        <p:spPr>
          <a:xfrm>
            <a:off x="1990960" y="153046"/>
            <a:ext cx="8009899" cy="6624000"/>
          </a:xfrm>
          <a:prstGeom prst="rect">
            <a:avLst/>
          </a:prstGeom>
        </p:spPr>
      </p:pic>
      <p:sp>
        <p:nvSpPr>
          <p:cNvPr id="47" name="Slide Number Placeholder 40">
            <a:extLst>
              <a:ext uri="{FF2B5EF4-FFF2-40B4-BE49-F238E27FC236}">
                <a16:creationId xmlns:a16="http://schemas.microsoft.com/office/drawing/2014/main" xmlns="" id="{ED3CD35B-1160-43CB-BCB7-0951FE5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88C8-0893-4159-895F-AF2007FD76E9}" type="slidenum"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20194"/>
            <a:ext cx="2102268" cy="2690000"/>
          </a:xfrm>
          <a:prstGeom prst="rect">
            <a:avLst/>
          </a:prstGeom>
        </p:spPr>
      </p:pic>
      <p:pic>
        <p:nvPicPr>
          <p:cNvPr id="14" name="Picture 13" descr="C:\Users\arpapat.ch\Documents\Arpapat\โครงการสำรวจฯ 2561\dga-n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47828" y="5310332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ดีขึ้น 4 อันดับ</a:t>
            </a:r>
          </a:p>
        </p:txBody>
      </p:sp>
    </p:spTree>
    <p:extLst>
      <p:ext uri="{BB962C8B-B14F-4D97-AF65-F5344CB8AC3E}">
        <p14:creationId xmlns:p14="http://schemas.microsoft.com/office/powerpoint/2010/main" val="1738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08A30DD-D6D4-40D4-97C1-44AB7033CF41}"/>
              </a:ext>
            </a:extLst>
          </p:cNvPr>
          <p:cNvGrpSpPr/>
          <p:nvPr/>
        </p:nvGrpSpPr>
        <p:grpSpPr>
          <a:xfrm>
            <a:off x="1544247" y="1068182"/>
            <a:ext cx="8441849" cy="830997"/>
            <a:chOff x="1278153" y="956070"/>
            <a:chExt cx="4857605" cy="830997"/>
          </a:xfrm>
        </p:grpSpPr>
        <p:sp>
          <p:nvSpPr>
            <p:cNvPr id="8" name="Arrow: Pentagon 15">
              <a:extLst>
                <a:ext uri="{FF2B5EF4-FFF2-40B4-BE49-F238E27FC236}">
                  <a16:creationId xmlns:a16="http://schemas.microsoft.com/office/drawing/2014/main" xmlns="" id="{9DAC9A86-57C1-4DCC-A53C-1150EDC45238}"/>
                </a:ext>
              </a:extLst>
            </p:cNvPr>
            <p:cNvSpPr/>
            <p:nvPr/>
          </p:nvSpPr>
          <p:spPr>
            <a:xfrm>
              <a:off x="1278153" y="1002220"/>
              <a:ext cx="4857605" cy="382048"/>
            </a:xfrm>
            <a:prstGeom prst="homePlate">
              <a:avLst/>
            </a:prstGeom>
            <a:solidFill>
              <a:srgbClr val="F4C756"/>
            </a:solidFill>
            <a:ln>
              <a:solidFill>
                <a:srgbClr val="F4C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A93443D-BC39-40AA-8F9A-4F2919B8BB45}"/>
                </a:ext>
              </a:extLst>
            </p:cNvPr>
            <p:cNvSpPr txBox="1"/>
            <p:nvPr/>
          </p:nvSpPr>
          <p:spPr>
            <a:xfrm>
              <a:off x="1285461" y="956070"/>
              <a:ext cx="4850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2400" b="1" dirty="0">
                  <a:solidFill>
                    <a:srgbClr val="4472C4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ส่งเสริมการวิจัยและพัฒนาการนำเทคโนโลยีอัจฉริยะมาใช้ในหน่วยงานภาครัฐ ตามบริบทที่เหมาะสม</a:t>
              </a:r>
            </a:p>
          </p:txBody>
        </p:sp>
      </p:grpSp>
      <p:pic>
        <p:nvPicPr>
          <p:cNvPr id="13" name="Picture 2" descr="C:\Users\vasutorn.CSNRESEARCH\Desktop\ICON_Government.jpg">
            <a:extLst>
              <a:ext uri="{FF2B5EF4-FFF2-40B4-BE49-F238E27FC236}">
                <a16:creationId xmlns:a16="http://schemas.microsoft.com/office/drawing/2014/main" xmlns="" id="{25D9A658-03AD-4963-8117-876E8CF5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32535" y="1668193"/>
            <a:ext cx="496703" cy="496703"/>
          </a:xfrm>
          <a:prstGeom prst="rect">
            <a:avLst/>
          </a:prstGeom>
          <a:noFill/>
        </p:spPr>
      </p:pic>
      <p:sp>
        <p:nvSpPr>
          <p:cNvPr id="51" name="Slide Number Placeholder 40">
            <a:extLst>
              <a:ext uri="{FF2B5EF4-FFF2-40B4-BE49-F238E27FC236}">
                <a16:creationId xmlns="" xmlns:a16="http://schemas.microsoft.com/office/drawing/2014/main" id="{E6BDBDB8-A51F-4FC0-B394-81833AA50D93}"/>
              </a:ext>
            </a:extLst>
          </p:cNvPr>
          <p:cNvSpPr txBox="1">
            <a:spLocks/>
          </p:cNvSpPr>
          <p:nvPr/>
        </p:nvSpPr>
        <p:spPr>
          <a:xfrm>
            <a:off x="8534400" y="6527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7B88C8-0893-4159-895F-AF2007FD76E9}" type="slidenum">
              <a:rPr lang="th-TH" sz="2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r"/>
              <a:t>30</a:t>
            </a:fld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171A94B-445C-4C23-9D86-F443CEB30007}"/>
              </a:ext>
            </a:extLst>
          </p:cNvPr>
          <p:cNvSpPr txBox="1"/>
          <p:nvPr/>
        </p:nvSpPr>
        <p:spPr>
          <a:xfrm>
            <a:off x="4674892" y="2552700"/>
            <a:ext cx="601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การนำเทคโนโลยีโทรศัพท์เคลื่อนที่มาใช้ในหน่วยงานภาครัฐ หรือให้บริการประชาชน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1368140-BBEF-482B-972B-61EFEA2D9713}"/>
              </a:ext>
            </a:extLst>
          </p:cNvPr>
          <p:cNvSpPr/>
          <p:nvPr/>
        </p:nvSpPr>
        <p:spPr>
          <a:xfrm>
            <a:off x="6888165" y="3040368"/>
            <a:ext cx="122982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150 หน่วยงาน</a:t>
            </a:r>
          </a:p>
        </p:txBody>
      </p:sp>
      <p:grpSp>
        <p:nvGrpSpPr>
          <p:cNvPr id="50" name="กลุ่ม 69">
            <a:extLst>
              <a:ext uri="{FF2B5EF4-FFF2-40B4-BE49-F238E27FC236}">
                <a16:creationId xmlns:a16="http://schemas.microsoft.com/office/drawing/2014/main" xmlns="" id="{8D123A20-2A1D-479A-B096-385CB65CFE63}"/>
              </a:ext>
            </a:extLst>
          </p:cNvPr>
          <p:cNvGrpSpPr/>
          <p:nvPr/>
        </p:nvGrpSpPr>
        <p:grpSpPr>
          <a:xfrm>
            <a:off x="8229238" y="2924924"/>
            <a:ext cx="611065" cy="594360"/>
            <a:chOff x="1346875" y="1746961"/>
            <a:chExt cx="611065" cy="594360"/>
          </a:xfrm>
        </p:grpSpPr>
        <p:sp>
          <p:nvSpPr>
            <p:cNvPr id="65" name="Flowchart: Connector 92">
              <a:extLst>
                <a:ext uri="{FF2B5EF4-FFF2-40B4-BE49-F238E27FC236}">
                  <a16:creationId xmlns:a16="http://schemas.microsoft.com/office/drawing/2014/main" xmlns="" id="{19ED9936-7E0B-45BC-AE4A-40D8B4DC928D}"/>
                </a:ext>
              </a:extLst>
            </p:cNvPr>
            <p:cNvSpPr/>
            <p:nvPr/>
          </p:nvSpPr>
          <p:spPr>
            <a:xfrm>
              <a:off x="1346875" y="1746961"/>
              <a:ext cx="594360" cy="594360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66" name="Rectangle 93">
              <a:extLst>
                <a:ext uri="{FF2B5EF4-FFF2-40B4-BE49-F238E27FC236}">
                  <a16:creationId xmlns:a16="http://schemas.microsoft.com/office/drawing/2014/main" xmlns="" id="{A799E5E9-2D7B-4CCD-8A00-2EECAF072CE4}"/>
                </a:ext>
              </a:extLst>
            </p:cNvPr>
            <p:cNvSpPr/>
            <p:nvPr/>
          </p:nvSpPr>
          <p:spPr>
            <a:xfrm>
              <a:off x="1346875" y="1839702"/>
              <a:ext cx="6110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55 </a:t>
              </a:r>
              <a:r>
                <a:rPr lang="en-US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ea typeface="Roboto Condensed" charset="0"/>
                  <a:cs typeface="TH SarabunPSK" panose="020B0500040200020003" pitchFamily="34" charset="-34"/>
                </a:rPr>
                <a:t>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35257" y="3913811"/>
            <a:ext cx="3618889" cy="1023671"/>
            <a:chOff x="2653804" y="4398096"/>
            <a:chExt cx="3618889" cy="1023671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171A94B-445C-4C23-9D86-F443CEB30007}"/>
                </a:ext>
              </a:extLst>
            </p:cNvPr>
            <p:cNvSpPr txBox="1"/>
            <p:nvPr/>
          </p:nvSpPr>
          <p:spPr>
            <a:xfrm>
              <a:off x="3010973" y="4398096"/>
              <a:ext cx="3261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SSO CONNECT</a:t>
              </a:r>
              <a:endPara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322" b="54278" l="3716" r="334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6" t="35203" r="76531" b="43603"/>
            <a:stretch/>
          </p:blipFill>
          <p:spPr bwMode="auto">
            <a:xfrm>
              <a:off x="2685338" y="4768641"/>
              <a:ext cx="238233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006" b="53955" l="23400" r="34600">
                          <a14:foregroundMark x1="29400" y1="40960" x2="29400" y2="463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8" t="35203" r="62844" b="43603"/>
            <a:stretch/>
          </p:blipFill>
          <p:spPr bwMode="auto">
            <a:xfrm>
              <a:off x="2706007" y="5052435"/>
              <a:ext cx="288000" cy="32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288" b="54237" l="3600" r="13800">
                          <a14:foregroundMark x1="7800" y1="39266" x2="8000" y2="47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" t="36512" r="86068" b="43603"/>
            <a:stretch/>
          </p:blipFill>
          <p:spPr bwMode="auto">
            <a:xfrm>
              <a:off x="2653804" y="4455432"/>
              <a:ext cx="335409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9171A94B-445C-4C23-9D86-F443CEB30007}"/>
                </a:ext>
              </a:extLst>
            </p:cNvPr>
            <p:cNvSpPr txBox="1"/>
            <p:nvPr/>
          </p:nvSpPr>
          <p:spPr>
            <a:xfrm>
              <a:off x="3020747" y="4743588"/>
              <a:ext cx="2090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RD Smart Tax Application</a:t>
              </a:r>
              <a:endPara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9171A94B-445C-4C23-9D86-F443CEB30007}"/>
                </a:ext>
              </a:extLst>
            </p:cNvPr>
            <p:cNvSpPr txBox="1"/>
            <p:nvPr/>
          </p:nvSpPr>
          <p:spPr>
            <a:xfrm>
              <a:off x="3006468" y="5052435"/>
              <a:ext cx="3261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พจนานุกรมฉบับราชบัญฑิตยสถาน พ.ศ. 2554</a:t>
              </a:r>
              <a:endPara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171A94B-445C-4C23-9D86-F443CEB30007}"/>
              </a:ext>
            </a:extLst>
          </p:cNvPr>
          <p:cNvSpPr txBox="1"/>
          <p:nvPr/>
        </p:nvSpPr>
        <p:spPr>
          <a:xfrm>
            <a:off x="5765172" y="3581901"/>
            <a:ext cx="455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แอปพลิเคชั่นภาครัฐที่มียอดดาวน์โหลดใช้งานสูงสุด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8A22BA9-B9B2-40B4-AFED-992F0A4DC512}"/>
              </a:ext>
            </a:extLst>
          </p:cNvPr>
          <p:cNvSpPr txBox="1"/>
          <p:nvPr/>
        </p:nvSpPr>
        <p:spPr>
          <a:xfrm>
            <a:off x="8696923" y="5320927"/>
            <a:ext cx="97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(หน่วยงาน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xmlns="" id="{5CF3C72D-CB24-4B1E-B184-61F5C99B670A}"/>
              </a:ext>
            </a:extLst>
          </p:cNvPr>
          <p:cNvGraphicFramePr/>
          <p:nvPr>
            <p:extLst/>
          </p:nvPr>
        </p:nvGraphicFramePr>
        <p:xfrm>
          <a:off x="6225609" y="5045271"/>
          <a:ext cx="2781625" cy="70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1B21467-BFDF-493C-BEA3-781135C9E991}"/>
              </a:ext>
            </a:extLst>
          </p:cNvPr>
          <p:cNvGrpSpPr/>
          <p:nvPr/>
        </p:nvGrpSpPr>
        <p:grpSpPr>
          <a:xfrm>
            <a:off x="6666042" y="5782939"/>
            <a:ext cx="2350077" cy="834885"/>
            <a:chOff x="3327991" y="3330339"/>
            <a:chExt cx="2350077" cy="83488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B683EF90-BD04-43EF-99CC-285240B7A5D3}"/>
                </a:ext>
              </a:extLst>
            </p:cNvPr>
            <p:cNvSpPr/>
            <p:nvPr/>
          </p:nvSpPr>
          <p:spPr>
            <a:xfrm>
              <a:off x="3327991" y="3413423"/>
              <a:ext cx="137160" cy="1371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C1500459-B4DA-415C-A13C-63322A9DF20B}"/>
                </a:ext>
              </a:extLst>
            </p:cNvPr>
            <p:cNvSpPr/>
            <p:nvPr/>
          </p:nvSpPr>
          <p:spPr>
            <a:xfrm>
              <a:off x="3327991" y="3693419"/>
              <a:ext cx="137160" cy="137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5295D8A0-92CF-4ACA-A09D-B80A06EEB01E}"/>
                </a:ext>
              </a:extLst>
            </p:cNvPr>
            <p:cNvSpPr/>
            <p:nvPr/>
          </p:nvSpPr>
          <p:spPr>
            <a:xfrm>
              <a:off x="3327991" y="3941516"/>
              <a:ext cx="137160" cy="137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5A0F62D1-8A63-479D-9414-EBD9B813F4C7}"/>
                </a:ext>
              </a:extLst>
            </p:cNvPr>
            <p:cNvSpPr txBox="1"/>
            <p:nvPr/>
          </p:nvSpPr>
          <p:spPr>
            <a:xfrm>
              <a:off x="3491365" y="3580449"/>
              <a:ext cx="2186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กำลังดำเนินการวางแผน  </a:t>
              </a:r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Big Data</a:t>
              </a:r>
            </a:p>
            <a:p>
              <a:pPr defTabSz="457200"/>
              <a:endPara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183F50B-6DC0-4E81-961B-37C43897555B}"/>
                </a:ext>
              </a:extLst>
            </p:cNvPr>
            <p:cNvSpPr txBox="1"/>
            <p:nvPr/>
          </p:nvSpPr>
          <p:spPr>
            <a:xfrm>
              <a:off x="3493812" y="3825011"/>
              <a:ext cx="18516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หน่วยงานที่มีการใช้ </a:t>
              </a:r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Big Data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B183F50B-6DC0-4E81-961B-37C43897555B}"/>
                </a:ext>
              </a:extLst>
            </p:cNvPr>
            <p:cNvSpPr txBox="1"/>
            <p:nvPr/>
          </p:nvSpPr>
          <p:spPr>
            <a:xfrm>
              <a:off x="3489669" y="3330339"/>
              <a:ext cx="2163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หน่วยงานที่ยังไม่มีการใช้ </a:t>
              </a:r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Big Data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9171A94B-445C-4C23-9D86-F443CEB30007}"/>
              </a:ext>
            </a:extLst>
          </p:cNvPr>
          <p:cNvSpPr txBox="1"/>
          <p:nvPr/>
        </p:nvSpPr>
        <p:spPr>
          <a:xfrm>
            <a:off x="6037784" y="492786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การที่นำ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 Data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มาใช้พัฒนาในหน่วยงานภาครัฐ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4AFC917-704B-409F-9BE8-BE7FB7D7E181}"/>
              </a:ext>
            </a:extLst>
          </p:cNvPr>
          <p:cNvSpPr txBox="1"/>
          <p:nvPr/>
        </p:nvSpPr>
        <p:spPr>
          <a:xfrm>
            <a:off x="6762020" y="2110867"/>
            <a:ext cx="24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ระดับกรม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274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968367" y="3266193"/>
            <a:ext cx="270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พัฒนาแอปพลิเคชั่นภาครัฐที่สามารถเข้าถึงผู้ใช้งานได้ง่าย มีการใช้ไม่ยุ่งยาก และตอบสนองต่อการเปลี่ยนแปลงตามยุคสมัยได้อย่างมีประสิทธิภาพ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06AB130-886D-46FC-90A3-661E1E83E8D1}"/>
              </a:ext>
            </a:extLst>
          </p:cNvPr>
          <p:cNvSpPr txBox="1"/>
          <p:nvPr/>
        </p:nvSpPr>
        <p:spPr>
          <a:xfrm>
            <a:off x="1997382" y="5286354"/>
            <a:ext cx="280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/>
            <a:r>
              <a:rPr lang="th-TH" dirty="0"/>
              <a:t>ริเริ่มการนำเทคโนโลยี </a:t>
            </a:r>
            <a:r>
              <a:rPr lang="en-US" dirty="0"/>
              <a:t>Big Data </a:t>
            </a:r>
            <a:r>
              <a:rPr lang="th-TH" dirty="0"/>
              <a:t>มาปรับใช้ในหน่วยงานภาครัฐ เพื่อวางแผนและแก้ไขปัญหาได้อย่างแม่นยำ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5687640" y="4914710"/>
            <a:ext cx="498036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78" y="3022694"/>
            <a:ext cx="347984" cy="4921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0" y="5061914"/>
            <a:ext cx="347984" cy="49214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3F8F04-1E4A-4F2E-9703-5472F818A890}"/>
              </a:ext>
            </a:extLst>
          </p:cNvPr>
          <p:cNvSpPr txBox="1"/>
          <p:nvPr/>
        </p:nvSpPr>
        <p:spPr>
          <a:xfrm>
            <a:off x="1746191" y="6553200"/>
            <a:ext cx="808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หน่วยงานที่ตอบแบบสำรวจในแต่ละข้อไม่สมบูรณ์ จะไม่ถูกนำมาวิเคราะห์รวม และในบางคำถามสามารถตอบได้มากกว่า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endParaRPr lang="en-US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682703" y="1532500"/>
            <a:ext cx="2024024" cy="584775"/>
            <a:chOff x="7848600" y="237842"/>
            <a:chExt cx="2819400" cy="584775"/>
          </a:xfrm>
        </p:grpSpPr>
        <p:sp>
          <p:nvSpPr>
            <p:cNvPr id="46" name="Rectangle 45"/>
            <p:cNvSpPr/>
            <p:nvPr/>
          </p:nvSpPr>
          <p:spPr>
            <a:xfrm>
              <a:off x="7848600" y="359003"/>
              <a:ext cx="281940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237842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TH SarabunPSK" pitchFamily="34" charset="-34"/>
                  <a:cs typeface="TH SarabunPSK" pitchFamily="34" charset="-34"/>
                </a:rPr>
                <a:t>Fact Findings</a:t>
              </a:r>
              <a:endPara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6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70" y="2492137"/>
            <a:ext cx="11089058" cy="2635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โครงการสำรวจระดับความพร้อมรัฐบาลดิจิทัลฯ ประจำปี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32</a:t>
            </a:fld>
            <a:endParaRPr lang="en-US"/>
          </a:p>
        </p:txBody>
      </p:sp>
      <p:sp>
        <p:nvSpPr>
          <p:cNvPr id="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</a:rPr>
              <a:t>ขั้นตอนการดำเนินโครงการ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7215" y="3940630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1" name="Isosceles Triangle 60"/>
          <p:cNvSpPr/>
          <p:nvPr/>
        </p:nvSpPr>
        <p:spPr>
          <a:xfrm>
            <a:off x="4142015" y="3940630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Isosceles Triangle 61"/>
          <p:cNvSpPr/>
          <p:nvPr/>
        </p:nvSpPr>
        <p:spPr>
          <a:xfrm>
            <a:off x="8071757" y="3940630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2084615" y="3940629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Isosceles Triangle 63"/>
          <p:cNvSpPr/>
          <p:nvPr/>
        </p:nvSpPr>
        <p:spPr>
          <a:xfrm rot="10800000">
            <a:off x="6106886" y="3940630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Isosceles Triangle 64"/>
          <p:cNvSpPr/>
          <p:nvPr/>
        </p:nvSpPr>
        <p:spPr>
          <a:xfrm rot="10800000">
            <a:off x="10036628" y="3940629"/>
            <a:ext cx="2133600" cy="936171"/>
          </a:xfrm>
          <a:prstGeom prst="triangle">
            <a:avLst>
              <a:gd name="adj" fmla="val 515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871616" y="417788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0916" y="4177880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ก.ค.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1035" y="417788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ส.ค.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5021" y="417788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915933" y="4177879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ต.ค.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788725" y="4177878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พ.ย.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78024" y="3624943"/>
            <a:ext cx="3978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42015" y="5323114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102877" y="3624943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71757" y="5323114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984935" y="3624943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6385" y="1583582"/>
            <a:ext cx="4054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ศึกษาข้อมูล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พัฒนากรอบการสำรวจและแบบสอบถาม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จัดประชุมผู้เชี่ยวชาญ และผู้มีส่วนได้ส่วนเสีย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ทดสอบแบบสำรวจ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พัฒนาแบบสำรวจออนไลน์ และคู่มือการตอบ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9142" y="532311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ดำเนินการสำรวจ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56679" y="2332282"/>
            <a:ext cx="256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ประมวลผลวิเคราะห์ข้อมูล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สรุปผลการสำรวจ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จัดทำรายงาน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48196" y="5323114"/>
            <a:ext cx="315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จัดสัมมนาเผยแพร่ผลการสำรวจ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769928" y="270161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ส่งผลสำรวจให้ทุกหน่วยงาน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7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3984-2A80-4820-BD5D-8604D2A1F8C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09800"/>
            <a:ext cx="9144000" cy="2362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th-TH" sz="4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กรอบการสำรวจความพร้อม</a:t>
            </a:r>
            <a:r>
              <a:rPr lang="th-TH" sz="44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รัฐบาลดิจิทัล</a:t>
            </a:r>
            <a:r>
              <a:rPr lang="th-TH" sz="4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 2561</a:t>
            </a:r>
            <a:endParaRPr lang="th-TH" sz="4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9734" y="4186613"/>
            <a:ext cx="3109849" cy="830997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 4 การบริหารจัดการภายในรูปแบบอิเล็กทรอนิกส์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0684" y="4155711"/>
            <a:ext cx="3836581" cy="830997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 5 โครงสร้างพื้นฐานความมั่นคงปลอดภัยและมีประสิทธิภาพ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34</a:t>
            </a:fld>
            <a:endParaRPr lang="en-US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368432" y="20352"/>
            <a:ext cx="10515600" cy="94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Framework </a:t>
            </a:r>
            <a:r>
              <a:rPr lang="th-TH" dirty="0" smtClean="0">
                <a:solidFill>
                  <a:schemeClr val="bg1"/>
                </a:solidFill>
              </a:rPr>
              <a:t>ปี </a:t>
            </a:r>
            <a:r>
              <a:rPr lang="en-US" dirty="0" smtClean="0">
                <a:solidFill>
                  <a:schemeClr val="bg1"/>
                </a:solidFill>
              </a:rPr>
              <a:t>2561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41" y="1026463"/>
            <a:ext cx="10147759" cy="5734117"/>
          </a:xfrm>
          <a:prstGeom prst="rect">
            <a:avLst/>
          </a:prstGeom>
        </p:spPr>
      </p:pic>
      <p:pic>
        <p:nvPicPr>
          <p:cNvPr id="15362" name="Picture 2" descr="à¸à¸¥à¸à¸²à¸£à¸à¹à¸à¸«à¸²à¸£à¸¹à¸à¸ à¸²à¸à¸ªà¸³à¸«à¸£à¸±à¸ libra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7586" y1="23316" x2="49655" y2="74352"/>
                        <a14:foregroundMark x1="36207" y1="64767" x2="50690" y2="41969"/>
                        <a14:foregroundMark x1="29655" y1="61917" x2="41724" y2="51554"/>
                        <a14:foregroundMark x1="50345" y1="27720" x2="50345" y2="27720"/>
                        <a14:foregroundMark x1="55172" y1="28497" x2="55172" y2="28497"/>
                        <a14:foregroundMark x1="41552" y1="36010" x2="60517" y2="20207"/>
                        <a14:foregroundMark x1="45517" y1="25907" x2="33966" y2="30829"/>
                        <a14:foregroundMark x1="63793" y1="47927" x2="63966" y2="66321"/>
                        <a14:foregroundMark x1="44828" y1="79275" x2="58793" y2="6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95" y="1578210"/>
            <a:ext cx="802320" cy="5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84" y="1686592"/>
            <a:ext cx="8179086" cy="46561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แนะนำโครงการสำรวจระดับความพร้อมรัฐบาลดิจิทัลฯ ประจำปี 2561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ภาพรวมการดำเนินการและผลสำรวจประจำปี 2560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สำรวจระดับความพร้อม</a:t>
            </a:r>
            <a:r>
              <a:rPr lang="th-TH" b="1" dirty="0" err="1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รัฐบาลดิจิทัล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ฯ 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 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  <a:endParaRPr lang="th-TH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การพัฒนาแบบสอบถามที่ใช้สำหรับการสำรวจ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การพัฒนาปรับปรุงแบบสำรวจฯของปี 2561 ในภาพรวม 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หน่วยงานที่ทำการจัดเก็บข้อมูลระดับจังหวัด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แนวทางการจัดเก็บข้อมูลระดับจังหวัด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th-TH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ประเด็นชี้แจง</a:t>
            </a:r>
          </a:p>
        </p:txBody>
      </p:sp>
      <p:sp>
        <p:nvSpPr>
          <p:cNvPr id="11" name="Chevron 10"/>
          <p:cNvSpPr/>
          <p:nvPr/>
        </p:nvSpPr>
        <p:spPr>
          <a:xfrm>
            <a:off x="2684206" y="3437441"/>
            <a:ext cx="214878" cy="359331"/>
          </a:xfrm>
          <a:prstGeom prst="chevron">
            <a:avLst/>
          </a:prstGeom>
          <a:solidFill>
            <a:srgbClr val="FF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456" y="2524794"/>
            <a:ext cx="8179086" cy="2635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</a:t>
            </a: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แบบสอบถาม</a:t>
            </a:r>
          </a:p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ใช้สำหรับการสำรวจ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</a:t>
            </a:r>
            <a:r>
              <a:rPr lang="th-TH" dirty="0" smtClean="0"/>
              <a:t>พัฒนาปรับปรุงแบบ</a:t>
            </a:r>
            <a:r>
              <a:rPr lang="th-TH" dirty="0"/>
              <a:t>สำรวจฯของปี 2561 ในภาพรวม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799" y="1401082"/>
            <a:ext cx="9122696" cy="5456918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แบบ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สำรวจฯ แยกเป็นสองชุด สำหรับ ระดับกรม และระดับจังหวัด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ข้อคำถามปรับปรุงให้กระชับ 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เข้าใจได้ง่าย สามารถนำไปใช้ประโยชน์ในการวิเคราะห์ผล 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สำรวจข้อมูลทุติยภูมิ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บริษัทวิจัยสำรวจ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เอง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ในประเด็นต่างๆ มากขึ้นจากปีที่แล้ว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บางประเด็นเปลี่ยนจากสอบถามหน่วยงานระดับจังหวัด เป็นสอบถาม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กับหน่วยงานกลาง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 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คำถามสำหรับ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CIO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แบ่งเป็น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Section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ที่ชัด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เจน 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53387" y="1401082"/>
            <a:ext cx="1880159" cy="1003300"/>
            <a:chOff x="1147089" y="1274082"/>
            <a:chExt cx="1880159" cy="1003300"/>
          </a:xfrm>
        </p:grpSpPr>
        <p:pic>
          <p:nvPicPr>
            <p:cNvPr id="6" name="Picture 2" descr="à¸à¸¥à¸à¸²à¸£à¸à¹à¸à¸«à¸²à¸£à¸¹à¸à¸ à¸²à¸à¸ªà¸³à¸«à¸£à¸±à¸ SURVEY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948" y="1274082"/>
              <a:ext cx="1003300" cy="100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à¸à¸¥à¸à¸²à¸£à¸à¹à¸à¸«à¸²à¸£à¸¹à¸à¸ à¸²à¸à¸ªà¸³à¸«à¸£à¸±à¸ SURVEY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89" y="1274082"/>
              <a:ext cx="1003300" cy="100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27046" y="1459998"/>
              <a:ext cx="442912" cy="166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66521" y="1459998"/>
              <a:ext cx="430691" cy="166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1592" y="1358675"/>
              <a:ext cx="523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กรม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0125" y="1372964"/>
              <a:ext cx="63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จังหวัด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1274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32" y="3399789"/>
            <a:ext cx="915868" cy="9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à¸à¸¥à¸à¸²à¸£à¸à¹à¸à¸«à¸²à¸£à¸¹à¸à¸ à¸²à¸à¸ªà¸³à¸«à¸£à¸±à¸ SURVEY ICON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13" y="4226757"/>
            <a:ext cx="931507" cy="9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à¸à¸¥à¸à¸²à¸£à¸à¹à¸à¸«à¸²à¸£à¸¹à¸à¸ à¸²à¸à¸ªà¸³à¸«à¸£à¸±à¸ manag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86" y="5445235"/>
            <a:ext cx="1079960" cy="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à¸à¸¥à¸à¸²à¸£à¸à¹à¸à¸«à¸²à¸£à¸¹à¸à¸ à¸²à¸à¸ªà¸³à¸«à¸£à¸±à¸ bul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32" y="2404382"/>
            <a:ext cx="884854" cy="8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การพัฒนาปรับปรุงแบบสำรวจฯของปี 2561 ในภาพรวม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777" y="1381125"/>
            <a:ext cx="9404758" cy="5111094"/>
          </a:xfrm>
        </p:spPr>
        <p:txBody>
          <a:bodyPr>
            <a:normAutofit/>
          </a:bodyPr>
          <a:lstStyle/>
          <a:p>
            <a:pPr lv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ระบุ</a:t>
            </a:r>
            <a:r>
              <a:rPr lang="th-TH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สถานะการ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เรียงประเด็น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ข้อคำถามเป็นหมวดหมู่และมีความ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ต่อเนื่องกัน ให้ง่ายต่อการตอบ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วิดีโอ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สาธิตการใช้งาน คู่มือ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Presentation 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นิยามศัพท์ เพื่ออำนวยความสะดวกแก่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ผู้ตอบ</a:t>
            </a:r>
            <a:endParaRPr lang="en-US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ช่อง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ทางการสอบถาม ผ่าน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ทางโทรศัพท์ และ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Email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dg_survey@dga.or.th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250000"/>
              </a:lnSpc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3568" y="1542916"/>
            <a:ext cx="1685077" cy="643411"/>
            <a:chOff x="949325" y="1571625"/>
            <a:chExt cx="1685077" cy="643411"/>
          </a:xfrm>
        </p:grpSpPr>
        <p:pic>
          <p:nvPicPr>
            <p:cNvPr id="12292" name="Picture 4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61"/>
            <a:stretch/>
          </p:blipFill>
          <p:spPr bwMode="auto">
            <a:xfrm>
              <a:off x="1028700" y="1571625"/>
              <a:ext cx="1431695" cy="64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49325" y="1739441"/>
              <a:ext cx="1685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+mj-lt"/>
                </a:rPr>
                <a:t>0%                      100%</a:t>
              </a:r>
              <a:endParaRPr lang="th-TH" sz="1400" b="1" dirty="0">
                <a:latin typeface="+mj-lt"/>
              </a:endParaRPr>
            </a:p>
          </p:txBody>
        </p:sp>
      </p:grpSp>
      <p:pic>
        <p:nvPicPr>
          <p:cNvPr id="12296" name="Picture 8" descr="à¸à¸¥à¸à¸²à¸£à¸à¹à¸à¸«à¸²à¸£à¸¹à¸à¸ à¸²à¸à¸ªà¸³à¸«à¸£à¸±à¸ email ques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17" y="494697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792" y="4000333"/>
            <a:ext cx="2175170" cy="785021"/>
            <a:chOff x="358792" y="4000333"/>
            <a:chExt cx="2175170" cy="785021"/>
          </a:xfrm>
        </p:grpSpPr>
        <p:pic>
          <p:nvPicPr>
            <p:cNvPr id="12" name="Picture 6" descr="à¸à¸¥à¸à¸²à¸£à¸à¹à¸à¸«à¸²à¸£à¸¹à¸à¸ à¸²à¸à¸ªà¸³à¸«à¸£à¸±à¸ dictionary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2" t="14396" r="22825" b="24942"/>
            <a:stretch/>
          </p:blipFill>
          <p:spPr bwMode="auto">
            <a:xfrm>
              <a:off x="1160347" y="4000333"/>
              <a:ext cx="641452" cy="784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à¸à¸¥à¸à¸²à¸£à¸à¹à¸à¸«à¸²à¸£à¸¹à¸à¸ à¸²à¸à¸ªà¸³à¸«à¸£à¸±à¸ dictionary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2" t="14396" r="22825" b="24942"/>
            <a:stretch/>
          </p:blipFill>
          <p:spPr bwMode="auto">
            <a:xfrm>
              <a:off x="1892510" y="4000333"/>
              <a:ext cx="641452" cy="784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92" y="4049860"/>
              <a:ext cx="735494" cy="735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347668" y="4162097"/>
              <a:ext cx="396879" cy="451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2300" name="Picture 12" descr="à¸à¸¥à¸à¸²à¸£à¸à¹à¸à¸«à¸²à¸£à¸¹à¸à¸ à¸²à¸à¸ªà¸³à¸«à¸£à¸±à¸ gea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913" y="4176277"/>
              <a:ext cx="347782" cy="34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02" name="Picture 14" descr="à¸à¸¥à¸à¸²à¸£à¸à¹à¸à¸«à¸²à¸£à¸¹à¸à¸ à¸²à¸à¸ªà¸³à¸«à¸£à¸±à¸ groupi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71" y="2721167"/>
            <a:ext cx="858270" cy="8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à¸à¸¥à¸à¸²à¸£à¸à¹à¸à¸«à¸²à¸£à¸¹à¸à¸ à¸²à¸à¸ªà¸³à¸«à¸£à¸±à¸ ? telephone icon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8" y="5189241"/>
            <a:ext cx="747829" cy="7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5068" y="5027471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1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หน่วยงานที่ทำการเก็บข้อมูล ในระดับจังหวัด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513" y="1364006"/>
            <a:ext cx="11167012" cy="4980077"/>
            <a:chOff x="2178027" y="2478630"/>
            <a:chExt cx="8575346" cy="3824289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178027" y="2478630"/>
              <a:ext cx="2263475" cy="763524"/>
            </a:xfrm>
            <a:prstGeom prst="roundRect">
              <a:avLst/>
            </a:prstGeom>
            <a:solidFill>
              <a:srgbClr val="00B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หน่วยงานระดับจังหวัด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(ส่วนภูมิภาค)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05871" y="2894771"/>
              <a:ext cx="5228709" cy="347381"/>
            </a:xfrm>
            <a:prstGeom prst="rect">
              <a:avLst/>
            </a:prstGeom>
            <a:solidFill>
              <a:srgbClr val="005828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จำนวนที่ส่งออกแบบสอบถาม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1,444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   (จังหวัดละ </a:t>
              </a:r>
              <a:r>
                <a:rPr lang="en-US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19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หน่วยงาน)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178027" y="5935093"/>
              <a:ext cx="6717278" cy="3678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*</a:t>
              </a:r>
              <a:r>
                <a:rPr lang="th-TH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หมายเหตุ</a:t>
              </a:r>
              <a:r>
                <a:rPr lang="en-US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ไม่รวมพัทยา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178027" y="3530984"/>
              <a:ext cx="2443280" cy="16935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สำนักงานจังหวัด</a:t>
              </a:r>
              <a:endPara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สำนักงานคลัง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สำนักงานจัดหา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งานจังหวัด</a:t>
              </a:r>
            </a:p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ศูนย์พัฒนาฝีมือแรงงานจังหวัด</a:t>
              </a:r>
            </a:p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สำนักงานเกษตร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180975" indent="-180975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สำนักงานการ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ท่องเที่ยวจังหวัด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477312" y="3530984"/>
              <a:ext cx="3102492" cy="16935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3050" indent="-273050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7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สำนักงานสรรพากร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พื้นที่จังหวัด</a:t>
              </a:r>
            </a:p>
            <a:p>
              <a:pPr marL="273050" indent="-273050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7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สำนักงานขนส่ง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9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สำนักงานพลังงาน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9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สำนักงานที่ดิน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9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สำนักงานป้องกัน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และบรรเทาสาธารณภัยจังหวัด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9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สำนักงานสถิติ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435810" y="3530984"/>
              <a:ext cx="3317563" cy="16935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สำนักงานอุตสาหกรรม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สำนักงานประกันสังคม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สำนักงานศึกษา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สำนักงานพาณิชย์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สำนักงานสา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ธารสุขจังหวัด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สำนักงานทรัพยากรธรรมชาติ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และสิ่งแวดล้อมจังหวัด</a:t>
              </a:r>
            </a:p>
            <a:p>
              <a:pPr marL="265113" indent="-265113">
                <a:lnSpc>
                  <a:spcPct val="150000"/>
                </a:lnSpc>
                <a:spcBef>
                  <a:spcPts val="0"/>
                </a:spcBef>
                <a:buFont typeface="+mj-lt"/>
                <a:buAutoNum type="arabicParenR" startAt="13"/>
              </a:pPr>
              <a:r>
                <a:rPr lang="th-TH" sz="2000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สำนักงานพัฒนา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สังคมและความมั่นคงของมนุษย์จังหวัด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53513" y="2306849"/>
            <a:ext cx="8747393" cy="4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65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0">
            <a:extLst>
              <a:ext uri="{FF2B5EF4-FFF2-40B4-BE49-F238E27FC236}">
                <a16:creationId xmlns:a16="http://schemas.microsoft.com/office/drawing/2014/main" xmlns="" id="{ED3CD35B-1160-43CB-BCB7-0951FE5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88C8-0893-4159-895F-AF2007FD76E9}" type="slidenum"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/>
              <a:t>4</a:t>
            </a:fld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524000" y="298540"/>
            <a:ext cx="9144000" cy="844461"/>
          </a:xfrm>
          <a:prstGeom prst="rect">
            <a:avLst/>
          </a:prstGeom>
        </p:spPr>
        <p:txBody>
          <a:bodyPr anchor="ctr"/>
          <a:lstStyle>
            <a:lvl1pPr marL="92075" indent="0"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33434C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lvl="0"/>
            <a:r>
              <a:rPr lang="th-TH" dirty="0"/>
              <a:t>ผลการจัดอันดับ </a:t>
            </a:r>
            <a:r>
              <a:rPr lang="en-US" sz="2800" dirty="0"/>
              <a:t>UN e-Government Development Index 2018 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5764338" y="1698833"/>
            <a:ext cx="1728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  <a:endParaRPr lang="th-TH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07062" y="1687695"/>
            <a:ext cx="1728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0522" y="1698833"/>
            <a:ext cx="1182128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th-TH" sz="14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ตำแหน่งที่เปลี่ยนแปลง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1520" y="1795945"/>
            <a:ext cx="1800000" cy="72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1520" y="1795945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th-TH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kern="0" baseline="30000" dirty="0" err="1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68958" y="4463523"/>
            <a:ext cx="72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1100" y="5011984"/>
            <a:ext cx="1152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th-TH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อังกฤษ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36600" y="4463523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0.8999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88958" y="5003523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51520" y="2335945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1520" y="2710701"/>
            <a:ext cx="1800000" cy="72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51520" y="2710701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kern="0" baseline="3000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nd</a:t>
            </a: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10211" y="1821415"/>
            <a:ext cx="72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52778" y="2483050"/>
            <a:ext cx="1238743" cy="2109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th-TH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เดนมาร์ก</a:t>
            </a:r>
          </a:p>
          <a:p>
            <a:pPr algn="ctr">
              <a:defRPr/>
            </a:pPr>
            <a:endParaRPr lang="th-TH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6600" y="1821415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0.9150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30211" y="2361415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51520" y="3250701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3104" y="3625457"/>
            <a:ext cx="1800000" cy="72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63104" y="3625457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kern="0" baseline="3000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rd</a:t>
            </a: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63104" y="4165457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03104" y="4540213"/>
            <a:ext cx="1800000" cy="72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63104" y="4545184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th-TH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b="1" kern="0" baseline="30000" dirty="0" err="1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endParaRPr lang="th-TH" sz="3200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63104" y="5080213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03104" y="5454968"/>
            <a:ext cx="1800000" cy="72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2187" y="5364969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kern="0" baseline="3000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endParaRPr lang="th-TH" sz="3200" b="1" kern="0" dirty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63104" y="5994968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21911" y="1433348"/>
            <a:ext cx="1119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>
                <a:solidFill>
                  <a:srgbClr val="3D6CA5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กลุ่มประเทศผู้นำ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4038600" y="1905000"/>
          <a:ext cx="6048000" cy="4712892"/>
        </p:xfrm>
        <a:graphic>
          <a:graphicData uri="http://schemas.openxmlformats.org/drawingml/2006/table">
            <a:tbl>
              <a:tblPr/>
              <a:tblGrid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47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สิงคโปร์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0.8828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0.8812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มาเลเซีย</a:t>
                      </a:r>
                      <a:endParaRPr lang="th-TH" sz="20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0.6175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60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48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0.7174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บรูไน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0.5298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83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59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0.6923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038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ไทย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0.5522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77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73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0.6543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ฟิลิปปินส์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0.6667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71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75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0.6512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เวียดนาม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0.5143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89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88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0.5931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อินโดนีเซีย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0.4478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116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107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0.5258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กัมพูชา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0.2593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158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145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0.3753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/>
                    <a:p>
                      <a:pPr algn="l" fontAlgn="b"/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พม่า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0.2362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169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157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0.3328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  <a:tr h="471352">
                <a:tc>
                  <a:txBody>
                    <a:bodyPr/>
                    <a:lstStyle/>
                    <a:p>
                      <a:pPr algn="l" fontAlgn="b"/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ลาว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0.3090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800" b="1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148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th-TH" sz="28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162</a:t>
                      </a:r>
                      <a:endParaRPr lang="th-TH" sz="2800" b="1" u="none" strike="noStrike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0.3056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B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256372" y="145739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>
                <a:solidFill>
                  <a:srgbClr val="3D6CA5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กลุ่มประเทศอาเซียน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3993200" y="1422441"/>
            <a:ext cx="0" cy="4621897"/>
          </a:xfrm>
          <a:prstGeom prst="line">
            <a:avLst/>
          </a:prstGeom>
          <a:noFill/>
          <a:ln w="9525" cap="flat" cmpd="sng" algn="ctr">
            <a:solidFill>
              <a:srgbClr val="0A408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90463" y="6321729"/>
            <a:ext cx="255333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bIns="0">
            <a:spAutoFit/>
          </a:bodyPr>
          <a:lstStyle/>
          <a:p>
            <a:pPr>
              <a:defRPr/>
            </a:pPr>
            <a:r>
              <a:rPr lang="th-TH" sz="12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2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มีประเทศที่ได้รับการศึกษาทั้งหมด </a:t>
            </a:r>
            <a:r>
              <a:rPr lang="en-US" sz="12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193</a:t>
            </a:r>
            <a:r>
              <a:rPr lang="th-TH" sz="12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ประเทศ</a:t>
            </a:r>
          </a:p>
          <a:p>
            <a:pPr>
              <a:defRPr/>
            </a:pPr>
            <a:r>
              <a:rPr lang="th-TH" sz="11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ที่มา: </a:t>
            </a:r>
            <a:r>
              <a:rPr lang="en-US" sz="1100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United Nations e-Government Survey 2016 - 2018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63637" y="1101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อันดับการพัฒนารัฐบาลดิจิทัลของประเทศไทยอยู่อันดับที่ </a:t>
            </a:r>
            <a:r>
              <a:rPr lang="en-US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73</a:t>
            </a:r>
            <a:r>
              <a:rPr lang="th-TH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ของโลก</a:t>
            </a:r>
            <a:r>
              <a:rPr lang="en-US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โดยเป็นอันดับที่ </a:t>
            </a:r>
            <a:r>
              <a:rPr lang="en-US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ของอาเซียน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32604" y="3250328"/>
            <a:ext cx="6133041" cy="512288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h-TH" sz="2800" ker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2390361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1905000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4296491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3807478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3340852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19" y="4773530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919" y="2856987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2882321"/>
            <a:ext cx="360000" cy="360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7817051" y="1935887"/>
            <a:ext cx="360000" cy="360000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944561" y="2743254"/>
            <a:ext cx="72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80359" y="3281246"/>
            <a:ext cx="1138421" cy="17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th-TH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ออสเตรเลีย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736600" y="2743254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0.9053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664561" y="3283254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10"/>
          <a:srcRect l="16748" r="16748"/>
          <a:stretch/>
        </p:blipFill>
        <p:spPr>
          <a:xfrm>
            <a:off x="2057400" y="3608748"/>
            <a:ext cx="403200" cy="4032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104" name="Rectangle 103"/>
          <p:cNvSpPr/>
          <p:nvPr/>
        </p:nvSpPr>
        <p:spPr>
          <a:xfrm>
            <a:off x="2038928" y="3574367"/>
            <a:ext cx="72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44200" y="4114367"/>
            <a:ext cx="86329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th-TH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เกาหลีใต้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736600" y="3574367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0.9010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758928" y="4114367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165157" y="5354421"/>
            <a:ext cx="72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32317" y="5873922"/>
            <a:ext cx="1152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/>
            <a:r>
              <a:rPr lang="th-TH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สวีเดน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736600" y="5354421"/>
            <a:ext cx="540000" cy="54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2000" kern="0" dirty="0"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0.8882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885157" y="5894421"/>
            <a:ext cx="540000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th-TH" kern="0">
              <a:solidFill>
                <a:srgbClr val="3F3F3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40" name="Picture 16" descr="à¸à¸¥à¸à¸²à¸£à¸à¹à¸à¸«à¸²à¸£à¸¹à¸à¸ à¸²à¸à¸ªà¸³à¸«à¸£à¸±à¸ eng fla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2057400" y="4494735"/>
            <a:ext cx="403200" cy="4032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à¸à¸¥à¸à¸²à¸£à¸à¹à¸à¸«à¸²à¸£à¸¹à¸à¸ à¸²à¸à¸ªà¸³à¸«à¸£à¸±à¸ à¸­à¸­à¸ªà¹à¸à¸£à¹à¸¥à¸µà¸¢ fla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-2949" r="34358" b="2949"/>
          <a:stretch/>
        </p:blipFill>
        <p:spPr bwMode="auto">
          <a:xfrm>
            <a:off x="2057400" y="2722761"/>
            <a:ext cx="403200" cy="4032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3355538"/>
            <a:ext cx="360000" cy="360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3828755"/>
            <a:ext cx="360000" cy="360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4301972"/>
            <a:ext cx="360000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932" y="366451"/>
            <a:ext cx="772789" cy="65545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/>
          <a:srcRect l="14623" r="14623"/>
          <a:stretch/>
        </p:blipFill>
        <p:spPr>
          <a:xfrm>
            <a:off x="2057400" y="1836774"/>
            <a:ext cx="403200" cy="4032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/>
          <a:srcRect l="18462" r="18462"/>
          <a:stretch/>
        </p:blipFill>
        <p:spPr>
          <a:xfrm>
            <a:off x="2057400" y="5380723"/>
            <a:ext cx="403200" cy="4032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2409104"/>
            <a:ext cx="360000" cy="360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4775189"/>
            <a:ext cx="3600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53892" y="5237717"/>
            <a:ext cx="358054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/>
          <a:srcRect l="16733" r="16733"/>
          <a:stretch/>
        </p:blipFill>
        <p:spPr>
          <a:xfrm>
            <a:off x="4352919" y="5711937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/>
          <a:srcRect l="16546" r="16546"/>
          <a:stretch/>
        </p:blipFill>
        <p:spPr>
          <a:xfrm>
            <a:off x="4352919" y="6171213"/>
            <a:ext cx="360000" cy="360000"/>
          </a:xfrm>
          <a:prstGeom prst="ellipse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5248406"/>
            <a:ext cx="360000" cy="360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7817051" y="6194841"/>
            <a:ext cx="360000" cy="360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817051" y="5721623"/>
            <a:ext cx="360000" cy="360000"/>
          </a:xfrm>
          <a:prstGeom prst="rect">
            <a:avLst/>
          </a:prstGeom>
        </p:spPr>
      </p:pic>
      <p:pic>
        <p:nvPicPr>
          <p:cNvPr id="92" name="Picture 91" descr="C:\Users\arpapat.ch\Documents\Arpapat\โครงการสำรวจฯ 2561\dga-new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3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rot="10800000">
            <a:off x="8685887" y="3894639"/>
            <a:ext cx="625891" cy="732174"/>
            <a:chOff x="7390672" y="3782"/>
            <a:chExt cx="625891" cy="732174"/>
          </a:xfrm>
          <a:solidFill>
            <a:srgbClr val="4472C4"/>
          </a:solidFill>
        </p:grpSpPr>
        <p:sp>
          <p:nvSpPr>
            <p:cNvPr id="34" name="Right Arrow 33"/>
            <p:cNvSpPr/>
            <p:nvPr/>
          </p:nvSpPr>
          <p:spPr>
            <a:xfrm>
              <a:off x="7390672" y="3782"/>
              <a:ext cx="625891" cy="7321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7390672" y="150217"/>
              <a:ext cx="438124" cy="4393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การส่ง</a:t>
            </a:r>
            <a:r>
              <a:rPr lang="th-TH" dirty="0" err="1" smtClean="0"/>
              <a:t>ลิงก์</a:t>
            </a:r>
            <a:r>
              <a:rPr lang="th-TH" dirty="0" smtClean="0"/>
              <a:t>แบบสอบถามไปยังหน่วยงาน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8968067"/>
              </p:ext>
            </p:extLst>
          </p:nvPr>
        </p:nvGraphicFramePr>
        <p:xfrm>
          <a:off x="157632" y="3787739"/>
          <a:ext cx="6611468" cy="73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à¸à¸¥à¸à¸²à¸£à¸à¹à¸à¸«à¸²à¸£à¸¹à¸à¸ à¸²à¸à¸ªà¸³à¸«à¸£à¸±à¸ email link icon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94" y="2408241"/>
            <a:ext cx="1353192" cy="13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1618" y="2381935"/>
            <a:ext cx="1457980" cy="1457980"/>
            <a:chOff x="1295018" y="2377046"/>
            <a:chExt cx="1457980" cy="1457980"/>
          </a:xfrm>
        </p:grpSpPr>
        <p:pic>
          <p:nvPicPr>
            <p:cNvPr id="14344" name="Picture 8" descr="à¸à¸¥à¸à¸²à¸£à¸à¹à¸à¸«à¸²à¸£à¸¹à¸à¸ à¸²à¸à¸ªà¸³à¸«à¸£à¸±à¸ computer  ico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018" y="2377046"/>
              <a:ext cx="1457980" cy="1457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à¸à¸¥à¸à¸²à¸£à¸à¹à¸à¸«à¸²à¸£à¸¹à¸à¸ à¸²à¸à¸ªà¸³à¸«à¸£à¸±à¸ create link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118" y="2527040"/>
              <a:ext cx="736010" cy="73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6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10" y="2275115"/>
            <a:ext cx="1502732" cy="15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4"/>
          <p:cNvSpPr/>
          <p:nvPr/>
        </p:nvSpPr>
        <p:spPr>
          <a:xfrm>
            <a:off x="5310443" y="5029749"/>
            <a:ext cx="438124" cy="4393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 rot="2700000">
            <a:off x="6813259" y="4883313"/>
            <a:ext cx="625891" cy="732174"/>
            <a:chOff x="7390672" y="3782"/>
            <a:chExt cx="625891" cy="732174"/>
          </a:xfrm>
        </p:grpSpPr>
        <p:sp>
          <p:nvSpPr>
            <p:cNvPr id="17" name="Right Arrow 16"/>
            <p:cNvSpPr/>
            <p:nvPr/>
          </p:nvSpPr>
          <p:spPr>
            <a:xfrm>
              <a:off x="7390672" y="3782"/>
              <a:ext cx="625891" cy="7321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4202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7390672" y="150217"/>
              <a:ext cx="438124" cy="43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3260" y="3787739"/>
            <a:ext cx="625891" cy="732174"/>
            <a:chOff x="7390672" y="3782"/>
            <a:chExt cx="625891" cy="732174"/>
          </a:xfrm>
        </p:grpSpPr>
        <p:sp>
          <p:nvSpPr>
            <p:cNvPr id="20" name="Right Arrow 19"/>
            <p:cNvSpPr/>
            <p:nvPr/>
          </p:nvSpPr>
          <p:spPr>
            <a:xfrm>
              <a:off x="7390672" y="3782"/>
              <a:ext cx="625891" cy="7321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4202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7390672" y="150217"/>
              <a:ext cx="438124" cy="43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8900000">
            <a:off x="6746874" y="2699731"/>
            <a:ext cx="625891" cy="732174"/>
            <a:chOff x="7390672" y="3782"/>
            <a:chExt cx="625891" cy="732174"/>
          </a:xfrm>
        </p:grpSpPr>
        <p:sp>
          <p:nvSpPr>
            <p:cNvPr id="23" name="Right Arrow 22"/>
            <p:cNvSpPr/>
            <p:nvPr/>
          </p:nvSpPr>
          <p:spPr>
            <a:xfrm>
              <a:off x="7390672" y="3782"/>
              <a:ext cx="625891" cy="7321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4202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7390672" y="150217"/>
              <a:ext cx="438124" cy="43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66218" y="3896796"/>
            <a:ext cx="2952317" cy="739739"/>
            <a:chOff x="8286245" y="0"/>
            <a:chExt cx="2952317" cy="739739"/>
          </a:xfrm>
        </p:grpSpPr>
        <p:sp>
          <p:nvSpPr>
            <p:cNvPr id="26" name="Rounded Rectangle 25"/>
            <p:cNvSpPr/>
            <p:nvPr/>
          </p:nvSpPr>
          <p:spPr>
            <a:xfrm>
              <a:off x="8286245" y="0"/>
              <a:ext cx="2952317" cy="73973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8307911" y="21666"/>
              <a:ext cx="2908985" cy="6964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โทรศัพท์ติดตาม และตรวจสอบข้อมูลที่ได้รับจากแต่ละหน่วยงาน</a:t>
              </a:r>
            </a:p>
          </p:txBody>
        </p:sp>
      </p:grpSp>
      <p:pic>
        <p:nvPicPr>
          <p:cNvPr id="13314" name="Picture 2" descr="à¸à¸¥à¸à¸²à¸£à¸à¹à¸à¸«à¸²à¸£à¸¹à¸à¸ à¸²à¸à¸ªà¸³à¸«à¸£à¸±à¸ government ic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12" y="3407385"/>
            <a:ext cx="1163979" cy="11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à¸à¸¥à¸à¸²à¸£à¸à¹à¸à¸«à¸²à¸£à¸¹à¸à¸ à¸²à¸à¸ªà¸³à¸«à¸£à¸±à¸ government ic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14" y="1658007"/>
            <a:ext cx="1163979" cy="11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à¸à¸¥à¸à¸²à¸£à¸à¹à¸à¸«à¸²à¸£à¸¹à¸à¸ à¸²à¸à¸ªà¸³à¸«à¸£à¸±à¸ government ic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13" y="5029749"/>
            <a:ext cx="1163979" cy="11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ight Bracket 31"/>
          <p:cNvSpPr/>
          <p:nvPr/>
        </p:nvSpPr>
        <p:spPr>
          <a:xfrm>
            <a:off x="8311796" y="1334763"/>
            <a:ext cx="352425" cy="5272086"/>
          </a:xfrm>
          <a:prstGeom prst="rightBracket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26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การส่ง</a:t>
            </a:r>
            <a:r>
              <a:rPr lang="th-TH" dirty="0" err="1" smtClean="0"/>
              <a:t>ลิงก์</a:t>
            </a:r>
            <a:r>
              <a:rPr lang="th-TH" dirty="0" smtClean="0"/>
              <a:t>แบบสอบถาม</a:t>
            </a:r>
            <a:r>
              <a:rPr lang="th-TH" dirty="0"/>
              <a:t>ไปยังหน่วยงาน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6292214"/>
              </p:ext>
            </p:extLst>
          </p:nvPr>
        </p:nvGraphicFramePr>
        <p:xfrm>
          <a:off x="580721" y="1348468"/>
          <a:ext cx="8901528" cy="494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268362" y="3399534"/>
            <a:ext cx="1720024" cy="839982"/>
            <a:chOff x="9176576" y="3392488"/>
            <a:chExt cx="2181225" cy="1065212"/>
          </a:xfrm>
        </p:grpSpPr>
        <p:sp>
          <p:nvSpPr>
            <p:cNvPr id="6" name="Rounded Rectangle 5"/>
            <p:cNvSpPr/>
            <p:nvPr/>
          </p:nvSpPr>
          <p:spPr>
            <a:xfrm>
              <a:off x="9176576" y="3392488"/>
              <a:ext cx="2181225" cy="1065212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6900" y="3505199"/>
              <a:ext cx="1560579" cy="914402"/>
            </a:xfrm>
            <a:prstGeom prst="rect">
              <a:avLst/>
            </a:prstGeom>
          </p:spPr>
        </p:pic>
      </p:grpSp>
      <p:sp>
        <p:nvSpPr>
          <p:cNvPr id="62" name="Right Bracket 61"/>
          <p:cNvSpPr/>
          <p:nvPr/>
        </p:nvSpPr>
        <p:spPr>
          <a:xfrm>
            <a:off x="8164211" y="1185864"/>
            <a:ext cx="352425" cy="5272086"/>
          </a:xfrm>
          <a:prstGeom prst="rightBracket">
            <a:avLst/>
          </a:prstGeom>
          <a:ln w="38100">
            <a:solidFill>
              <a:srgbClr val="75B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 descr="à¸à¸¥à¸à¸²à¸£à¸à¹à¸à¸«à¸²à¸£à¸¹à¸à¸ à¸²à¸à¸ªà¸³à¸«à¸£à¸±à¸ telephon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97" y="3227726"/>
            <a:ext cx="1183599" cy="11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03771" y="1633163"/>
            <a:ext cx="3864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33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การสื่อสารและประสานงานที่ดีจากทางสำนักงานจังหวัด ไปยังหน่วยงานอื่นๆ  จะช่วยให้หน่วยงานในจังหวัดรับรู้และเข้าร่วมตอบแบบสอบถาม และจะเป็นส่วนหนึ่งที่ช่วยให้การสำรวจในครั้งนี้ เป็นไปอย่างราบรื่น และได้ข้อมูลจากทุกหน่วยงานในระดับจังหวัดอย่างครบถ้วน</a:t>
            </a:r>
            <a:endParaRPr lang="th-TH" b="1" dirty="0">
              <a:solidFill>
                <a:srgbClr val="0033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90102" y="4627933"/>
            <a:ext cx="3601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33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โดยทางบริษัท คัสต้อมเอเชีย จะมีทีมที่ช่วยในการโทรติดตามไปยังหน่วยงานต่างๆ เพื่อให้แน่ใจว่าตัวแบบสอบถามไปถึงยังหน่วยงาน และถึงมือผู้รับผิดชอบแล้ว รวมไปถึงการให้คำปรึกษาในกรณีที่ผู้ตอบแบบสอบถามมีข้อสงสัย ซึ่งเป็นการช่วยสำนักงานจังหวัดในการติดตามแบบสอบถามอย่างควบคู่กัน</a:t>
            </a:r>
            <a:endParaRPr lang="th-TH" b="1" dirty="0">
              <a:solidFill>
                <a:srgbClr val="0033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52215" y="2476468"/>
            <a:ext cx="2952317" cy="739739"/>
            <a:chOff x="8276367" y="0"/>
            <a:chExt cx="2952317" cy="739739"/>
          </a:xfrm>
        </p:grpSpPr>
        <p:sp>
          <p:nvSpPr>
            <p:cNvPr id="14" name="Rounded Rectangle 13"/>
            <p:cNvSpPr/>
            <p:nvPr/>
          </p:nvSpPr>
          <p:spPr>
            <a:xfrm>
              <a:off x="8276367" y="0"/>
              <a:ext cx="2952317" cy="739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8298033" y="21666"/>
              <a:ext cx="2908985" cy="696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โทรศัพท์ติดตาม และตรวจสอบข้อมูลที่ได้รับจากแต่ละหน่วยงาน</a:t>
              </a:r>
            </a:p>
          </p:txBody>
        </p:sp>
      </p:grpSp>
      <p:pic>
        <p:nvPicPr>
          <p:cNvPr id="16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01" y="1009150"/>
            <a:ext cx="1502732" cy="15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191407" y="4879647"/>
            <a:ext cx="5497380" cy="114096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94" indent="-241294" algn="thaiDist">
              <a:spcBef>
                <a:spcPts val="0"/>
              </a:spcBef>
              <a:buFont typeface="+mj-lt"/>
              <a:buAutoNum type="arabicPeriod" startAt="15"/>
            </a:pPr>
            <a:endParaRPr lang="th-TH" sz="1867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249" y="1688921"/>
            <a:ext cx="11051265" cy="1740079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None/>
            </a:pP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ในการนำเสนอผลการศึกษาบนช่องทางออนไลน์ ที่สามารถแสดงผลการสำรวจในลักษณะ 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บนเว็บไซต์ </a:t>
            </a:r>
            <a:r>
              <a:rPr lang="th-TH" sz="2133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ใช้เครื่องมือ 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Reporting 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ที่บริษัทฯ พัฒนาขึ้น ซึ่งสามารถปรับเปลี่ยนขนาดได้ตามรูปแบบอุปกรณ์ที่ใช้เปิด ไม่ว่าจะเป็นคอมพิวเตอร์ แท็บเล็ต และโทรศัพท์มือถือ ตลอดจนได้ผ่านการทดสอบการใช้งานมาแล้วว่ามีความเสถียร แม่นยำ และมีการใช้งานอยู่จริงในปัจจุบันในการประมวลผลและออกรายงานผ่านเว็บไซต์ให้กับทั้งหน่วยงานภาครัฐและเอกชน  นอกจากนี้ ยังสามารถนำไปแสดงผลบนเว็บไซต์ </a:t>
            </a:r>
            <a:r>
              <a:rPr lang="th-TH" sz="2133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สพร. 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</p:txBody>
      </p:sp>
      <p:pic>
        <p:nvPicPr>
          <p:cNvPr id="1028" name="Picture 4" descr="Image result for database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0" y="3750379"/>
            <a:ext cx="1002901" cy="12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online survey graph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1" y="3645307"/>
            <a:ext cx="2237511" cy="14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078204" y="4160674"/>
            <a:ext cx="1018033" cy="203607"/>
          </a:xfrm>
          <a:prstGeom prst="rightArrow">
            <a:avLst/>
          </a:prstGeom>
          <a:solidFill>
            <a:srgbClr val="06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766518" y="5047177"/>
            <a:ext cx="2171593" cy="9734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หน่วยงานที่เกี่ยวข้องเข้ามาตอบแบบสอบถามออนไลน์</a:t>
            </a:r>
            <a:endParaRPr lang="en-US" sz="2133" dirty="0"/>
          </a:p>
        </p:txBody>
      </p:sp>
      <p:sp>
        <p:nvSpPr>
          <p:cNvPr id="12" name="Rectangle 11"/>
          <p:cNvSpPr/>
          <p:nvPr/>
        </p:nvSpPr>
        <p:spPr>
          <a:xfrm>
            <a:off x="3877494" y="5047177"/>
            <a:ext cx="1720573" cy="9734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ข้อมูลเข้าสู่ระบบฐานข้อมูลของบริษัท</a:t>
            </a:r>
            <a:endParaRPr lang="en-US" sz="2133" dirty="0"/>
          </a:p>
        </p:txBody>
      </p:sp>
      <p:sp>
        <p:nvSpPr>
          <p:cNvPr id="11" name="Right Arrow 10"/>
          <p:cNvSpPr/>
          <p:nvPr/>
        </p:nvSpPr>
        <p:spPr>
          <a:xfrm>
            <a:off x="5361914" y="4160674"/>
            <a:ext cx="1018033" cy="203607"/>
          </a:xfrm>
          <a:prstGeom prst="rightArrow">
            <a:avLst/>
          </a:prstGeom>
          <a:solidFill>
            <a:srgbClr val="06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6517191" y="5047176"/>
            <a:ext cx="2327676" cy="144862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 </a:t>
            </a:r>
            <a:endParaRPr lang="en-US" sz="2133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133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cleaning) 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และจัดเตรียมข้อมูลให้พร้อมสำหรับประมวลผลบน 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Reporting</a:t>
            </a:r>
            <a:endParaRPr lang="en-US" sz="2133" dirty="0"/>
          </a:p>
        </p:txBody>
      </p:sp>
      <p:pic>
        <p:nvPicPr>
          <p:cNvPr id="2050" name="Picture 2" descr="Image result for online charting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11" y="3749447"/>
            <a:ext cx="2306256" cy="13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8728786" y="4160674"/>
            <a:ext cx="1018033" cy="203607"/>
          </a:xfrm>
          <a:prstGeom prst="rightArrow">
            <a:avLst/>
          </a:prstGeom>
          <a:solidFill>
            <a:srgbClr val="06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52" name="Picture 4" descr="Image result for database cleaning 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61" y="3799646"/>
            <a:ext cx="2020929" cy="1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716385" y="5083255"/>
            <a:ext cx="2104759" cy="937357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 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in </a:t>
            </a:r>
            <a:r>
              <a:rPr lang="th-TH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เข้าไปดูผลในลักษณะ </a:t>
            </a:r>
            <a:r>
              <a:rPr lang="en-US" sz="21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en-US" sz="2133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t>42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68432" y="20352"/>
            <a:ext cx="10515600" cy="94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</a:rPr>
              <a:t>การนำเสนอผลการศึกษาบนเว็บไซต์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60562" y="1346783"/>
            <a:ext cx="3071641" cy="54894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9155" y="3001414"/>
            <a:ext cx="4255304" cy="6187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  <a:endParaRPr lang="th-TH" sz="7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1" y="2202679"/>
            <a:ext cx="5562600" cy="4247765"/>
            <a:chOff x="4599143" y="2221862"/>
            <a:chExt cx="5256057" cy="4247765"/>
          </a:xfrm>
        </p:grpSpPr>
        <p:pic>
          <p:nvPicPr>
            <p:cNvPr id="6" name="Picture 5" descr="http://nickbaines.files.wordpress.com/2009/10/twitter-logo-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974" y="3836963"/>
              <a:ext cx="549356" cy="6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t2.gstatic.com/images?q=tbn:ANd9GcSYG3mmMhUVZMIHzpO2zjR3TCj9IRky0vVEq9URCZAN0Jc_mAnRLiwS4Zlp6w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098" y="4799388"/>
              <a:ext cx="455570" cy="49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799" y="2890143"/>
              <a:ext cx="803400" cy="7362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71101" y="2221862"/>
              <a:ext cx="3383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www.</a:t>
              </a:r>
              <a:r>
                <a:rPr lang="en-US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</a:t>
              </a:r>
              <a:r>
                <a:rPr lang="en-AU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ga.or.th</a:t>
              </a:r>
              <a:endPara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7945" y="3020598"/>
              <a:ext cx="3383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contact@dga.or.th</a:t>
              </a:r>
              <a:endPara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7945" y="3959091"/>
              <a:ext cx="3383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https://twitter.com/EGANews</a:t>
              </a:r>
              <a:endPara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7948" y="4839894"/>
              <a:ext cx="37553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https://www.facebook.com/EGAThailand</a:t>
              </a:r>
              <a:endPara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32610" y="5638630"/>
              <a:ext cx="40225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https://www.youtube.com/user/</a:t>
              </a:r>
            </a:p>
            <a:p>
              <a:r>
                <a:rPr lang="th-TH" sz="2400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eGovernmentAgency</a:t>
              </a:r>
              <a:endPara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4" name="Picture 2" descr="ผลการค้นหารูปภาพสำหรับ youtube logo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143" y="5496398"/>
              <a:ext cx="1107977" cy="6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59" y="2035614"/>
            <a:ext cx="922138" cy="922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64366" y="1215345"/>
            <a:ext cx="206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Contact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</a:t>
            </a:r>
            <a:endParaRPr lang="en-AU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14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456" y="2524794"/>
            <a:ext cx="8179086" cy="2635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002060"/>
              </a:buClr>
              <a:buNone/>
            </a:pPr>
            <a:r>
              <a:rPr lang="th-TH" sz="6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ภาคผนวก</a:t>
            </a:r>
            <a:endParaRPr lang="th-TH" sz="66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2947549" cy="407644"/>
          </a:xfrm>
          <a:prstGeom prst="roundRect">
            <a:avLst/>
          </a:prstGeom>
          <a:solidFill>
            <a:srgbClr val="6B6BC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1: Policies/Practices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3397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Digital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Government Policy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Digital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Government Policy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Cyber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Security Policy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Cyber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Security Policy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Effective </a:t>
                      </a:r>
                      <a:r>
                        <a:rPr lang="en-US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Allocation of the Budgets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Budget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Allocation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Data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Privacy and Sharing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8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Policy </a:t>
                      </a:r>
                      <a:r>
                        <a:rPr lang="en-US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Harmonization with National Policy Level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ตัวชี้วัด</a:t>
                      </a: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ที่แก้ไข/เพิ่มเติม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Data </a:t>
                      </a:r>
                      <a:r>
                        <a:rPr lang="en-GB" sz="20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Governance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4908550" y="3690637"/>
            <a:ext cx="1187450" cy="610395"/>
          </a:xfrm>
          <a:prstGeom prst="stripedRightArrow">
            <a:avLst/>
          </a:prstGeom>
          <a:solidFill>
            <a:srgbClr val="D4202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เปลี่ยนเป็น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2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2947549" cy="407644"/>
          </a:xfrm>
          <a:prstGeom prst="round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2 : Digital Capabilities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237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Public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personnel capabilities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IT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Professional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Digital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Leadership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Digital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leadership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Leadership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continuity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Digital Literacy</a:t>
                      </a:r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Digital Literacy</a:t>
                      </a:r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5032375" y="3421063"/>
            <a:ext cx="1063625" cy="683739"/>
          </a:xfrm>
          <a:prstGeom prst="stripedRightArrow">
            <a:avLst/>
          </a:prstGeom>
          <a:solidFill>
            <a:srgbClr val="D4202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รวมเป็น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23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2947549" cy="407644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3 : Public Services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284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Proportion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of Digital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Proportion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of Digital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Promote 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for using Digital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Promote 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for using Digital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Customer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Experience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Customer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Experience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Service Support</a:t>
                      </a:r>
                      <a:endParaRPr lang="th-TH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ตัวชี้วัดที่แก้ไข/เพิ่มเติม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Usability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2947549" cy="407644"/>
          </a:xfrm>
          <a:prstGeom prst="round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4 : Smart Back Office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284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Operational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ERP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Inter-Operability</a:t>
                      </a:r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86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ตัวชี้วัดที่แก้ไข/เพิ่มเติม</a:t>
                      </a:r>
                      <a:endParaRPr lang="th-TH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Internal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Integration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 vMerge="1">
                  <a:txBody>
                    <a:bodyPr/>
                    <a:lstStyle/>
                    <a:p>
                      <a:pPr algn="l" rtl="0" fontAlgn="ctr"/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External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Integration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4470937" cy="407644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5 : Secure and Efficient Infrastructure 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142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Reliability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Infrastructure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Reliability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Infrastructure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Data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Management </a:t>
                      </a:r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Data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Management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787"/>
            <a:ext cx="10515600" cy="1177543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ความเชื่อมโยงของแผนพัฒนารัฐบาลดิจิทัล และแผนระดับชาติ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644-B371-4185-B2DA-D3E981309309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8683" y="988479"/>
            <a:ext cx="8499233" cy="5292283"/>
            <a:chOff x="214679" y="988478"/>
            <a:chExt cx="8499233" cy="5292282"/>
          </a:xfrm>
        </p:grpSpPr>
        <p:sp>
          <p:nvSpPr>
            <p:cNvPr id="21" name="Rounded Rectangle 20"/>
            <p:cNvSpPr/>
            <p:nvPr/>
          </p:nvSpPr>
          <p:spPr>
            <a:xfrm>
              <a:off x="222637" y="5671727"/>
              <a:ext cx="8474909" cy="609033"/>
            </a:xfrm>
            <a:prstGeom prst="roundRect">
              <a:avLst/>
            </a:prstGeom>
            <a:solidFill>
              <a:srgbClr val="FFDE75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400" b="1" kern="0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(ร่าง) แผนพัฒนา</a:t>
              </a:r>
              <a:r>
                <a:rPr lang="th-TH" sz="2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รัฐบาลดิจิทัลของประเทศไทย (พ.ศ.</a:t>
              </a:r>
              <a:r>
                <a:rPr lang="en-US" sz="2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256</a:t>
              </a:r>
              <a:r>
                <a:rPr lang="en-US" sz="2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r>
                <a:rPr lang="th-TH" sz="2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-2564)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884092" y="988478"/>
              <a:ext cx="5174673" cy="4655807"/>
            </a:xfrm>
            <a:prstGeom prst="downArrow">
              <a:avLst>
                <a:gd name="adj1" fmla="val 50000"/>
                <a:gd name="adj2" fmla="val 10584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800" kern="0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4679" y="1215103"/>
              <a:ext cx="1947918" cy="892401"/>
            </a:xfrm>
            <a:prstGeom prst="roundRect">
              <a:avLst/>
            </a:prstGeom>
            <a:solidFill>
              <a:srgbClr val="608D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ยุทธศาสตร์ชาติ</a:t>
              </a:r>
              <a:b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20 ปี </a:t>
              </a:r>
              <a:b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(พ.ศ. 2560–2579)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4680" y="2184574"/>
              <a:ext cx="1947917" cy="926348"/>
            </a:xfrm>
            <a:prstGeom prst="roundRect">
              <a:avLst/>
            </a:prstGeom>
            <a:solidFill>
              <a:srgbClr val="B5D8D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แผนพัฒนาเศรษฐกิจและสังคมแห่งชาติ ฉบับที่ </a:t>
              </a:r>
              <a:r>
                <a:rPr lang="en-US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 </a:t>
              </a:r>
              <a:endParaRPr lang="th-TH" sz="18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(พ</a:t>
              </a:r>
              <a:r>
                <a:rPr lang="en-US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</a:t>
              </a:r>
              <a:r>
                <a:rPr lang="en-US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.2560-2564</a:t>
              </a: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4679" y="3208184"/>
              <a:ext cx="1947918" cy="7218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000" b="1" kern="0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แผนพัฒนาดิจิทัล</a:t>
              </a:r>
              <a:r>
                <a:rPr lang="th-TH" sz="20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เพื่อเศรษฐกิจและสังคม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343843" y="1214820"/>
              <a:ext cx="6366660" cy="892967"/>
            </a:xfrm>
            <a:prstGeom prst="roundRect">
              <a:avLst/>
            </a:prstGeom>
            <a:solidFill>
              <a:srgbClr val="608DC4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200" b="1" u="sng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ยุทธศาสตร์ที่ 6</a:t>
              </a:r>
              <a:r>
                <a:rPr lang="th-TH" sz="2200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การปรับสมดุลและพัฒนาระบบการบริหารจัดการภาครัฐ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343843" y="2173272"/>
              <a:ext cx="2943684" cy="948953"/>
            </a:xfrm>
            <a:prstGeom prst="roundRect">
              <a:avLst/>
            </a:prstGeom>
            <a:solidFill>
              <a:srgbClr val="B5D8D9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800" b="1" u="sng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ยุทธศาสตร์ที่ 5 </a:t>
              </a: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การเสริมสร้างความมั่นคงแห่งชาติเพื่อการพัฒนาประเทศสู่</a:t>
              </a:r>
              <a:b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ความมั่งคั่งและยั่งยืน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40435" y="3224787"/>
              <a:ext cx="6373477" cy="6886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200" b="1" u="sng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ยุทธศาสตร์ที่ 4 </a:t>
              </a:r>
              <a:r>
                <a:rPr lang="th-TH" sz="2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ปรับเปลี่ยนภาครัฐสู่การเป็น</a:t>
              </a:r>
              <a:r>
                <a:rPr lang="th-TH" sz="2200" b="1" kern="0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รัฐบาลดิจิทัล</a:t>
              </a:r>
              <a:endParaRPr lang="th-TH" sz="22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23673" y="2173272"/>
              <a:ext cx="3286830" cy="948953"/>
            </a:xfrm>
            <a:prstGeom prst="roundRect">
              <a:avLst/>
            </a:prstGeom>
            <a:solidFill>
              <a:srgbClr val="B5D8D9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800" b="1" u="sng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ยุทธศาสตร์ที่ </a:t>
              </a: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 การบริหารจัดการในภาครัฐ </a:t>
              </a:r>
              <a:b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การป้องกันการทุจริตประพฤติมิชอบ</a:t>
              </a:r>
              <a:b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</a:t>
              </a:r>
              <a:r>
                <a:rPr lang="th-TH" sz="1800" b="1" kern="0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ธรรมาภิ</a:t>
              </a: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บาลในสังคมไทย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4679" y="4010921"/>
              <a:ext cx="1947918" cy="830200"/>
            </a:xfrm>
            <a:prstGeom prst="roundRect">
              <a:avLst/>
            </a:prstGeom>
            <a:solidFill>
              <a:srgbClr val="D3BBA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ยุทธศาสตร์การจัดสรรงบประมาณรายจ่ายประจำปี พ.ศ.2561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340435" y="4010921"/>
              <a:ext cx="6373477" cy="830200"/>
            </a:xfrm>
            <a:prstGeom prst="roundRect">
              <a:avLst/>
            </a:prstGeom>
            <a:solidFill>
              <a:srgbClr val="D3BBAD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200" b="1" u="sng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ยุทธศาสตร์ที่ 6 </a:t>
              </a:r>
              <a:r>
                <a:rPr lang="th-TH" sz="2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ด้านการปรับสมดุลและพัฒนาระบบบริหารจัดการภาครัฐ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2" y="6251474"/>
            <a:ext cx="5607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3F3F3F"/>
                </a:solidFill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ที่มา: ปรับปรุงจากสำนักงานรัฐบาลอิเล็กทรอนิกส์ (สรอ.) กระทรวงดิจิทัลเพื่อเศรษฐกิจและสังคม และหลายแหล่งข้อมูล</a:t>
            </a:r>
            <a:endParaRPr lang="en-US" sz="1200" dirty="0">
              <a:solidFill>
                <a:srgbClr val="3F3F3F"/>
              </a:solidFill>
              <a:latin typeface="TH SarabunPSK" panose="020B0500040200020003" pitchFamily="34" charset="-34"/>
              <a:ea typeface="MS Mincho" panose="02020609040205080304" pitchFamily="49" charset="-128"/>
              <a:cs typeface="TH SarabunPSK" panose="020B0500040200020003" pitchFamily="34" charset="-34"/>
            </a:endParaRPr>
          </a:p>
        </p:txBody>
      </p:sp>
      <p:pic>
        <p:nvPicPr>
          <p:cNvPr id="17" name="Picture 16" descr="C:\Users\arpapat.ch\Documents\Arpapat\โครงการสำรวจฯ 2561\dga-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เปรียบเทียบกรอบการสำรวจปี 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588" y="1497356"/>
            <a:ext cx="4089937" cy="407644"/>
          </a:xfrm>
          <a:prstGeom prst="roundRect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6 : Smart Technological Practices 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39925" y="2335210"/>
          <a:ext cx="8724900" cy="284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3610"/>
                <a:gridCol w="4571290"/>
              </a:tblGrid>
              <a:tr h="4748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ตัวชี้วัดจากกรอบการสำรวจปี 2561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Social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and Mobile Technologies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Social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and Mobile Technologies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Big 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Data Analytic/ Predictive Analytic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Big 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Data Analytic/ Predictive Analytic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, AI , or other advanced Technologies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, AI , or other advanced Technologies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ตัวชี้วัดที่แก้ไข/เพิ่มเติม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Cloud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computing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61">
                <a:tc vMerge="1">
                  <a:txBody>
                    <a:bodyPr/>
                    <a:lstStyle/>
                    <a:p>
                      <a:pPr algn="l" rtl="0" fontAlgn="ctr"/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Block </a:t>
                      </a:r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Chain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6B6BC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1: Policies/Practices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90945" y="1680140"/>
          <a:ext cx="5668173" cy="492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3359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42658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Digital Government Policy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เว็บไซต์ของหน่วยงานเป็นไปตาม</a:t>
                      </a: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มาตรฐาน</a:t>
                      </a:r>
                    </a:p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เว็บไซต์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ภาครัฐ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3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สิทธิในการเข้าถึงข้อมูลภาครัฐ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14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ความมีส่วนร่วมจากประชาชน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2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การแจ้ง ร้องเรียนจากประชาชน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8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การจัดทำแผนเพื่อรองรับการพัฒนาด้าน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รัฐบาลดิจิทัล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78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การดำเนินการตามแผนงานหรือนโยบาย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ด้าน</a:t>
                      </a:r>
                      <a:r>
                        <a:rPr lang="th-TH" sz="2000" u="none" strike="noStrike" dirty="0" err="1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ดิจิทัล</a:t>
                      </a:r>
                      <a:endParaRPr lang="th-TH" sz="2000" u="none" strike="noStrike" dirty="0" smtClean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หน่วยงานกำหนดไว้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4962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Cyber Security Policy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การมีนโยบายความมั่นคงของข้อมูล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890" y="1680140"/>
          <a:ext cx="5461324" cy="494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35169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4220">
                <a:tc rowSpan="4">
                  <a:txBody>
                    <a:bodyPr/>
                    <a:lstStyle/>
                    <a:p>
                      <a:pPr algn="just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Digital </a:t>
                      </a:r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Government Policy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เปิดเผยข้อมูลภาครัฐ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สิทธิ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ในการเข้าถึงข้อมูลภาครัฐ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มีส่วนร่วมจากประชาชน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 ร้องเรียนจากประชาชน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438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Cyber </a:t>
                      </a:r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Security Policy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จัดทำแนวนโยบาย/แนวปฏิบัติด้านความมั่นคงปลอดภัย</a:t>
                      </a: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สารสนเทศ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4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ดำเนินการตามแนวนโยบายด้านความมั่นคงปลอดภัยด้านเทคโนโลยีสารสนเทศ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6B6BC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1: Policies/Practices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290945" y="1680140"/>
          <a:ext cx="5668173" cy="4292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3359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4265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Budget Allocation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สัดส่วนงบประมาณโครงการเพื่อรองรับการพัฒนาด้าน</a:t>
                      </a:r>
                      <a:r>
                        <a:rPr lang="th-TH" sz="2000" u="none" strike="noStrike" dirty="0" err="1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รัฐบาลดิจิทัล</a:t>
                      </a: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ต่องบประมาณที่ได้รับการจัดสรรทั้งหมด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01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การได้รับจัดสรรงบประมาณด้านเทคโนโลยีสารสนเทศ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057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 Governance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การมีนโยบายคุ้มครองข้อมูลส่วนบุคคล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การมีนโยบายการเปิดเผยข้อมูลภาครัฐ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2114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การมีการเปิดเผยข้อมูล</a:t>
                      </a: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ภาครัฐที่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อนุญาตให้ผู้ใช้นำไปใช้อย่างไม่มีเงื่อนไข และอยู่ใน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รูปแบบดิ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จิทัลที่สามารถนำไปใช้ต่อดัดแปลงได้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7890" y="1680140"/>
          <a:ext cx="5461324" cy="1994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35169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422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Effective Allocation </a:t>
                      </a:r>
                    </a:p>
                    <a:p>
                      <a:pPr algn="just" fontAlgn="t"/>
                      <a:r>
                        <a:rPr lang="en-US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of the Budgets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การจัดทำแผนงบประมาณเพื่อรองรับแนวนโยบายและแผนงานปฏิบัติงานเพื่อไปสู่รัฐบาลอิเล็กทรอนิกส์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การได้รับการจัดสรรงบประมาณสำหรับการพัฒนาด้านเทคโนโลยีสารสนเทศ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2 : Digital Capabilities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0945" y="1680140"/>
          <a:ext cx="5668173" cy="4169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518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6418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IT Professional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สัดส่วนบุคลากรด้านเทคโนโลยีสารสนเทศต่อบุคลากรทั้งหมด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99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สัดส่วนเจ้าหน้าที่ผู้ปฏิบัติงานเฉพาะด้าน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เทคโนโลยีดิจิทัล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ต่อเจ้าหน้าที่ทั้งหมดในหน่วยงาน (ไม่รวมลูกจ้างเหมาและลูกจ้างชั่วคราว)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1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สัดส่วนบุคลากรที่มีความชำนาญด้านเทคโนโลยีสารสนเทศ ต่อบุคลากรทั้งหมด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890" y="1680140"/>
          <a:ext cx="5461324" cy="417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35169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422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Public Personnel Capabilities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just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บุคลากรด้านเทคโนโลยีสารสนเทศ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บุคลากร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ที่ได้รับใบ </a:t>
                      </a:r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Certificate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บริหารจัดการเว็บไซต์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กำหนดเส้นทางอาชีพ ของบุคลากรด้านเทคโนโลยีสารสนเทศ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220">
                <a:tc vMerge="1">
                  <a:txBody>
                    <a:bodyPr/>
                    <a:lstStyle/>
                    <a:p>
                      <a:pPr algn="just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วางแผนรองรับด้านบุคลากร เมื่อมีการเปลี่ยนแปลงภายในหน่วยงานด้วยการนำเทคโนโลยีสารสนเทศมาใช้แทนการปฏิบัติงานของบุคลากร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2 : Digital Capabilities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0945" y="1680140"/>
          <a:ext cx="5668173" cy="473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1116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64662">
                <a:tc rowSpan="4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Leadership</a:t>
                      </a:r>
                    </a:p>
                    <a:p>
                      <a:pPr marL="0" algn="just" defTabSz="914400" rtl="0" eaLnBrk="1" fontAlgn="ctr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ประสบการณ์ในการเข้าร่วมอบรมหลักสูตรสำหรับผู้บริหารเทคโนโลยีสารสนเทศของ 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23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การนำแนวคิดเกี่ยวกับ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เทคโนโลยีดิจิทัล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มาใช้ในการบริหารงาน หรือบริหารจัดการองค์กร หรือให้บริการประชาชน / ภาคธุรกิจ / ภาครัฐ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7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การริเริ่มโครงการเมืองอัจฉริยะ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การดำเนินการตามบทบาทหน้าที่ของ 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Literacy</a:t>
                      </a:r>
                    </a:p>
                    <a:p>
                      <a:pPr marL="0" algn="just" defTabSz="914400" rtl="0" eaLnBrk="1" fontAlgn="ctr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ทักษะ</a:t>
                      </a:r>
                      <a:r>
                        <a:rPr lang="th-TH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ด้านดิจิทัล</a:t>
                      </a:r>
                      <a:r>
                        <a:rPr lang="th-TH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ของบุคลากรทั้ง 7 ระดับ</a:t>
                      </a:r>
                    </a:p>
                    <a:p>
                      <a:pPr marL="0" algn="l" defTabSz="914400" rtl="0" eaLnBrk="1" fontAlgn="ctr" latinLnBrk="0" hangingPunct="1"/>
                      <a:endParaRPr lang="th-TH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890" y="1680140"/>
          <a:ext cx="5461324" cy="4760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3391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2944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Leadership</a:t>
                      </a:r>
                    </a:p>
                    <a:p>
                      <a:pPr algn="just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การมีความรู้ความเข้าใจในการทำงานภายใต้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สภาวะดิจิทัล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ของผู้บริหารสูงสุด (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Chief Executive Officer : CEO) 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หรือผู้บริหารเทคโนโลยีสารสนเทศระดับสูง (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CIO) </a:t>
                      </a: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4259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Leadership 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Continuity Plan</a:t>
                      </a: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การเตรียมบุคลากรเพื่อสานต่อภารกิจ/อำนาจหน้าที่ของผู้บริหารเทคโนโลยีสารสนเทศระดับสูง (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CIO) 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ที่จะหมดวาระลง</a:t>
                      </a: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944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Literacy</a:t>
                      </a: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ส่งเสริมและให้ความรู้เกี่ยวกับเรื่อง 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Literacy</a:t>
                      </a: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9440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จัดอบรมความรู้ด้านเทคโนโลยีสารสนเทศและการสื่อสาร (</a:t>
                      </a:r>
                      <a:r>
                        <a:rPr lang="en-GB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ICT)</a:t>
                      </a:r>
                    </a:p>
                  </a:txBody>
                  <a:tcPr marL="8766" marR="8766" marT="876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3 : Public Services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0945" y="1680141"/>
          <a:ext cx="5668173" cy="3404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15281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Proportion of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Services</a:t>
                      </a:r>
                    </a:p>
                    <a:p>
                      <a:pPr marL="0" algn="l" defTabSz="914400" rtl="0" eaLnBrk="1" fontAlgn="t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สัดส่วนการให้บริการใน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รูปแบบดิจิทัล</a:t>
                      </a:r>
                      <a:endParaRPr lang="th-TH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ช่องทางการให้บริการที่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เป็นดิจิทัล</a:t>
                      </a:r>
                      <a:endParaRPr lang="th-TH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การพัฒนา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บริการดิจิทัล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สำหรับใช้ในหน่วยงาน</a:t>
                      </a: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ประเภทการให้บริการผ่าน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ช่องทางดิจิทัล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ของหน่วยงาน [ตามมาตรฐานขององค์การสหประชาชาติ]</a:t>
                      </a: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การเรียกขอสำเนาเอกสารราชการ</a:t>
                      </a: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สัดส่วนปริมาณการให้บริการผ่าน</a:t>
                      </a:r>
                      <a:r>
                        <a:rPr lang="th-TH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ช่องทางดิจิทัล</a:t>
                      </a:r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ของหน่วยงาน</a:t>
                      </a: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การศึกษาความต้องการของผู้ใช้งานก่อนพัฒนาบริการ</a:t>
                      </a: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890" y="1680140"/>
          <a:ext cx="5461324" cy="3414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3391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0752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Proportion of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Digital Service</a:t>
                      </a:r>
                    </a:p>
                    <a:p>
                      <a:pPr marL="0" algn="l" defTabSz="914400" rtl="0" eaLnBrk="1" fontAlgn="t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รูปแบบการให้บริการกับประชาชนของหน่วยงาน</a:t>
                      </a:r>
                    </a:p>
                    <a:p>
                      <a:pPr marL="0" algn="l" defTabSz="914400" rtl="0" eaLnBrk="1" fontAlgn="t" latinLnBrk="0" hangingPunct="1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3 : Public Services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0945" y="1680139"/>
          <a:ext cx="5668173" cy="505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105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4474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Promote </a:t>
                      </a:r>
                      <a:r>
                        <a:rPr lang="en-US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for Using Digital Service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การประชาสัมพันธ์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บริการดิจิทัล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ของหน่วยงาน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Customer Experience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การให้ข้อมูลและเปิดโอกาสให้ผู้รับบริการแสดงความคิดเห็นต่อบริการ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การมีบริการรับชำระเงินผ่าน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ช่องทางดิจิทัล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การประเมินความพึงพอใจของผู้ใช้บริการต่อ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บริการดิจิทัล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ของหน่วยงาน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การนำผลการประเมินความพึงพอใจมาปรับปรุงคุณภาพบริการ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การนับจำนวนผู้เข้าชมเว็บไซต์หน่วยงาน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Usability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รูปแบบการอำนวยความสะดวกผ่านเว็บไซต์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75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การออกแบบ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บริการดิจิทัล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ให้ง่ายต่อการใช้งาน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890" y="1680141"/>
          <a:ext cx="5461324" cy="4225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18213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40000">
                <a:tc rowSpan="3">
                  <a:txBody>
                    <a:bodyPr/>
                    <a:lstStyle/>
                    <a:p>
                      <a:pPr algn="just" fontAlgn="t"/>
                      <a:r>
                        <a:rPr lang="en-US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Promote </a:t>
                      </a:r>
                      <a:r>
                        <a:rPr lang="en-US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for using Digital Service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8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ประชาสัมพันธ์ในการให้ประชาชนเข้ามาใช้งานเมื่อมีการพัฒนาบริการผ่านช่องทางอิเล็กทรอนิกส์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8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ใช้สื่อ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โซเชียล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เดีย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</a:t>
                      </a:r>
                      <a:r>
                        <a:rPr lang="en-GB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Social media) 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เพื่อการประชาสัมพันธ์บริการผ่านช่องทางอิเล็กทรอนิกส์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8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ประกาศแนวนโยบาย/ แนวปฏิบัติในการใช้สื่อ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โซเชียล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</a:t>
                      </a:r>
                      <a:r>
                        <a:rPr lang="th-TH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เดีย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</a:t>
                      </a:r>
                      <a:r>
                        <a:rPr lang="en-GB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Social Media) 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ให้บุคลากรรับทราบ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610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Customer </a:t>
                      </a:r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Experience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อำนวยความสะดวกในการให้บริการออนไลน์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56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ให้บริการออนไลน์ของหน่วยงานมีระบบค้นหาเพื่อการอำนวยความสะดวกให้กับผู้ใช้ระดับใด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4 : Smart Back Office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054600" y="1680139"/>
          <a:ext cx="6904519" cy="435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458"/>
                <a:gridCol w="4301061"/>
              </a:tblGrid>
              <a:tr h="23238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4346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Internal Integration</a:t>
                      </a:r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การมีระบบบริหารจัดการภายในที่ดำเนินการใน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รูปแบบดิจิทัล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346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การมีการพัฒนาระบบบริหารจัดการภายในหน่วยงาน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346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การมีการเชื่อมโยงระบบต่างๆ ภายในหน่วยงานเข้าด้วยกัน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73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การมีการเข้าระบบบริหารจัดการภายในด้วยวิธี </a:t>
                      </a:r>
                      <a:r>
                        <a:rPr lang="en-GB" sz="20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Single Sign-on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59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การมีการจัดเก็บข้อมูลจากระบบบริหารจัดการภายในไว้ในฐานข้อมูลเพื่อใช้ในการตัดสินใจ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5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การมีระบบบริหารจัดการภายในที่ครอบคลุมถึงหน่วยงานระดับภูมิภาค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34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External Integration</a:t>
                      </a:r>
                    </a:p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ความสามารถในการเชื่อมโยงกับระบบของหน่วยงานภายนอก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59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รูปแบบการส่งเอกสารติดต่อราชการกับหน่วยงานอื่นๆ อย่างเป็นทางการ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590">
                <a:tc vMerge="1"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392" marR="6392" marT="6392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การรับ/ส่งเอกสารราชการใน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รูปแบบดิจิทัล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โดยไม่มีการใช้เอกสารกระดาษ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890" y="1680141"/>
          <a:ext cx="4406210" cy="309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972"/>
                <a:gridCol w="2734238"/>
              </a:tblGrid>
              <a:tr h="18213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33380" y="1547852"/>
          <a:ext cx="5668173" cy="4837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555"/>
                <a:gridCol w="3767618"/>
              </a:tblGrid>
              <a:tr h="1070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2501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Reliability Infrastructure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 </a:t>
                      </a:r>
                      <a:r>
                        <a:rPr lang="en-GB" sz="18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wifi</a:t>
                      </a:r>
                      <a:r>
                        <a:rPr lang="en-GB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สำหรับใช้งาน ให้บุคลากรและบุคคลภายนอกที่เข้ามาติดต่อ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การดูแลและติดตามการบำรุงรักษาระบบเทคโนโลยีสารสนเทศ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22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การจัดทำกระบวนการจัดการเหตุการณ์ผิดปกติ (</a:t>
                      </a:r>
                      <a:r>
                        <a:rPr lang="en-GB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Incident Management Process) 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หรือกระบวนการบริหารความต่อเนื่องทางธุรกิจ (</a:t>
                      </a:r>
                      <a:r>
                        <a:rPr lang="en-GB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Business Continuity Management Process) </a:t>
                      </a:r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ที่เกี่ยวข้องกับระบบสารสนเทศ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การบริหารระบบสำรองข้อมูลสารสนเทศในยามเหตุฉุกเฉิน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0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กลไกการยืนยันตัวตนของเจ้าหน้าที่เพื่อเข้าสู่ระบบที่สำคัญ/ระบบที่มีความปลอดภัยสูงของหน่วยง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0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การมีมาตรการสุ่มตรวจการใช้งานโปรแกรมคอมพิวเตอร์ที่ได้รับอนุญาตถูกต้องตามกฎหมาย ลิขสิทธิ์ และสิทธิบัตร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4129" y="1535001"/>
          <a:ext cx="6117771" cy="487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342"/>
                <a:gridCol w="4245429"/>
              </a:tblGrid>
              <a:tr h="21447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4491"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Reliability Infrastructure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ความเร็วของอินเทอร์เน็ตที่ใช้เชื่อมต่อเครื่องแม่ข่ายที่ให้บริการในการอัพโหลด และการดาวน์โหลด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ดูแลและติดตามการบำรุงรักษาระบบด้านเทคโนโลยีสารสนเทศและการ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สื่อสาร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จัดทำรายงาน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อุบัติการณ์</a:t>
                      </a:r>
                      <a:r>
                        <a:rPr lang="th-TH" sz="1600" u="none" strike="noStrike" baseline="0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ระบบด้านเทคโนโลยีสารสนเทศและการ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สื่อสาร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7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บริหารระบบสำรองข้อมูลสารสนเทศในยามเหตุฉุกเฉิน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กลไก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การยืนยันตัวตนของ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</a:t>
                      </a:r>
                      <a:r>
                        <a:rPr lang="th-TH" sz="1600" u="none" strike="noStrike" baseline="0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เพื่อ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เข้าสู่ระบบที่สำคัญของหน่วยงาน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7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แผนการ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บริหารจัดการความต่อเนื่องทางการปฏิบัติงาน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กำหนดหัวข้อ และการปฏิบัติตามแผนการบริหารจัดการความต่อเนื่องทางการปฏิบัติงาน </a:t>
                      </a:r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หน่วยงานกำหนด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มาตรการ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สุ่มตรวจการใช้งานโปรแกรมคอมพิวเตอร์ที่ได้รับอนุญาตถูกต้องตามกฎหมาย ลิขสิทธิ์ และสิทธิบัตร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610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กลไก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การยืนยันตัวตนของพนักงานผู้รับผิดชอบ ในการติดตั้ง อัพเดท หรือถอดถอนโปรแกรมคอมพิวเตอร์ กับคอมพิวเตอร์ในหน่วยงาน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ประเภทข้อมูลที่ต้องจัดเก็บ และการบริหารจัดการระบบสำรองข้อมูลสารสนเทศในยามเหตุฉุกเฉิน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71">
                <a:tc vMerge="1">
                  <a:txBody>
                    <a:bodyPr/>
                    <a:lstStyle/>
                    <a:p>
                      <a:pPr algn="l" fontAlgn="t"/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การใช้งานระบบ</a:t>
                      </a:r>
                      <a:r>
                        <a:rPr lang="th-TH" sz="16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คลาวด์คอมพิ</a:t>
                      </a:r>
                      <a:r>
                        <a:rPr lang="th-TH" sz="1600" u="none" strike="noStrike" dirty="0" err="1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วติ้ง</a:t>
                      </a:r>
                      <a:r>
                        <a:rPr lang="en-GB" sz="16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6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ของหน่วยงาน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890" y="1053644"/>
            <a:ext cx="11501228" cy="407644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5 : Secure and Efficient Infrastructure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7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 ปี 2560 และ 2561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90945" y="1782650"/>
          <a:ext cx="5668173" cy="1573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1070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3107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 Management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การอัพเดตข้อมูลในฐานข้อมูลให้เป็นปัจจุบันและพร้อมใช้งาน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0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การมีมาตรการในการรักษาความมั่นคงปลอดภัยของโครงสร้างพื้นฐาน</a:t>
                      </a:r>
                      <a:r>
                        <a:rPr lang="th-TH" sz="20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ด้านดิจิทัล</a:t>
                      </a:r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ในหน่วยงาน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13" marR="8713" marT="8713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0629" y="1782651"/>
          <a:ext cx="5979885" cy="155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342"/>
                <a:gridCol w="4107543"/>
              </a:tblGrid>
              <a:tr h="21447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24557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 Management</a:t>
                      </a:r>
                      <a:endParaRPr lang="en-GB" sz="2000" u="none" strike="noStrike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 marL="8766" marR="8766" marT="8766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รูปแบบการจัดเก็บข้อมูล และการตรวจสอบความถูกต้องของข้อมูล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134" marR="6134" marT="6134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890" y="1053644"/>
            <a:ext cx="11501228" cy="407644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5 : Secure and Efficient Infrastructure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8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58946"/>
            <a:ext cx="10515600" cy="1169991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ความเชื่อมโยงของแผนพัฒนาดิจิทัลเพื่อเศรษฐกิจและสังคม และแผนพัฒนารัฐบาล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ดิจิทัล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644-B371-4185-B2DA-D3E981309309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3" y="895228"/>
            <a:ext cx="8208915" cy="518515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6315164"/>
            <a:ext cx="8229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bIns="0">
            <a:spAutoFit/>
          </a:bodyPr>
          <a:lstStyle/>
          <a:p>
            <a:pPr>
              <a:defRPr/>
            </a:pPr>
            <a:r>
              <a:rPr lang="th-TH" sz="1200" dirty="0">
                <a:solidFill>
                  <a:srgbClr val="40404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ที่มา: สำนักงานรัฐบาลอิเล็กทรอนิกส์ (สรอ.) และกระทรวงดิจิทัลเพื่อเศรษฐกิจและสังคม</a:t>
            </a:r>
          </a:p>
        </p:txBody>
      </p:sp>
      <p:pic>
        <p:nvPicPr>
          <p:cNvPr id="7" name="Picture 6" descr="C:\Users\arpapat.ch\Documents\Arpapat\โครงการสำรวจฯ 2561\dga-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5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เปรียบเทียบแบบสอบถามปี </a:t>
            </a:r>
            <a:r>
              <a:rPr lang="th-TH" dirty="0" smtClean="0"/>
              <a:t>2560 และ 2561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890" y="1169756"/>
            <a:ext cx="11501228" cy="407644"/>
          </a:xfrm>
          <a:prstGeom prst="roundRect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Pillar 6 : Smart Technological Practices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90945" y="1680139"/>
          <a:ext cx="5668173" cy="4882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275"/>
                <a:gridCol w="3530898"/>
              </a:tblGrid>
              <a:tr h="3105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98" marR="6898" marT="6898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3231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Social and Mobile Technologies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การนำเทคโนโลยีสมัยใหม่เข้ามาปรับใช้ในองค์กร -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Social and Mobile Technologies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36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Big Data Analytic / Predictive Analytic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การนำเทคโนโลยีสมัยใหม่เข้ามาปรับใช้ในองค์กร -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Big Data Analytic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การมีชุดข้อมูลในการดำเนินงาน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Big Data Analytics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วัตถุประสงค์ในการนำข้อมูลในลักษณะ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Big Data </a:t>
                      </a:r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ไปใช้ประโยชน์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538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, AI , or other advanced Technologies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การนำเทคโนโลยีสมัยใหม่เข้ามาปรับใช้ในองค์กร - </a:t>
                      </a:r>
                      <a:r>
                        <a:rPr lang="en-GB" sz="2000" b="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 AI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Cloud Computing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การนำเทคโนโลยีสมัยใหม่เข้ามาปรับใช้ในองค์กร -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Cloud Computing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689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Block Chain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การนำเทคโนโลยีสมัยใหม่เข้ามาปรับใช้ในองค์กร - </a:t>
                      </a:r>
                      <a:r>
                        <a:rPr lang="en-GB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Block Chain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890" y="1680142"/>
          <a:ext cx="5461324" cy="363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344"/>
                <a:gridCol w="3388980"/>
              </a:tblGrid>
              <a:tr h="193532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ตัวชี้วัด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ประเด็นการ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สำรวจปี 2560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666" marR="4666" marT="4666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90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Social </a:t>
                      </a:r>
                      <a:r>
                        <a:rPr lang="en-GB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and Mobile Technologies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การนำเอาเทคโนโลยีโทรศัพท์เคลื่อนที่มาใช้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347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dirty="0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Big Data Analytic</a:t>
                      </a: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/</a:t>
                      </a:r>
                      <a:br>
                        <a:rPr lang="th-TH" sz="2000" dirty="0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</a:br>
                      <a:r>
                        <a:rPr lang="en-AU" sz="2000" dirty="0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Predictive Analytic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การดำเนินงานเกี่ยวกับ </a:t>
                      </a:r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Big Data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ctr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AU" sz="2000" dirty="0" smtClean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, AI or other advanced Technologies</a:t>
                      </a:r>
                      <a:endParaRPr lang="en-US" sz="2000" dirty="0" smtClean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การริเริ่มใช้ </a:t>
                      </a:r>
                      <a:r>
                        <a:rPr lang="en-GB" sz="2000" u="none" strike="noStrike" dirty="0" err="1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IoT</a:t>
                      </a:r>
                      <a:r>
                        <a:rPr lang="en-GB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 AI </a:t>
                      </a:r>
                      <a:r>
                        <a:rPr lang="th-TH" sz="2000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หรือเทคโนโลยีอื่นๆ ที่เป็นประโยชน์ต่อหน่วยงาน</a:t>
                      </a:r>
                      <a:endParaRPr lang="th-TH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ctr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418" marR="9418" marT="9418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508" y="11629"/>
            <a:ext cx="10515600" cy="1325563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วิสัยทัศน์รัฐบาลดิจิทัล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644-B371-4185-B2DA-D3E981309309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3127" y="3037887"/>
            <a:ext cx="2518539" cy="1995867"/>
            <a:chOff x="3247335" y="3396141"/>
            <a:chExt cx="2518538" cy="1995867"/>
          </a:xfrm>
        </p:grpSpPr>
        <p:sp>
          <p:nvSpPr>
            <p:cNvPr id="6" name="Oval 5"/>
            <p:cNvSpPr/>
            <p:nvPr/>
          </p:nvSpPr>
          <p:spPr bwMode="gray">
            <a:xfrm>
              <a:off x="3441481" y="4139150"/>
              <a:ext cx="365760" cy="365760"/>
            </a:xfrm>
            <a:prstGeom prst="ellipse">
              <a:avLst/>
            </a:prstGeom>
            <a:solidFill>
              <a:srgbClr val="778888">
                <a:lumMod val="20000"/>
                <a:lumOff val="80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3800169" y="3545316"/>
              <a:ext cx="457200" cy="457200"/>
            </a:xfrm>
            <a:prstGeom prst="ellipse">
              <a:avLst/>
            </a:prstGeom>
            <a:solidFill>
              <a:srgbClr val="778888">
                <a:lumMod val="20000"/>
                <a:lumOff val="80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083" y="3671230"/>
              <a:ext cx="205371" cy="205371"/>
            </a:xfrm>
            <a:prstGeom prst="rect">
              <a:avLst/>
            </a:prstGeom>
          </p:spPr>
        </p:pic>
        <p:cxnSp>
          <p:nvCxnSpPr>
            <p:cNvPr id="9" name="Elbow Connector 8"/>
            <p:cNvCxnSpPr>
              <a:stCxn id="7" idx="4"/>
            </p:cNvCxnSpPr>
            <p:nvPr/>
          </p:nvCxnSpPr>
          <p:spPr>
            <a:xfrm rot="16200000" flipH="1">
              <a:off x="4140104" y="3891180"/>
              <a:ext cx="192298" cy="414969"/>
            </a:xfrm>
            <a:prstGeom prst="bentConnector2">
              <a:avLst/>
            </a:prstGeom>
            <a:ln w="38100">
              <a:solidFill>
                <a:srgbClr val="E4E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8061" y="4129734"/>
              <a:ext cx="630167" cy="630167"/>
            </a:xfrm>
            <a:prstGeom prst="rect">
              <a:avLst/>
            </a:prstGeom>
          </p:spPr>
        </p:pic>
        <p:cxnSp>
          <p:nvCxnSpPr>
            <p:cNvPr id="11" name="Elbow Connector 10"/>
            <p:cNvCxnSpPr>
              <a:stCxn id="10" idx="0"/>
              <a:endCxn id="20" idx="4"/>
            </p:cNvCxnSpPr>
            <p:nvPr/>
          </p:nvCxnSpPr>
          <p:spPr>
            <a:xfrm rot="5400000" flipH="1" flipV="1">
              <a:off x="4498740" y="3969187"/>
              <a:ext cx="184953" cy="1361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E4E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 bwMode="gray">
            <a:xfrm>
              <a:off x="4957329" y="3938881"/>
              <a:ext cx="457200" cy="457200"/>
            </a:xfrm>
            <a:prstGeom prst="ellipse">
              <a:avLst/>
            </a:prstGeom>
            <a:solidFill>
              <a:srgbClr val="778888">
                <a:lumMod val="20000"/>
                <a:lumOff val="80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6154" y="4001201"/>
              <a:ext cx="354722" cy="35472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384967" y="3396141"/>
              <a:ext cx="548640" cy="548640"/>
              <a:chOff x="4347432" y="4054845"/>
              <a:chExt cx="548640" cy="548640"/>
            </a:xfrm>
          </p:grpSpPr>
          <p:sp>
            <p:nvSpPr>
              <p:cNvPr id="20" name="Oval 19"/>
              <p:cNvSpPr/>
              <p:nvPr/>
            </p:nvSpPr>
            <p:spPr bwMode="gray">
              <a:xfrm>
                <a:off x="4347432" y="4054845"/>
                <a:ext cx="548640" cy="548640"/>
              </a:xfrm>
              <a:prstGeom prst="ellipse">
                <a:avLst/>
              </a:prstGeom>
              <a:solidFill>
                <a:srgbClr val="778888">
                  <a:lumMod val="20000"/>
                  <a:lumOff val="80000"/>
                </a:srgbClr>
              </a:solidFill>
              <a:ln w="6350">
                <a:solidFill>
                  <a:srgbClr val="778888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3344" y="4171087"/>
                <a:ext cx="268609" cy="26860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47648" y="4240858"/>
                <a:ext cx="287968" cy="300283"/>
              </a:xfrm>
              <a:prstGeom prst="rect">
                <a:avLst/>
              </a:prstGeom>
            </p:spPr>
          </p:pic>
        </p:grpSp>
        <p:cxnSp>
          <p:nvCxnSpPr>
            <p:cNvPr id="15" name="Elbow Connector 14"/>
            <p:cNvCxnSpPr>
              <a:stCxn id="12" idx="4"/>
              <a:endCxn id="10" idx="3"/>
            </p:cNvCxnSpPr>
            <p:nvPr/>
          </p:nvCxnSpPr>
          <p:spPr>
            <a:xfrm rot="5400000">
              <a:off x="4987711" y="4246599"/>
              <a:ext cx="48737" cy="347701"/>
            </a:xfrm>
            <a:prstGeom prst="bentConnector2">
              <a:avLst/>
            </a:prstGeom>
            <a:ln w="38100">
              <a:solidFill>
                <a:srgbClr val="E4E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3247335" y="4764100"/>
              <a:ext cx="2518538" cy="6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2E6CA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Digital Government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286" y="4204512"/>
              <a:ext cx="240306" cy="240306"/>
            </a:xfrm>
            <a:prstGeom prst="rect">
              <a:avLst/>
            </a:prstGeom>
          </p:spPr>
        </p:pic>
        <p:cxnSp>
          <p:nvCxnSpPr>
            <p:cNvPr id="18" name="Elbow Connector 17"/>
            <p:cNvCxnSpPr>
              <a:stCxn id="10" idx="1"/>
              <a:endCxn id="6" idx="6"/>
            </p:cNvCxnSpPr>
            <p:nvPr/>
          </p:nvCxnSpPr>
          <p:spPr>
            <a:xfrm rot="10800000">
              <a:off x="3807241" y="4322030"/>
              <a:ext cx="400820" cy="1227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E4E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21" y="3483198"/>
              <a:ext cx="143579" cy="143579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25" y="3817409"/>
            <a:ext cx="640080" cy="548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25" y="1519900"/>
            <a:ext cx="344751" cy="3447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853" y="1519900"/>
            <a:ext cx="344751" cy="344751"/>
          </a:xfrm>
          <a:prstGeom prst="rect">
            <a:avLst/>
          </a:prstGeom>
        </p:spPr>
      </p:pic>
      <p:sp>
        <p:nvSpPr>
          <p:cNvPr id="26" name="Up-Down Arrow 25"/>
          <p:cNvSpPr/>
          <p:nvPr/>
        </p:nvSpPr>
        <p:spPr bwMode="gray">
          <a:xfrm rot="16200000">
            <a:off x="2370699" y="1606846"/>
            <a:ext cx="121044" cy="258011"/>
          </a:xfrm>
          <a:prstGeom prst="upDownArrow">
            <a:avLst/>
          </a:prstGeom>
          <a:solidFill>
            <a:srgbClr val="2E6CA4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750085" y="3895403"/>
            <a:ext cx="457200" cy="457200"/>
            <a:chOff x="8240725" y="4445560"/>
            <a:chExt cx="565717" cy="57330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0725" y="4453146"/>
              <a:ext cx="565717" cy="565717"/>
            </a:xfrm>
            <a:prstGeom prst="rect">
              <a:avLst/>
            </a:prstGeom>
          </p:spPr>
        </p:pic>
        <p:sp>
          <p:nvSpPr>
            <p:cNvPr id="29" name="Down Arrow 28"/>
            <p:cNvSpPr/>
            <p:nvPr/>
          </p:nvSpPr>
          <p:spPr bwMode="gray">
            <a:xfrm rot="18691031">
              <a:off x="8267905" y="4449778"/>
              <a:ext cx="188540" cy="180103"/>
            </a:xfrm>
            <a:prstGeom prst="downArrow">
              <a:avLst/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Down Arrow 29"/>
            <p:cNvSpPr/>
            <p:nvPr/>
          </p:nvSpPr>
          <p:spPr bwMode="gray">
            <a:xfrm rot="2285582">
              <a:off x="8590888" y="4451022"/>
              <a:ext cx="188540" cy="180103"/>
            </a:xfrm>
            <a:prstGeom prst="downArrow">
              <a:avLst/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Down Arrow 30"/>
            <p:cNvSpPr/>
            <p:nvPr/>
          </p:nvSpPr>
          <p:spPr bwMode="gray">
            <a:xfrm rot="8303048">
              <a:off x="8602342" y="4775884"/>
              <a:ext cx="188540" cy="180103"/>
            </a:xfrm>
            <a:prstGeom prst="downArrow">
              <a:avLst/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Down Arrow 31"/>
            <p:cNvSpPr/>
            <p:nvPr/>
          </p:nvSpPr>
          <p:spPr bwMode="gray">
            <a:xfrm rot="13933971">
              <a:off x="8253101" y="4763223"/>
              <a:ext cx="188540" cy="180103"/>
            </a:xfrm>
            <a:prstGeom prst="downArrow">
              <a:avLst/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US" sz="1600" kern="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520415" y="1370583"/>
            <a:ext cx="708660" cy="621792"/>
            <a:chOff x="8125960" y="1112684"/>
            <a:chExt cx="655281" cy="64008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5960" y="1112684"/>
              <a:ext cx="640080" cy="6400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9355" y="1347502"/>
              <a:ext cx="171886" cy="1718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9982" y="1288134"/>
              <a:ext cx="198725" cy="198725"/>
            </a:xfrm>
            <a:prstGeom prst="rect">
              <a:avLst/>
            </a:prstGeom>
          </p:spPr>
        </p:pic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 rot="685106">
            <a:off x="4409184" y="2298655"/>
            <a:ext cx="3373632" cy="3291840"/>
            <a:chOff x="2584110" y="2637515"/>
            <a:chExt cx="3240254" cy="3161696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2584110" y="2826134"/>
              <a:ext cx="2973076" cy="2869099"/>
              <a:chOff x="3187935" y="2785232"/>
              <a:chExt cx="2973076" cy="2869099"/>
            </a:xfrm>
          </p:grpSpPr>
          <p:sp>
            <p:nvSpPr>
              <p:cNvPr id="48" name="Isosceles Triangle 47"/>
              <p:cNvSpPr/>
              <p:nvPr/>
            </p:nvSpPr>
            <p:spPr bwMode="gray">
              <a:xfrm rot="9765531">
                <a:off x="5669876" y="3808304"/>
                <a:ext cx="491135" cy="397975"/>
              </a:xfrm>
              <a:prstGeom prst="triangle">
                <a:avLst/>
              </a:prstGeom>
              <a:solidFill>
                <a:srgbClr val="C5D3ED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 bwMode="gray">
              <a:xfrm rot="5087924">
                <a:off x="3183463" y="2789704"/>
                <a:ext cx="2869099" cy="2860155"/>
              </a:xfrm>
              <a:prstGeom prst="blockArc">
                <a:avLst>
                  <a:gd name="adj1" fmla="val 11168188"/>
                  <a:gd name="adj2" fmla="val 15589189"/>
                  <a:gd name="adj3" fmla="val 8859"/>
                </a:avLst>
              </a:prstGeom>
              <a:solidFill>
                <a:srgbClr val="C5D3ED"/>
              </a:solidFill>
              <a:ln w="6350" cmpd="sng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16200000">
              <a:off x="2641485" y="2689503"/>
              <a:ext cx="2973076" cy="2869099"/>
              <a:chOff x="3187935" y="2785232"/>
              <a:chExt cx="2973076" cy="2869099"/>
            </a:xfrm>
          </p:grpSpPr>
          <p:sp>
            <p:nvSpPr>
              <p:cNvPr id="46" name="Isosceles Triangle 45"/>
              <p:cNvSpPr/>
              <p:nvPr/>
            </p:nvSpPr>
            <p:spPr bwMode="gray">
              <a:xfrm rot="9765531">
                <a:off x="5669876" y="3808304"/>
                <a:ext cx="491135" cy="397975"/>
              </a:xfrm>
              <a:prstGeom prst="triangle">
                <a:avLst/>
              </a:prstGeom>
              <a:solidFill>
                <a:srgbClr val="C5D3ED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 bwMode="gray">
              <a:xfrm rot="5087924">
                <a:off x="3183463" y="2789704"/>
                <a:ext cx="2869099" cy="2860155"/>
              </a:xfrm>
              <a:prstGeom prst="blockArc">
                <a:avLst>
                  <a:gd name="adj1" fmla="val 11168188"/>
                  <a:gd name="adj2" fmla="val 15589189"/>
                  <a:gd name="adj3" fmla="val 8859"/>
                </a:avLst>
              </a:prstGeom>
              <a:solidFill>
                <a:srgbClr val="C5D3ED"/>
              </a:solidFill>
              <a:ln w="6350" cmpd="sng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851288" y="2745962"/>
              <a:ext cx="2973076" cy="2869099"/>
              <a:chOff x="3187935" y="2785232"/>
              <a:chExt cx="2973076" cy="2869099"/>
            </a:xfrm>
          </p:grpSpPr>
          <p:sp>
            <p:nvSpPr>
              <p:cNvPr id="44" name="Isosceles Triangle 43"/>
              <p:cNvSpPr/>
              <p:nvPr/>
            </p:nvSpPr>
            <p:spPr bwMode="gray">
              <a:xfrm rot="9765531">
                <a:off x="5669876" y="3808304"/>
                <a:ext cx="491135" cy="397975"/>
              </a:xfrm>
              <a:prstGeom prst="triangle">
                <a:avLst/>
              </a:prstGeom>
              <a:solidFill>
                <a:srgbClr val="C5D3ED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5" name="Block Arc 44"/>
              <p:cNvSpPr/>
              <p:nvPr/>
            </p:nvSpPr>
            <p:spPr bwMode="gray">
              <a:xfrm rot="5087924">
                <a:off x="3183463" y="2789704"/>
                <a:ext cx="2869099" cy="2860155"/>
              </a:xfrm>
              <a:prstGeom prst="blockArc">
                <a:avLst>
                  <a:gd name="adj1" fmla="val 11168188"/>
                  <a:gd name="adj2" fmla="val 15589189"/>
                  <a:gd name="adj3" fmla="val 8859"/>
                </a:avLst>
              </a:prstGeom>
              <a:solidFill>
                <a:srgbClr val="C5D3ED"/>
              </a:solidFill>
              <a:ln w="6350" cmpd="sng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5400000">
              <a:off x="2793912" y="2878123"/>
              <a:ext cx="2973076" cy="2869099"/>
              <a:chOff x="3187935" y="2785232"/>
              <a:chExt cx="2973076" cy="2869099"/>
            </a:xfrm>
          </p:grpSpPr>
          <p:sp>
            <p:nvSpPr>
              <p:cNvPr id="42" name="Isosceles Triangle 41"/>
              <p:cNvSpPr/>
              <p:nvPr/>
            </p:nvSpPr>
            <p:spPr bwMode="gray">
              <a:xfrm rot="9765531">
                <a:off x="5669876" y="3808304"/>
                <a:ext cx="491135" cy="397975"/>
              </a:xfrm>
              <a:prstGeom prst="triangle">
                <a:avLst/>
              </a:prstGeom>
              <a:solidFill>
                <a:srgbClr val="C5D3ED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 bwMode="gray">
              <a:xfrm rot="5087924">
                <a:off x="3183463" y="2789704"/>
                <a:ext cx="2869099" cy="2860155"/>
              </a:xfrm>
              <a:prstGeom prst="blockArc">
                <a:avLst>
                  <a:gd name="adj1" fmla="val 11168188"/>
                  <a:gd name="adj2" fmla="val 15589189"/>
                  <a:gd name="adj3" fmla="val 8859"/>
                </a:avLst>
              </a:prstGeom>
              <a:solidFill>
                <a:srgbClr val="C5D3ED"/>
              </a:solidFill>
              <a:ln w="6350" cmpd="sng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300"/>
                  </a:spcAft>
                </a:pPr>
                <a:endParaRPr lang="en-US" sz="16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50" name="Rounded Rectangle 49"/>
          <p:cNvSpPr/>
          <p:nvPr/>
        </p:nvSpPr>
        <p:spPr bwMode="gray">
          <a:xfrm>
            <a:off x="1808129" y="1893085"/>
            <a:ext cx="3144875" cy="1828800"/>
          </a:xfrm>
          <a:prstGeom prst="roundRect">
            <a:avLst>
              <a:gd name="adj" fmla="val 11601"/>
            </a:avLst>
          </a:prstGeom>
          <a:solidFill>
            <a:srgbClr val="2E6CA4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594" indent="-171446" fontAlgn="base">
              <a:lnSpc>
                <a:spcPts val="1800"/>
              </a:lnSpc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Government Integration</a:t>
            </a:r>
            <a:endParaRPr lang="en-US" sz="1600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498" indent="-6351" fontAlgn="base">
              <a:lnSpc>
                <a:spcPts val="1800"/>
              </a:lnSpc>
              <a:spcAft>
                <a:spcPts val="300"/>
              </a:spcAft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การบูรณาการระหว่างหน่วยงานต่างๆ ทั้งการเชื่อมโยงข้อมูลและการดำเนินงาน เพื่อสามารถ</a:t>
            </a:r>
            <a:endParaRPr lang="en-US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เห็นข้อมูลประชาชนเป็นภาพเดียวที่สมบูรณ์</a:t>
            </a: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ใช้บริการทางเทคโนโลยีร่วมกัน </a:t>
            </a:r>
            <a:endParaRPr lang="en-US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ให้บริการภาครัฐแบบครบวงจร ณ จุดเดียว </a:t>
            </a:r>
          </a:p>
        </p:txBody>
      </p:sp>
      <p:sp>
        <p:nvSpPr>
          <p:cNvPr id="51" name="Rounded Rectangle 50"/>
          <p:cNvSpPr/>
          <p:nvPr/>
        </p:nvSpPr>
        <p:spPr bwMode="gray">
          <a:xfrm>
            <a:off x="7239003" y="1893085"/>
            <a:ext cx="3144875" cy="1828800"/>
          </a:xfrm>
          <a:prstGeom prst="roundRect">
            <a:avLst>
              <a:gd name="adj" fmla="val 11601"/>
            </a:avLst>
          </a:prstGeom>
          <a:solidFill>
            <a:srgbClr val="2E6CA4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4572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594" indent="-171446" fontAlgn="base">
              <a:lnSpc>
                <a:spcPts val="1800"/>
              </a:lnSpc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Operations</a:t>
            </a:r>
            <a:endParaRPr lang="en-US" sz="1600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498" indent="-6351" fontAlgn="base">
              <a:lnSpc>
                <a:spcPts val="1800"/>
              </a:lnSpc>
              <a:spcAft>
                <a:spcPts val="300"/>
              </a:spcAft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การนำเทคโนโลยีและอุปกรณ์ดิจิทัลมาสนับสนุน</a:t>
            </a:r>
            <a:b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การปฏิบัติงานที่มีการใช้เทคโนโลยีดิจิทัลที่เหมาะสม</a:t>
            </a: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มีการเชื่อมต่อระหว่างเครื่องมืออุปกรณ์ </a:t>
            </a:r>
            <a:endParaRPr lang="en-US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มีระบบการจัดการข้อมูลขนาดใหญ่</a:t>
            </a:r>
            <a:r>
              <a:rPr lang="en-US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(Big Data)</a:t>
            </a:r>
          </a:p>
          <a:p>
            <a:pPr marL="228594" indent="-171446" fontAlgn="base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มีเครื่องมือวิเคราะห์ข้อมูลเชิงลึก (</a:t>
            </a:r>
            <a:r>
              <a:rPr lang="en-US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Analytics) </a:t>
            </a:r>
          </a:p>
        </p:txBody>
      </p:sp>
      <p:sp>
        <p:nvSpPr>
          <p:cNvPr id="52" name="Rounded Rectangle 51"/>
          <p:cNvSpPr/>
          <p:nvPr/>
        </p:nvSpPr>
        <p:spPr bwMode="gray">
          <a:xfrm>
            <a:off x="7239003" y="4373625"/>
            <a:ext cx="3144875" cy="1828800"/>
          </a:xfrm>
          <a:prstGeom prst="roundRect">
            <a:avLst>
              <a:gd name="adj" fmla="val 11601"/>
            </a:avLst>
          </a:prstGeom>
          <a:solidFill>
            <a:srgbClr val="2E6CA4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4572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594" indent="-171446" fontAlgn="base">
              <a:lnSpc>
                <a:spcPts val="1800"/>
              </a:lnSpc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Citizen-centric Services</a:t>
            </a:r>
            <a:endParaRPr lang="th-TH" sz="1600" b="1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498" indent="-6351" fontAlgn="base">
              <a:lnSpc>
                <a:spcPts val="1800"/>
              </a:lnSpc>
              <a:spcAft>
                <a:spcPts val="300"/>
              </a:spcAft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การยกระดับงานบริการภาครัฐให้ตรงกับความต้องการของประชาชนที่เปลี่ยนแปลงอยู่ตลอดเวลา โดยภาครัฐจะต้องรักษาสมดุลระหว่างความปลอดภัยในชีวิต ทรัพย์สิน ข้อมูลของประชาชน และการอำนวยความสะดวกแก่ผู้รับบริการ</a:t>
            </a:r>
            <a:endParaRPr lang="en-US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Rounded Rectangle 52"/>
          <p:cNvSpPr/>
          <p:nvPr/>
        </p:nvSpPr>
        <p:spPr bwMode="gray">
          <a:xfrm>
            <a:off x="1808129" y="4373625"/>
            <a:ext cx="3144875" cy="1828800"/>
          </a:xfrm>
          <a:prstGeom prst="roundRect">
            <a:avLst>
              <a:gd name="adj" fmla="val 11601"/>
            </a:avLst>
          </a:prstGeom>
          <a:solidFill>
            <a:srgbClr val="2E6CA4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4572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594" indent="-171446" fontAlgn="base">
              <a:lnSpc>
                <a:spcPts val="1800"/>
              </a:lnSpc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Driven Transformation</a:t>
            </a:r>
            <a:endParaRPr lang="th-TH" sz="1600" b="1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498" indent="-6351" fontAlgn="base">
              <a:lnSpc>
                <a:spcPts val="1800"/>
              </a:lnSpc>
              <a:spcAft>
                <a:spcPts val="300"/>
              </a:spcAft>
            </a:pP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การขับเคลื่อนการเปลี่ยนแปลงสู่รัฐบาลดิจิทัลใน</a:t>
            </a:r>
            <a:b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ทุกระดับของบุคลากรภาครัฐ ซึ่งรวมไปถึงการเปลี่ยนแปลงองค์กรในด้านขั้นตอนการทำงาน เทคโนโลยี และกฎระเบียบ</a:t>
            </a:r>
            <a:endParaRPr lang="en-US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2258224" y="903889"/>
            <a:ext cx="7675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1800" b="1" i="1" dirty="0">
                <a:solidFill>
                  <a:srgbClr val="F2F2F2">
                    <a:lumMod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ยกระดับภาครัฐไทยสู่การเป็นรัฐบาลดิจิทัลที่มีการบูรณาการระหว่างหน่วยงาน มีการทำงานแบบอัจฉริยะ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1800" b="1" i="1" dirty="0">
                <a:solidFill>
                  <a:srgbClr val="F2F2F2">
                    <a:lumMod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ให้บริการโดยมีประชาชนเป็นศูนย์กลาง และขับเคลื่อนให้เกิดการเปลี่ยนแปลงได้อย่างแท้จริง</a:t>
            </a:r>
            <a:endParaRPr lang="en-US" altLang="en-US" sz="1800" b="1" i="1" dirty="0">
              <a:solidFill>
                <a:srgbClr val="F2F2F2">
                  <a:lumMod val="2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" name="Picture 54" descr="C:\Users\arpapat.ch\Documents\Arpapat\โครงการสำรวจฯ 2561\dga-new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5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299" y="0"/>
            <a:ext cx="10515600" cy="1168091"/>
          </a:xfrm>
        </p:spPr>
        <p:txBody>
          <a:bodyPr anchor="ctr">
            <a:no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แผนพัฒนารัฐบาลดิจิทัลของประเทศไทย พ.ศ. 2560-2564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Digital Government Development Plan 2017-2021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1330" y="796396"/>
            <a:ext cx="9121905" cy="5569613"/>
            <a:chOff x="-112673" y="796392"/>
            <a:chExt cx="9121905" cy="5569614"/>
          </a:xfrm>
        </p:grpSpPr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 rot="188015">
              <a:off x="248293" y="1337868"/>
              <a:ext cx="8757863" cy="1334131"/>
              <a:chOff x="2584110" y="2637515"/>
              <a:chExt cx="3240254" cy="3161696"/>
            </a:xfrm>
          </p:grpSpPr>
          <p:grpSp>
            <p:nvGrpSpPr>
              <p:cNvPr id="135" name="Group 134"/>
              <p:cNvGrpSpPr/>
              <p:nvPr/>
            </p:nvGrpSpPr>
            <p:grpSpPr>
              <a:xfrm rot="10800000">
                <a:off x="2584110" y="2826134"/>
                <a:ext cx="2973076" cy="2869099"/>
                <a:chOff x="3187935" y="2785232"/>
                <a:chExt cx="2973076" cy="2869099"/>
              </a:xfrm>
            </p:grpSpPr>
            <p:sp>
              <p:nvSpPr>
                <p:cNvPr id="145" name="Isosceles Triangle 144"/>
                <p:cNvSpPr/>
                <p:nvPr/>
              </p:nvSpPr>
              <p:spPr bwMode="gray">
                <a:xfrm rot="9765531">
                  <a:off x="5669876" y="3808304"/>
                  <a:ext cx="491135" cy="397975"/>
                </a:xfrm>
                <a:prstGeom prst="triangle">
                  <a:avLst/>
                </a:prstGeom>
                <a:solidFill>
                  <a:srgbClr val="C5D3ED"/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 bwMode="gray">
                <a:xfrm rot="5087924">
                  <a:off x="3183463" y="2789704"/>
                  <a:ext cx="2869099" cy="2860155"/>
                </a:xfrm>
                <a:prstGeom prst="blockArc">
                  <a:avLst>
                    <a:gd name="adj1" fmla="val 11168188"/>
                    <a:gd name="adj2" fmla="val 15589189"/>
                    <a:gd name="adj3" fmla="val 8859"/>
                  </a:avLst>
                </a:prstGeom>
                <a:solidFill>
                  <a:srgbClr val="C5D3ED"/>
                </a:solidFill>
                <a:ln w="6350" cmpd="sng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 rot="16200000">
                <a:off x="2641485" y="2689503"/>
                <a:ext cx="2973076" cy="2869099"/>
                <a:chOff x="3187935" y="2785232"/>
                <a:chExt cx="2973076" cy="2869099"/>
              </a:xfrm>
            </p:grpSpPr>
            <p:sp>
              <p:nvSpPr>
                <p:cNvPr id="143" name="Isosceles Triangle 142"/>
                <p:cNvSpPr/>
                <p:nvPr/>
              </p:nvSpPr>
              <p:spPr bwMode="gray">
                <a:xfrm rot="9765531">
                  <a:off x="5669876" y="3808304"/>
                  <a:ext cx="491135" cy="397975"/>
                </a:xfrm>
                <a:prstGeom prst="triangle">
                  <a:avLst/>
                </a:prstGeom>
                <a:solidFill>
                  <a:srgbClr val="C5D3ED"/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4" name="Block Arc 143"/>
                <p:cNvSpPr/>
                <p:nvPr/>
              </p:nvSpPr>
              <p:spPr bwMode="gray">
                <a:xfrm rot="5087924">
                  <a:off x="3183463" y="2789704"/>
                  <a:ext cx="2869099" cy="2860155"/>
                </a:xfrm>
                <a:prstGeom prst="blockArc">
                  <a:avLst>
                    <a:gd name="adj1" fmla="val 11168188"/>
                    <a:gd name="adj2" fmla="val 15589189"/>
                    <a:gd name="adj3" fmla="val 8859"/>
                  </a:avLst>
                </a:prstGeom>
                <a:solidFill>
                  <a:srgbClr val="C5D3ED"/>
                </a:solidFill>
                <a:ln w="6350" cmpd="sng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851288" y="2745962"/>
                <a:ext cx="2973076" cy="2869099"/>
                <a:chOff x="3187935" y="2785232"/>
                <a:chExt cx="2973076" cy="2869099"/>
              </a:xfrm>
            </p:grpSpPr>
            <p:sp>
              <p:nvSpPr>
                <p:cNvPr id="141" name="Isosceles Triangle 140"/>
                <p:cNvSpPr/>
                <p:nvPr/>
              </p:nvSpPr>
              <p:spPr bwMode="gray">
                <a:xfrm rot="9765531">
                  <a:off x="5669876" y="3808304"/>
                  <a:ext cx="491135" cy="397975"/>
                </a:xfrm>
                <a:prstGeom prst="triangle">
                  <a:avLst/>
                </a:prstGeom>
                <a:solidFill>
                  <a:srgbClr val="C5D3ED"/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2" name="Block Arc 141"/>
                <p:cNvSpPr/>
                <p:nvPr/>
              </p:nvSpPr>
              <p:spPr bwMode="gray">
                <a:xfrm rot="5087924">
                  <a:off x="3183463" y="2789704"/>
                  <a:ext cx="2869099" cy="2860155"/>
                </a:xfrm>
                <a:prstGeom prst="blockArc">
                  <a:avLst>
                    <a:gd name="adj1" fmla="val 11168188"/>
                    <a:gd name="adj2" fmla="val 15589189"/>
                    <a:gd name="adj3" fmla="val 8859"/>
                  </a:avLst>
                </a:prstGeom>
                <a:solidFill>
                  <a:srgbClr val="C5D3ED"/>
                </a:solidFill>
                <a:ln w="6350" cmpd="sng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 rot="5400000">
                <a:off x="2793912" y="2878123"/>
                <a:ext cx="2973076" cy="2869099"/>
                <a:chOff x="3187935" y="2785232"/>
                <a:chExt cx="2973076" cy="2869099"/>
              </a:xfrm>
            </p:grpSpPr>
            <p:sp>
              <p:nvSpPr>
                <p:cNvPr id="139" name="Block Arc 138"/>
                <p:cNvSpPr/>
                <p:nvPr/>
              </p:nvSpPr>
              <p:spPr bwMode="gray">
                <a:xfrm rot="5087924">
                  <a:off x="3183463" y="2789704"/>
                  <a:ext cx="2869099" cy="2860155"/>
                </a:xfrm>
                <a:prstGeom prst="blockArc">
                  <a:avLst>
                    <a:gd name="adj1" fmla="val 11168188"/>
                    <a:gd name="adj2" fmla="val 15589189"/>
                    <a:gd name="adj3" fmla="val 8859"/>
                  </a:avLst>
                </a:prstGeom>
                <a:solidFill>
                  <a:srgbClr val="C5D3ED"/>
                </a:solidFill>
                <a:ln w="6350" cmpd="sng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 bwMode="gray">
                <a:xfrm rot="9765531">
                  <a:off x="5669876" y="3808304"/>
                  <a:ext cx="491135" cy="397975"/>
                </a:xfrm>
                <a:prstGeom prst="triangle">
                  <a:avLst/>
                </a:prstGeom>
                <a:solidFill>
                  <a:srgbClr val="C5D3ED"/>
                </a:solidFill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61577" tIns="61577" rIns="61577" bIns="61577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Aft>
                      <a:spcPts val="257"/>
                    </a:spcAft>
                  </a:pPr>
                  <a:endParaRPr lang="en-US" sz="1368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2" name="Rectangle 71"/>
            <p:cNvSpPr/>
            <p:nvPr/>
          </p:nvSpPr>
          <p:spPr>
            <a:xfrm>
              <a:off x="4598224" y="4870602"/>
              <a:ext cx="4382648" cy="1270389"/>
            </a:xfrm>
            <a:prstGeom prst="rect">
              <a:avLst/>
            </a:prstGeom>
            <a:solidFill>
              <a:srgbClr val="FFDE75"/>
            </a:solidFill>
            <a:ln w="2540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txBody>
            <a:bodyPr lIns="39101" rIns="39101"/>
            <a:lstStyle/>
            <a:p>
              <a:endParaRPr lang="th-TH" sz="1368" kern="0">
                <a:solidFill>
                  <a:srgbClr val="F2F2F2">
                    <a:lumMod val="1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8076" y="4870401"/>
              <a:ext cx="4349020" cy="1266685"/>
            </a:xfrm>
            <a:prstGeom prst="rect">
              <a:avLst/>
            </a:prstGeom>
            <a:solidFill>
              <a:srgbClr val="87CFA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68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6202" y="4880655"/>
              <a:ext cx="2084743" cy="342243"/>
            </a:xfrm>
            <a:prstGeom prst="rect">
              <a:avLst/>
            </a:prstGeom>
            <a:noFill/>
          </p:spPr>
          <p:txBody>
            <a:bodyPr wrap="none" lIns="78203" tIns="39101" rIns="78203" bIns="39101">
              <a:spAutoFit/>
            </a:bodyPr>
            <a:lstStyle/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การยกระดับประสิทธิภาพภาครัฐ</a:t>
              </a:r>
              <a:endParaRPr lang="en-US" sz="1711" b="1" dirty="0">
                <a:ln w="0"/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2528" y="5704297"/>
              <a:ext cx="2128133" cy="399576"/>
            </a:xfrm>
            <a:prstGeom prst="rect">
              <a:avLst/>
            </a:prstGeom>
            <a:solidFill>
              <a:srgbClr val="F7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การจัดซื้อจัดจ้าง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94493" y="5249640"/>
              <a:ext cx="2004170" cy="399576"/>
            </a:xfrm>
            <a:prstGeom prst="rect">
              <a:avLst/>
            </a:prstGeom>
            <a:solidFill>
              <a:srgbClr val="F7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การบริหารสินทรัพย์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9008" y="5704963"/>
              <a:ext cx="2004170" cy="399576"/>
            </a:xfrm>
            <a:prstGeom prst="rect">
              <a:avLst/>
            </a:prstGeom>
            <a:solidFill>
              <a:srgbClr val="F7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ทรัพยากรมนุษย์และ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การจ่ายเงินเดือน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401" y="5257891"/>
              <a:ext cx="1173505" cy="39957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การให้ข้อมูล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7401" y="5705637"/>
              <a:ext cx="1173505" cy="39957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การรับฟัง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ความคิดเห็น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05531" y="5697904"/>
              <a:ext cx="1422730" cy="39957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ศักยภาพบุคลากร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ภาครัฐ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58364" y="2490522"/>
              <a:ext cx="2204705" cy="2326286"/>
            </a:xfrm>
            <a:prstGeom prst="rect">
              <a:avLst/>
            </a:prstGeom>
            <a:solidFill>
              <a:srgbClr val="FFAF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39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20057" y="2491693"/>
              <a:ext cx="2084704" cy="605520"/>
            </a:xfrm>
            <a:prstGeom prst="rect">
              <a:avLst/>
            </a:prstGeom>
            <a:noFill/>
          </p:spPr>
          <p:txBody>
            <a:bodyPr wrap="square" lIns="78203" tIns="39101" rIns="78203" bIns="39101">
              <a:spAutoFit/>
            </a:bodyPr>
            <a:lstStyle/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การยกระดับความมั่นคงและเพิ่มความปลอดภัยของประชาชน</a:t>
              </a:r>
              <a:endParaRPr lang="en-US" sz="1711" b="1" dirty="0">
                <a:ln w="0"/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08749" y="3060813"/>
              <a:ext cx="2116516" cy="399576"/>
            </a:xfrm>
            <a:prstGeom prst="rect">
              <a:avLst/>
            </a:prstGeom>
            <a:solidFill>
              <a:srgbClr val="EF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ความปลอดภัยสาธารณะ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8749" y="3498309"/>
              <a:ext cx="2116516" cy="399576"/>
            </a:xfrm>
            <a:prstGeom prst="rect">
              <a:avLst/>
            </a:prstGeom>
            <a:solidFill>
              <a:srgbClr val="EF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การบริหารจัดการชายแดน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08749" y="3935805"/>
              <a:ext cx="2116516" cy="399576"/>
            </a:xfrm>
            <a:prstGeom prst="rect">
              <a:avLst/>
            </a:prstGeom>
            <a:solidFill>
              <a:srgbClr val="EF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การป้องกันภัยธรรมชาติ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07237" y="4373301"/>
              <a:ext cx="2116516" cy="399576"/>
            </a:xfrm>
            <a:prstGeom prst="rect">
              <a:avLst/>
            </a:prstGeom>
            <a:solidFill>
              <a:srgbClr val="EF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การจัดการในภาวะวิกฤต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6369" y="2478533"/>
              <a:ext cx="2204705" cy="2338275"/>
            </a:xfrm>
            <a:prstGeom prst="rect">
              <a:avLst/>
            </a:prstGeom>
            <a:solidFill>
              <a:srgbClr val="ACC4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39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825" y="2473736"/>
              <a:ext cx="1645520" cy="605520"/>
            </a:xfrm>
            <a:prstGeom prst="rect">
              <a:avLst/>
            </a:prstGeom>
            <a:noFill/>
          </p:spPr>
          <p:txBody>
            <a:bodyPr wrap="none" lIns="78203" tIns="39101" rIns="78203" bIns="39101">
              <a:spAutoFit/>
            </a:bodyPr>
            <a:lstStyle/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การยกระดับคุณภาพชีวิต</a:t>
              </a:r>
            </a:p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ของประชาชน</a:t>
              </a:r>
              <a:endParaRPr lang="en-US" sz="1711" b="1" dirty="0">
                <a:ln w="0"/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0465" y="3935379"/>
              <a:ext cx="2116516" cy="399576"/>
            </a:xfrm>
            <a:prstGeom prst="rect">
              <a:avLst/>
            </a:prstGeom>
            <a:solidFill>
              <a:srgbClr val="CBD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การศึกษา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465" y="3060387"/>
              <a:ext cx="2116516" cy="399576"/>
            </a:xfrm>
            <a:prstGeom prst="rect">
              <a:avLst/>
            </a:prstGeom>
            <a:solidFill>
              <a:srgbClr val="CBD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สวัสดิการประชาชน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0465" y="4372875"/>
              <a:ext cx="2116516" cy="399576"/>
            </a:xfrm>
            <a:prstGeom prst="rect">
              <a:avLst/>
            </a:prstGeom>
            <a:solidFill>
              <a:srgbClr val="CBD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การสาธารณสุข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0465" y="3497883"/>
              <a:ext cx="2116516" cy="399576"/>
            </a:xfrm>
            <a:prstGeom prst="rect">
              <a:avLst/>
            </a:prstGeom>
            <a:solidFill>
              <a:srgbClr val="CBD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การเพิ่มประสิทธิภาพแรงงาน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84018" y="2490522"/>
              <a:ext cx="4228410" cy="2326286"/>
            </a:xfrm>
            <a:prstGeom prst="rect">
              <a:avLst/>
            </a:prstGeom>
            <a:solidFill>
              <a:srgbClr val="ABB3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39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32500" y="3938853"/>
              <a:ext cx="2013740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การลงทุน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82025" y="3501358"/>
              <a:ext cx="2069298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ภาษีและรายได้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32500" y="4376349"/>
              <a:ext cx="2013740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การค้า (นำเข้า / ส่งออก)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32500" y="3501358"/>
              <a:ext cx="2013740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การท่องเที่ยว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32500" y="3063861"/>
              <a:ext cx="2013740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การเพิ่มประสิทธิภาพ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ภาคการเกษตร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2025" y="3938853"/>
              <a:ext cx="2069298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การคมนาคม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82025" y="3063861"/>
              <a:ext cx="2069298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วิสาหกิจขนาดกลาง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และขนาดย่อม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82025" y="4376349"/>
              <a:ext cx="2069298" cy="399576"/>
            </a:xfrm>
            <a:prstGeom prst="rect">
              <a:avLst/>
            </a:prstGeom>
            <a:solidFill>
              <a:srgbClr val="C7C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สาธารณูปโภค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86834" y="2480580"/>
              <a:ext cx="1897192" cy="605520"/>
            </a:xfrm>
            <a:prstGeom prst="rect">
              <a:avLst/>
            </a:prstGeom>
            <a:noFill/>
          </p:spPr>
          <p:txBody>
            <a:bodyPr wrap="none" lIns="78203" tIns="39101" rIns="78203" bIns="39101">
              <a:spAutoFit/>
            </a:bodyPr>
            <a:lstStyle/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การยกระดับขีดความสามารถ</a:t>
              </a:r>
            </a:p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การแข่งขันของภาคธุรกิจ</a:t>
              </a:r>
              <a:endParaRPr lang="en-US" sz="1711" b="1" dirty="0">
                <a:ln w="0"/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67509" y="5709596"/>
              <a:ext cx="1544398" cy="39957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การยืนยันตัวตน และ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การบริหารจัดการสิทธิ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67509" y="5258525"/>
              <a:ext cx="1544398" cy="39957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การบูร</a:t>
              </a:r>
              <a:r>
                <a:rPr lang="th-TH" sz="1368" b="1" dirty="0" err="1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ณา</a:t>
              </a:r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การข้อมูล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ภาครัฐเพื่อยกระดับบริการ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1320" y="5253595"/>
              <a:ext cx="2142459" cy="399576"/>
            </a:xfrm>
            <a:prstGeom prst="rect">
              <a:avLst/>
            </a:prstGeom>
            <a:solidFill>
              <a:srgbClr val="F7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การเงินและการใช้จ่าย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6398" y="5257890"/>
              <a:ext cx="1431862" cy="391326"/>
            </a:xfrm>
            <a:prstGeom prst="rect">
              <a:avLst/>
            </a:pr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โครงสร้างพื้นฐาน</a:t>
              </a:r>
            </a:p>
            <a:p>
              <a:r>
                <a:rPr lang="th-TH" sz="1368" b="1" dirty="0"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รัฐบาลดิจิทัล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28576" y="4876075"/>
              <a:ext cx="3559506" cy="342243"/>
            </a:xfrm>
            <a:prstGeom prst="rect">
              <a:avLst/>
            </a:prstGeom>
            <a:noFill/>
          </p:spPr>
          <p:txBody>
            <a:bodyPr wrap="none" lIns="78203" tIns="39101" rIns="78203" bIns="39101">
              <a:spAutoFit/>
            </a:bodyPr>
            <a:lstStyle/>
            <a:p>
              <a:pPr algn="ctr"/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การบูร</a:t>
              </a:r>
              <a:r>
                <a:rPr lang="th-TH" sz="1711" b="1" dirty="0" err="1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ณา</a:t>
              </a:r>
              <a:r>
                <a:rPr lang="th-TH" sz="1711" b="1" dirty="0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การและยกระดับโครงสร้างพื้นฐาน</a:t>
              </a:r>
              <a:r>
                <a:rPr lang="th-TH" sz="1711" b="1" dirty="0" err="1">
                  <a:ln w="0"/>
                  <a:solidFill>
                    <a:srgbClr val="3F3F3F">
                      <a:lumMod val="50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รัฐบาลดิจิทัล</a:t>
              </a:r>
              <a:endParaRPr lang="th-TH" sz="1711" b="1" dirty="0">
                <a:ln w="0"/>
                <a:solidFill>
                  <a:srgbClr val="3F3F3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3" name="Picture 2" descr="Image result for waterwork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074" y="4394857"/>
              <a:ext cx="185996" cy="168483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4478" y="5269262"/>
              <a:ext cx="185996" cy="16848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5083" y="3082770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2979" y="352761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1247" y="3977948"/>
              <a:ext cx="185996" cy="16848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369" y="4402512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635" y="5284937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074" y="3527343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3241" y="4408333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447" y="3967419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447" y="353666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3241" y="3082770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261" y="5732134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9525" y="5276243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8522" y="527668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8522" y="5740923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550" y="3972887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8321" y="3963214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3444" y="3073809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1768" y="5726172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5414" y="528493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819" y="440231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447" y="572760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550" y="3073460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550" y="3524346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991" y="5727984"/>
              <a:ext cx="185996" cy="168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Rounded Rectangle 98"/>
            <p:cNvSpPr/>
            <p:nvPr/>
          </p:nvSpPr>
          <p:spPr bwMode="gray">
            <a:xfrm>
              <a:off x="206370" y="1396598"/>
              <a:ext cx="2069764" cy="921680"/>
            </a:xfrm>
            <a:prstGeom prst="roundRect">
              <a:avLst>
                <a:gd name="adj" fmla="val 11601"/>
              </a:avLst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39101" tIns="39101" rIns="39101" bIns="3910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95494" indent="-146620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en-US" sz="1539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Government Integration</a:t>
              </a:r>
              <a:endParaRPr lang="en-US" sz="1539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4304" indent="-5431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การบูร</a:t>
              </a:r>
              <a:r>
                <a:rPr lang="th-TH" sz="1539" dirty="0" err="1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ณา</a:t>
              </a: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การเชื่อมโยงข้อมูลและการดำเนินงานระหว่างหน่วยงาน</a:t>
              </a:r>
            </a:p>
          </p:txBody>
        </p:sp>
        <p:sp>
          <p:nvSpPr>
            <p:cNvPr id="100" name="Rounded Rectangle 99"/>
            <p:cNvSpPr/>
            <p:nvPr/>
          </p:nvSpPr>
          <p:spPr bwMode="gray">
            <a:xfrm>
              <a:off x="2446510" y="1396598"/>
              <a:ext cx="2069764" cy="921680"/>
            </a:xfrm>
            <a:prstGeom prst="roundRect">
              <a:avLst>
                <a:gd name="adj" fmla="val 11601"/>
              </a:avLst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39101" tIns="39101" rIns="0" bIns="3910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95494" indent="-146620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en-US" sz="1539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Operations</a:t>
              </a:r>
              <a:endParaRPr lang="en-US" sz="1539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4304" indent="-5431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การนำเทคโนโลยีและ</a:t>
              </a:r>
              <a:r>
                <a:rPr lang="th-TH" sz="1539" dirty="0" err="1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อุปกรณ์ดิจิทัล</a:t>
              </a: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มาสนับสนุนการปฏิบัติงานที่มีการใช้</a:t>
              </a:r>
              <a:r>
                <a:rPr lang="th-TH" sz="1539" dirty="0" err="1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เทคโนโลยีดิจิทัล</a:t>
              </a: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ที่เหมาะสม</a:t>
              </a:r>
            </a:p>
          </p:txBody>
        </p:sp>
        <p:sp>
          <p:nvSpPr>
            <p:cNvPr id="101" name="Rounded Rectangle 100"/>
            <p:cNvSpPr/>
            <p:nvPr/>
          </p:nvSpPr>
          <p:spPr bwMode="gray">
            <a:xfrm>
              <a:off x="4653165" y="1396597"/>
              <a:ext cx="2069764" cy="921680"/>
            </a:xfrm>
            <a:prstGeom prst="roundRect">
              <a:avLst>
                <a:gd name="adj" fmla="val 11601"/>
              </a:avLst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39101" tIns="39101" rIns="0" bIns="3910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95494" indent="-146620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en-US" sz="1539" b="1" ker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Citizen-centric Services</a:t>
              </a:r>
              <a:endParaRPr lang="th-TH" sz="1539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4304" indent="-5431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การยกระดับบริการภาครัฐให้ตรงกับความต้องการของประชาชนที่เปลี่ยนแปลงอยู่ตลอดเวลา</a:t>
              </a:r>
            </a:p>
          </p:txBody>
        </p:sp>
        <p:sp>
          <p:nvSpPr>
            <p:cNvPr id="102" name="Rounded Rectangle 101"/>
            <p:cNvSpPr/>
            <p:nvPr/>
          </p:nvSpPr>
          <p:spPr bwMode="gray">
            <a:xfrm>
              <a:off x="6893305" y="1398074"/>
              <a:ext cx="2069764" cy="921680"/>
            </a:xfrm>
            <a:prstGeom prst="roundRect">
              <a:avLst>
                <a:gd name="adj" fmla="val 11601"/>
              </a:avLst>
            </a:prstGeom>
            <a:solidFill>
              <a:srgbClr val="2E6CA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39101" tIns="39101" rIns="0" bIns="3910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95494" indent="-146620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en-US" sz="1539" b="1" kern="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Driven Transformation</a:t>
              </a:r>
              <a:endParaRPr lang="th-TH" sz="1539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4304" indent="-5431" fontAlgn="base">
                <a:lnSpc>
                  <a:spcPts val="1539"/>
                </a:lnSpc>
                <a:spcAft>
                  <a:spcPts val="257"/>
                </a:spcAft>
              </a:pP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ขับเคลื่อนการเปลี่ยนแปลงสู่</a:t>
              </a:r>
              <a:r>
                <a:rPr lang="th-TH" sz="1539" dirty="0" err="1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รัฐบาลดิจิทัล</a:t>
              </a:r>
              <a:r>
                <a:rPr lang="th-TH" sz="1539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ในทุกระดับของบุคลากรภาครัฐ</a:t>
              </a:r>
            </a:p>
          </p:txBody>
        </p:sp>
        <p:pic>
          <p:nvPicPr>
            <p:cNvPr id="124" name="Picture 123"/>
            <p:cNvPicPr>
              <a:picLocks/>
            </p:cNvPicPr>
            <p:nvPr/>
          </p:nvPicPr>
          <p:blipFill>
            <a:blip r:embed="rId2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0905" y="796392"/>
              <a:ext cx="718831" cy="558126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730113" y="966005"/>
              <a:ext cx="1022275" cy="350712"/>
              <a:chOff x="11814001" y="1594333"/>
              <a:chExt cx="1082766" cy="410077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14001" y="1594333"/>
                <a:ext cx="410077" cy="410077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86690" y="1594333"/>
                <a:ext cx="410077" cy="410077"/>
              </a:xfrm>
              <a:prstGeom prst="rect">
                <a:avLst/>
              </a:prstGeom>
            </p:spPr>
          </p:pic>
          <p:sp>
            <p:nvSpPr>
              <p:cNvPr id="127" name="Up-Down Arrow 126"/>
              <p:cNvSpPr/>
              <p:nvPr/>
            </p:nvSpPr>
            <p:spPr bwMode="gray">
              <a:xfrm rot="16200000">
                <a:off x="12272401" y="1697754"/>
                <a:ext cx="143980" cy="306901"/>
              </a:xfrm>
              <a:prstGeom prst="upDownArrow">
                <a:avLst/>
              </a:prstGeom>
              <a:solidFill>
                <a:srgbClr val="2E6CA4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1577" tIns="61577" rIns="61577" bIns="61577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257"/>
                  </a:spcAft>
                </a:pPr>
                <a:endParaRPr lang="en-US" sz="1368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439708" y="875162"/>
              <a:ext cx="513452" cy="465105"/>
              <a:chOff x="8240725" y="4445560"/>
              <a:chExt cx="565717" cy="573303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40725" y="4453146"/>
                <a:ext cx="565717" cy="565717"/>
              </a:xfrm>
              <a:prstGeom prst="rect">
                <a:avLst/>
              </a:prstGeom>
            </p:spPr>
          </p:pic>
          <p:sp>
            <p:nvSpPr>
              <p:cNvPr id="151" name="Down Arrow 150"/>
              <p:cNvSpPr/>
              <p:nvPr/>
            </p:nvSpPr>
            <p:spPr bwMode="gray">
              <a:xfrm rot="18691031">
                <a:off x="8267905" y="4449778"/>
                <a:ext cx="188540" cy="180103"/>
              </a:xfrm>
              <a:prstGeom prst="downArrow">
                <a:avLst/>
              </a:prstGeom>
              <a:solidFill>
                <a:srgbClr val="2E6CA4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1577" tIns="61577" rIns="61577" bIns="61577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257"/>
                  </a:spcAft>
                </a:pPr>
                <a:endParaRPr lang="en-US" sz="1368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2" name="Down Arrow 151"/>
              <p:cNvSpPr/>
              <p:nvPr/>
            </p:nvSpPr>
            <p:spPr bwMode="gray">
              <a:xfrm rot="2285582">
                <a:off x="8590888" y="4451022"/>
                <a:ext cx="188540" cy="180103"/>
              </a:xfrm>
              <a:prstGeom prst="downArrow">
                <a:avLst/>
              </a:prstGeom>
              <a:solidFill>
                <a:srgbClr val="2E6CA4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1577" tIns="61577" rIns="61577" bIns="61577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257"/>
                  </a:spcAft>
                </a:pPr>
                <a:endParaRPr lang="en-US" sz="1368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Down Arrow 152"/>
              <p:cNvSpPr/>
              <p:nvPr/>
            </p:nvSpPr>
            <p:spPr bwMode="gray">
              <a:xfrm rot="8303048">
                <a:off x="8602342" y="4775884"/>
                <a:ext cx="188540" cy="180103"/>
              </a:xfrm>
              <a:prstGeom prst="downArrow">
                <a:avLst/>
              </a:prstGeom>
              <a:solidFill>
                <a:srgbClr val="2E6CA4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1577" tIns="61577" rIns="61577" bIns="61577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257"/>
                  </a:spcAft>
                </a:pPr>
                <a:endParaRPr lang="en-US" sz="1368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4" name="Down Arrow 153"/>
              <p:cNvSpPr/>
              <p:nvPr/>
            </p:nvSpPr>
            <p:spPr bwMode="gray">
              <a:xfrm rot="13933971">
                <a:off x="8253101" y="4763223"/>
                <a:ext cx="188540" cy="180103"/>
              </a:xfrm>
              <a:prstGeom prst="downArrow">
                <a:avLst/>
              </a:prstGeom>
              <a:solidFill>
                <a:srgbClr val="2E6CA4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1577" tIns="61577" rIns="61577" bIns="61577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Aft>
                    <a:spcPts val="257"/>
                  </a:spcAft>
                </a:pPr>
                <a:endParaRPr lang="en-US" sz="1368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103168" y="830597"/>
              <a:ext cx="795849" cy="632543"/>
              <a:chOff x="8125960" y="1112684"/>
              <a:chExt cx="655281" cy="640080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2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25960" y="1112684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3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9355" y="1347502"/>
                <a:ext cx="171886" cy="17188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49982" y="1288134"/>
                <a:ext cx="198725" cy="198725"/>
              </a:xfrm>
              <a:prstGeom prst="rect">
                <a:avLst/>
              </a:prstGeom>
            </p:spPr>
          </p:pic>
        </p:grpSp>
        <p:sp>
          <p:nvSpPr>
            <p:cNvPr id="172" name="Isosceles Triangle 171"/>
            <p:cNvSpPr/>
            <p:nvPr/>
          </p:nvSpPr>
          <p:spPr>
            <a:xfrm flipV="1">
              <a:off x="2627468" y="2345237"/>
              <a:ext cx="3819276" cy="1170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68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-112673" y="6115616"/>
              <a:ext cx="9121905" cy="250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1027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</a:t>
              </a:r>
              <a:r>
                <a:rPr lang="th-TH" sz="1027" dirty="0">
                  <a:solidFill>
                    <a:srgbClr val="3F3F3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สำหรับการปรับปรุงกฎหมาย กฎระเบียบ และมาตรฐาน มีการดำเนินการในยุทธศาสตร์ที่ 6</a:t>
              </a:r>
              <a:r>
                <a:rPr lang="en-US" sz="1027" dirty="0">
                  <a:solidFill>
                    <a:srgbClr val="3F3F3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027" dirty="0">
                  <a:solidFill>
                    <a:srgbClr val="3F3F3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ของแผนพัฒนาดิจิทัลเพื่อเศรษฐกิจและสังคม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99419" y="2672561"/>
              <a:ext cx="469237" cy="28828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282459" y="2626804"/>
              <a:ext cx="1031459" cy="337393"/>
              <a:chOff x="6433956" y="2945851"/>
              <a:chExt cx="1206055" cy="394504"/>
            </a:xfrm>
          </p:grpSpPr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36">
                <a:biLevel thresh="75000"/>
              </a:blip>
              <a:stretch>
                <a:fillRect/>
              </a:stretch>
            </p:blipFill>
            <p:spPr>
              <a:xfrm>
                <a:off x="6433956" y="2945851"/>
                <a:ext cx="229396" cy="35349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153" y="2946166"/>
                <a:ext cx="354945" cy="354945"/>
              </a:xfrm>
              <a:prstGeom prst="rect">
                <a:avLst/>
              </a:prstGeom>
            </p:spPr>
          </p:pic>
          <p:pic>
            <p:nvPicPr>
              <p:cNvPr id="157" name="Picture 2" descr="https://cdn4.iconfinder.com/data/icons/dot/256/ship_sea_ocean.png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7873" y="2998217"/>
                <a:ext cx="342138" cy="342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112445" y="4914175"/>
              <a:ext cx="853851" cy="300142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0" b="21881"/>
            <a:stretch/>
          </p:blipFill>
          <p:spPr>
            <a:xfrm>
              <a:off x="8341530" y="4915474"/>
              <a:ext cx="396841" cy="276672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712" y="2616987"/>
              <a:ext cx="342748" cy="342748"/>
            </a:xfrm>
            <a:prstGeom prst="rect">
              <a:avLst/>
            </a:prstGeom>
          </p:spPr>
        </p:pic>
      </p:grpSp>
      <p:sp>
        <p:nvSpPr>
          <p:cNvPr id="163" name="TextBox 162"/>
          <p:cNvSpPr txBox="1"/>
          <p:nvPr/>
        </p:nvSpPr>
        <p:spPr>
          <a:xfrm>
            <a:off x="1524005" y="6312625"/>
            <a:ext cx="452751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97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0215255" y="6312625"/>
            <a:ext cx="452751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97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pic>
        <p:nvPicPr>
          <p:cNvPr id="110" name="Picture 109" descr="C:\Users\arpapat.ch\Documents\Arpapat\โครงการสำรวจฯ 2561\dga-new.jpg"/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9836"/>
            <a:ext cx="1188000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4205F165-5DC1-4555-87FD-77B659668118}"/>
              </a:ext>
            </a:extLst>
          </p:cNvPr>
          <p:cNvGrpSpPr/>
          <p:nvPr/>
        </p:nvGrpSpPr>
        <p:grpSpPr>
          <a:xfrm>
            <a:off x="1524000" y="2"/>
            <a:ext cx="9144000" cy="235975"/>
            <a:chOff x="0" y="-1"/>
            <a:chExt cx="9144000" cy="235975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1F46D11B-A094-422B-8637-EDF42AB7F8D4}"/>
                </a:ext>
              </a:extLst>
            </p:cNvPr>
            <p:cNvSpPr/>
            <p:nvPr/>
          </p:nvSpPr>
          <p:spPr>
            <a:xfrm>
              <a:off x="0" y="0"/>
              <a:ext cx="2920190" cy="235974"/>
            </a:xfrm>
            <a:prstGeom prst="rect">
              <a:avLst/>
            </a:prstGeom>
            <a:solidFill>
              <a:srgbClr val="FFD73F"/>
            </a:solidFill>
            <a:ln>
              <a:solidFill>
                <a:srgbClr val="FFD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27E60572-11F0-4A41-9C88-32B3BC603F95}"/>
                </a:ext>
              </a:extLst>
            </p:cNvPr>
            <p:cNvSpPr/>
            <p:nvPr/>
          </p:nvSpPr>
          <p:spPr>
            <a:xfrm>
              <a:off x="2934938" y="-1"/>
              <a:ext cx="3274142" cy="2359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6CE6A1B1-66FE-401D-8EFC-738FE9A2B28C}"/>
                </a:ext>
              </a:extLst>
            </p:cNvPr>
            <p:cNvSpPr/>
            <p:nvPr/>
          </p:nvSpPr>
          <p:spPr>
            <a:xfrm>
              <a:off x="6223828" y="-1"/>
              <a:ext cx="2920172" cy="23597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th-TH" sz="25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444442" y="6454305"/>
            <a:ext cx="9121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อยู่ระหว่างการทบทวนแผนพัฒนารัฐบาลดิจิทัลของประเทศไทย พ.ศ.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2560-2564 เพื่อ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นำเสนอต่อคณะกรรมการ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รัฐบาลดิจิทัล</a:t>
            </a:r>
          </a:p>
        </p:txBody>
      </p:sp>
    </p:spTree>
    <p:extLst>
      <p:ext uri="{BB962C8B-B14F-4D97-AF65-F5344CB8AC3E}">
        <p14:creationId xmlns:p14="http://schemas.microsoft.com/office/powerpoint/2010/main" val="10130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84" y="1686592"/>
            <a:ext cx="8179086" cy="46561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แนะนำโครงการสำรวจระดับความพร้อมรัฐบาลดิจิทัลฯ ประจำปี 2561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ภาพรวมการดำเนินการและผลสำรวจประจำปี 2560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สำรวจระดับความพร้อม</a:t>
            </a:r>
            <a:r>
              <a:rPr lang="th-TH" b="1" dirty="0" err="1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รัฐบาลดิจิทัล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ฯ 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 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  <a:endParaRPr lang="th-TH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การพัฒนาแบบสอบถามที่ใช้สำหรับการสำรวจ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พัฒนาปรับปรุงแบบสำรวจฯของปี 2561 ในภาพรวม </a:t>
            </a:r>
            <a:endParaRPr lang="th-TH" b="1" dirty="0" smtClean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ที่ทำการจัดเก็บข้อมูลระดับจังหวัด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แนวทางการจัดเก็บข้อมูลระดับจังหวัด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th-TH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59E-F14C-40B7-A6D7-678DA7BEC7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ประเด็นชี้แจง</a:t>
            </a:r>
          </a:p>
        </p:txBody>
      </p:sp>
      <p:sp>
        <p:nvSpPr>
          <p:cNvPr id="11" name="Chevron 10"/>
          <p:cNvSpPr/>
          <p:nvPr/>
        </p:nvSpPr>
        <p:spPr>
          <a:xfrm>
            <a:off x="2684206" y="1784215"/>
            <a:ext cx="214878" cy="359331"/>
          </a:xfrm>
          <a:prstGeom prst="chevron">
            <a:avLst/>
          </a:prstGeom>
          <a:solidFill>
            <a:srgbClr val="FF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4904</Words>
  <Application>Microsoft Office PowerPoint</Application>
  <PresentationFormat>Widescreen</PresentationFormat>
  <Paragraphs>830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MS Mincho</vt:lpstr>
      <vt:lpstr>SimSun</vt:lpstr>
      <vt:lpstr>Arial</vt:lpstr>
      <vt:lpstr>Arial Black</vt:lpstr>
      <vt:lpstr>Browallia New</vt:lpstr>
      <vt:lpstr>Calibri</vt:lpstr>
      <vt:lpstr>Calibri Light</vt:lpstr>
      <vt:lpstr>Cordia New</vt:lpstr>
      <vt:lpstr>DilleniaUPC</vt:lpstr>
      <vt:lpstr>Roboto Condensed</vt:lpstr>
      <vt:lpstr>TH Sarabun New</vt:lpstr>
      <vt:lpstr>TH SarabunPSK</vt:lpstr>
      <vt:lpstr>Wingdings</vt:lpstr>
      <vt:lpstr>Office Theme</vt:lpstr>
      <vt:lpstr>โครงการสำรวจระดับความพร้อมรัฐบาลดิจิทัลหน่วยงานภาครัฐของประเทศไทย ประจำปี 2561</vt:lpstr>
      <vt:lpstr>PowerPoint Presentation</vt:lpstr>
      <vt:lpstr>PowerPoint Presentation</vt:lpstr>
      <vt:lpstr>PowerPoint Presentation</vt:lpstr>
      <vt:lpstr>ความเชื่อมโยงของแผนพัฒนารัฐบาลดิจิทัล และแผนระดับชาติอื่นๆ</vt:lpstr>
      <vt:lpstr>ความเชื่อมโยงของแผนพัฒนาดิจิทัลเพื่อเศรษฐกิจและสังคม และแผนพัฒนารัฐบาลดิจิทัล</vt:lpstr>
      <vt:lpstr>วิสัยทัศน์รัฐบาลดิจิทัล</vt:lpstr>
      <vt:lpstr>(ร่าง) แผนพัฒนารัฐบาลดิจิทัลของประเทศไทย พ.ศ. 2560-2564 Thailand Digital Government Development Plan 2017-2021</vt:lpstr>
      <vt:lpstr>ประเด็นชี้แจง</vt:lpstr>
      <vt:lpstr>PowerPoint Presentation</vt:lpstr>
      <vt:lpstr>Framework ปี 2560</vt:lpstr>
      <vt:lpstr>จำนวนตัวอย่างและวิธีการสำรวจปี 2560</vt:lpstr>
      <vt:lpstr>ผลการสำรวจในภาพรวม ปี 2559 และ 2560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ขั้นตอนการดำเนินโครงการ</vt:lpstr>
      <vt:lpstr>PowerPoint Presentation</vt:lpstr>
      <vt:lpstr>PowerPoint Presentation</vt:lpstr>
      <vt:lpstr>ประเด็นชี้แจง</vt:lpstr>
      <vt:lpstr>PowerPoint Presentation</vt:lpstr>
      <vt:lpstr>การพัฒนาปรับปรุงแบบสำรวจฯของปี 2561 ในภาพรวม </vt:lpstr>
      <vt:lpstr>การพัฒนาปรับปรุงแบบสำรวจฯของปี 2561 ในภาพรวม </vt:lpstr>
      <vt:lpstr>หน่วยงานที่ทำการเก็บข้อมูล ในระดับจังหวัด</vt:lpstr>
      <vt:lpstr>การส่งลิงก์แบบสอบถามไปยังหน่วยงาน</vt:lpstr>
      <vt:lpstr>การส่งลิงก์แบบสอบถามไปยังหน่วยงาน</vt:lpstr>
      <vt:lpstr>PowerPoint Presentation</vt:lpstr>
      <vt:lpstr>PowerPoint Presentation</vt:lpstr>
      <vt:lpstr>PowerPoint Presentation</vt:lpstr>
      <vt:lpstr>เปรียบเทียบกรอบการสำรวจปี 2560 และ 2561</vt:lpstr>
      <vt:lpstr>เปรียบเทียบกรอบการสำรวจปี 2560 และ 2561 </vt:lpstr>
      <vt:lpstr>เปรียบเทียบกรอบการสำรวจปี 2560 และ 2561</vt:lpstr>
      <vt:lpstr>เปรียบเทียบกรอบการสำรวจปี 2560 และ 2561</vt:lpstr>
      <vt:lpstr>เปรียบเทียบกรอบการสำรวจปี 2560 และ 2561</vt:lpstr>
      <vt:lpstr>เปรียบเทียบกรอบการสำรวจปี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 ปี 2560 และ 2561</vt:lpstr>
      <vt:lpstr>เปรียบเทียบแบบสอบถามปี 2560 และ 2561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โครงการสำรวจระดับความพร้อมรัฐบาลดิจิทัลหน่วยงานภาครัฐของประเทศไทย ประจำปี 2561</dc:title>
  <dc:creator>Jutarat Sirithanaphonchai</dc:creator>
  <cp:lastModifiedBy>Thannop Sirithamwilai</cp:lastModifiedBy>
  <cp:revision>387</cp:revision>
  <cp:lastPrinted>2018-06-29T07:14:50Z</cp:lastPrinted>
  <dcterms:created xsi:type="dcterms:W3CDTF">2018-06-28T11:09:19Z</dcterms:created>
  <dcterms:modified xsi:type="dcterms:W3CDTF">2018-07-26T05:18:18Z</dcterms:modified>
</cp:coreProperties>
</file>